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Lst>
  <p:notesMasterIdLst>
    <p:notesMasterId r:id="rId48"/>
  </p:notesMasterIdLst>
  <p:sldIdLst>
    <p:sldId id="256" r:id="rId3"/>
    <p:sldId id="284" r:id="rId4"/>
    <p:sldId id="257" r:id="rId5"/>
    <p:sldId id="288" r:id="rId6"/>
    <p:sldId id="276" r:id="rId7"/>
    <p:sldId id="274" r:id="rId8"/>
    <p:sldId id="275" r:id="rId9"/>
    <p:sldId id="260" r:id="rId10"/>
    <p:sldId id="258" r:id="rId11"/>
    <p:sldId id="261" r:id="rId12"/>
    <p:sldId id="283" r:id="rId13"/>
    <p:sldId id="287" r:id="rId14"/>
    <p:sldId id="291" r:id="rId15"/>
    <p:sldId id="285" r:id="rId16"/>
    <p:sldId id="262" r:id="rId17"/>
    <p:sldId id="286" r:id="rId18"/>
    <p:sldId id="277" r:id="rId19"/>
    <p:sldId id="311" r:id="rId20"/>
    <p:sldId id="278" r:id="rId21"/>
    <p:sldId id="282" r:id="rId22"/>
    <p:sldId id="289" r:id="rId23"/>
    <p:sldId id="299" r:id="rId24"/>
    <p:sldId id="290" r:id="rId25"/>
    <p:sldId id="292" r:id="rId26"/>
    <p:sldId id="293" r:id="rId27"/>
    <p:sldId id="294" r:id="rId28"/>
    <p:sldId id="295" r:id="rId29"/>
    <p:sldId id="296" r:id="rId30"/>
    <p:sldId id="297" r:id="rId31"/>
    <p:sldId id="298" r:id="rId32"/>
    <p:sldId id="300" r:id="rId33"/>
    <p:sldId id="301" r:id="rId34"/>
    <p:sldId id="302" r:id="rId35"/>
    <p:sldId id="303" r:id="rId36"/>
    <p:sldId id="304" r:id="rId37"/>
    <p:sldId id="305" r:id="rId38"/>
    <p:sldId id="306" r:id="rId39"/>
    <p:sldId id="307" r:id="rId40"/>
    <p:sldId id="308" r:id="rId41"/>
    <p:sldId id="309" r:id="rId42"/>
    <p:sldId id="263" r:id="rId43"/>
    <p:sldId id="269" r:id="rId44"/>
    <p:sldId id="268" r:id="rId45"/>
    <p:sldId id="271" r:id="rId46"/>
    <p:sldId id="272" r:id="rId4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ctr" anchorCtr="0">
            <a:noAutofit/>
          </a:bodyPr>
          <a:lstStyle/>
          <a:p>
            <a:pPr lvl="0">
              <a:spcBef>
                <a:spcPts val="0"/>
              </a:spcBef>
              <a:buClr>
                <a:srgbClr val="000000"/>
              </a:buClr>
              <a:buFont typeface="Arial"/>
              <a:buChar char="●"/>
            </a:pPr>
            <a:endParaRPr/>
          </a:p>
          <a:p>
            <a:pPr lvl="1">
              <a:spcBef>
                <a:spcPts val="0"/>
              </a:spcBef>
              <a:buClr>
                <a:srgbClr val="000000"/>
              </a:buClr>
              <a:buFont typeface="Courier New"/>
              <a:buChar char="o"/>
            </a:pPr>
            <a:endParaRPr/>
          </a:p>
          <a:p>
            <a:pPr lvl="2">
              <a:spcBef>
                <a:spcPts val="0"/>
              </a:spcBef>
              <a:buClr>
                <a:srgbClr val="000000"/>
              </a:buClr>
              <a:buFont typeface="Wingdings"/>
              <a:buChar char="§"/>
            </a:pPr>
            <a:endParaRPr/>
          </a:p>
          <a:p>
            <a:pPr lvl="3">
              <a:spcBef>
                <a:spcPts val="0"/>
              </a:spcBef>
              <a:buClr>
                <a:srgbClr val="000000"/>
              </a:buClr>
              <a:buFont typeface="Arial"/>
              <a:buChar char="●"/>
            </a:pPr>
            <a:endParaRPr/>
          </a:p>
          <a:p>
            <a:pPr lvl="4">
              <a:spcBef>
                <a:spcPts val="0"/>
              </a:spcBef>
              <a:buClr>
                <a:srgbClr val="000000"/>
              </a:buClr>
              <a:buFont typeface="Courier New"/>
              <a:buChar char="o"/>
            </a:pPr>
            <a:endParaRPr/>
          </a:p>
          <a:p>
            <a:pPr lvl="5">
              <a:spcBef>
                <a:spcPts val="0"/>
              </a:spcBef>
              <a:buClr>
                <a:srgbClr val="000000"/>
              </a:buClr>
              <a:buFont typeface="Wingdings"/>
              <a:buChar char="§"/>
            </a:pPr>
            <a:endParaRPr/>
          </a:p>
          <a:p>
            <a:pPr lvl="6">
              <a:spcBef>
                <a:spcPts val="0"/>
              </a:spcBef>
              <a:buClr>
                <a:srgbClr val="000000"/>
              </a:buClr>
              <a:buFont typeface="Arial"/>
              <a:buChar char="●"/>
            </a:pPr>
            <a:endParaRPr/>
          </a:p>
          <a:p>
            <a:pPr lvl="7">
              <a:spcBef>
                <a:spcPts val="0"/>
              </a:spcBef>
              <a:buClr>
                <a:srgbClr val="000000"/>
              </a:buClr>
              <a:buFont typeface="Courier New"/>
              <a:buChar char="o"/>
            </a:pPr>
            <a:endParaRPr/>
          </a:p>
          <a:p>
            <a:pPr lvl="8">
              <a:spcBef>
                <a:spcPts val="0"/>
              </a:spcBef>
              <a:buClr>
                <a:srgbClr val="000000"/>
              </a:buClr>
              <a:buFont typeface="Wingdings"/>
              <a:buChar char="§"/>
            </a:pPr>
            <a:endParaRPr/>
          </a:p>
        </p:txBody>
      </p:sp>
    </p:spTree>
    <p:extLst>
      <p:ext uri="{BB962C8B-B14F-4D97-AF65-F5344CB8AC3E}">
        <p14:creationId xmlns:p14="http://schemas.microsoft.com/office/powerpoint/2010/main" val="359353847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 name="Shape 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66595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05578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23851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52783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8631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 name="Shape 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5203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9043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3" name="Shape 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10272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03794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40314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nl-NL" sz="1200" i="1" kern="1200" dirty="0" smtClean="0">
                <a:solidFill>
                  <a:schemeClr val="tx1"/>
                </a:solidFill>
                <a:effectLst/>
                <a:latin typeface="+mn-lt"/>
                <a:ea typeface="+mn-ea"/>
                <a:cs typeface="+mn-cs"/>
              </a:rPr>
              <a:t>Bedding-in is complex. Meerdere zorgverleners zijn van mening dat veilige slaapomstandigheden voor co-bedding niet te creëren zijn en sluiten zich aan bij het advies van de bovengenoemde JGZ-richtlijn. Als ouders desondanks bewust kiezen voor bedding-in, houd dan tenminste rekening met onderstaande punten. </a:t>
            </a:r>
            <a:endParaRPr lang="nl-NL" sz="1200" kern="1200" dirty="0" smtClean="0">
              <a:solidFill>
                <a:schemeClr val="tx1"/>
              </a:solidFill>
              <a:effectLst/>
              <a:latin typeface="+mn-lt"/>
              <a:ea typeface="+mn-ea"/>
              <a:cs typeface="+mn-cs"/>
            </a:endParaRPr>
          </a:p>
          <a:p>
            <a:pPr lvl="0"/>
            <a:r>
              <a:rPr lang="nl-NL" sz="1200" i="1" kern="1200" dirty="0" smtClean="0">
                <a:solidFill>
                  <a:schemeClr val="tx1"/>
                </a:solidFill>
                <a:effectLst/>
                <a:latin typeface="+mn-lt"/>
                <a:ea typeface="+mn-ea"/>
                <a:cs typeface="+mn-cs"/>
              </a:rPr>
              <a:t>Leg de baby altijd op de rug.</a:t>
            </a:r>
            <a:endParaRPr lang="nl-NL" sz="1200" kern="1200" dirty="0" smtClean="0">
              <a:solidFill>
                <a:schemeClr val="tx1"/>
              </a:solidFill>
              <a:effectLst/>
              <a:latin typeface="+mn-lt"/>
              <a:ea typeface="+mn-ea"/>
              <a:cs typeface="+mn-cs"/>
            </a:endParaRPr>
          </a:p>
          <a:p>
            <a:pPr lvl="0"/>
            <a:r>
              <a:rPr lang="nl-NL" sz="1200" i="1" kern="1200" dirty="0" smtClean="0">
                <a:solidFill>
                  <a:schemeClr val="tx1"/>
                </a:solidFill>
                <a:effectLst/>
                <a:latin typeface="+mn-lt"/>
                <a:ea typeface="+mn-ea"/>
                <a:cs typeface="+mn-cs"/>
              </a:rPr>
              <a:t>Als (een of beide) ouders tijdens de zwangerschap rookte, of  nu rookt, wordt bedding-in sterk afgeraden.</a:t>
            </a:r>
            <a:endParaRPr lang="nl-NL" sz="1200" kern="1200" dirty="0" smtClean="0">
              <a:solidFill>
                <a:schemeClr val="tx1"/>
              </a:solidFill>
              <a:effectLst/>
              <a:latin typeface="+mn-lt"/>
              <a:ea typeface="+mn-ea"/>
              <a:cs typeface="+mn-cs"/>
            </a:endParaRPr>
          </a:p>
          <a:p>
            <a:pPr lvl="0"/>
            <a:r>
              <a:rPr lang="nl-NL" sz="1200" i="1" kern="1200" dirty="0" smtClean="0">
                <a:solidFill>
                  <a:schemeClr val="tx1"/>
                </a:solidFill>
                <a:effectLst/>
                <a:latin typeface="+mn-lt"/>
                <a:ea typeface="+mn-ea"/>
                <a:cs typeface="+mn-cs"/>
              </a:rPr>
              <a:t>Bij gebruik van alcohol, drugs, slaapmiddelen of medicatie met slaapverwekkende bijwerking wordt bedding-in sterk afgeraden.</a:t>
            </a:r>
            <a:endParaRPr lang="nl-NL" sz="1200" kern="1200" dirty="0" smtClean="0">
              <a:solidFill>
                <a:schemeClr val="tx1"/>
              </a:solidFill>
              <a:effectLst/>
              <a:latin typeface="+mn-lt"/>
              <a:ea typeface="+mn-ea"/>
              <a:cs typeface="+mn-cs"/>
            </a:endParaRPr>
          </a:p>
          <a:p>
            <a:pPr lvl="0"/>
            <a:r>
              <a:rPr lang="nl-NL" sz="1200" i="1" kern="1200" dirty="0" smtClean="0">
                <a:solidFill>
                  <a:schemeClr val="tx1"/>
                </a:solidFill>
                <a:effectLst/>
                <a:latin typeface="+mn-lt"/>
                <a:ea typeface="+mn-ea"/>
                <a:cs typeface="+mn-cs"/>
              </a:rPr>
              <a:t>Maak het bed veilig: voorkom dat de baby van het matras naar beneden, in kieren, spleten, of tussen spijlen kan vallen. Zet het bed midden in de kamer, los van muren en omringend meubilair. Verwijder bij voorkeur het frame van het bed, of leg een </a:t>
            </a:r>
            <a:r>
              <a:rPr lang="nl-NL" sz="1200" i="1" kern="1200" dirty="0" err="1" smtClean="0">
                <a:solidFill>
                  <a:schemeClr val="tx1"/>
                </a:solidFill>
                <a:effectLst/>
                <a:latin typeface="+mn-lt"/>
                <a:ea typeface="+mn-ea"/>
                <a:cs typeface="+mn-cs"/>
              </a:rPr>
              <a:t>boxspring</a:t>
            </a:r>
            <a:r>
              <a:rPr lang="nl-NL" sz="1200" i="1" kern="1200" dirty="0" smtClean="0">
                <a:solidFill>
                  <a:schemeClr val="tx1"/>
                </a:solidFill>
                <a:effectLst/>
                <a:latin typeface="+mn-lt"/>
                <a:ea typeface="+mn-ea"/>
                <a:cs typeface="+mn-cs"/>
              </a:rPr>
              <a:t> of lattenbodem op de vloer met het matras erbovenop. Een waterbed is niet geschikt voor bedding-in.</a:t>
            </a:r>
            <a:endParaRPr lang="nl-NL" sz="1200" kern="1200" dirty="0" smtClean="0">
              <a:solidFill>
                <a:schemeClr val="tx1"/>
              </a:solidFill>
              <a:effectLst/>
              <a:latin typeface="+mn-lt"/>
              <a:ea typeface="+mn-ea"/>
              <a:cs typeface="+mn-cs"/>
            </a:endParaRPr>
          </a:p>
          <a:p>
            <a:pPr lvl="0"/>
            <a:r>
              <a:rPr lang="nl-NL" sz="1200" i="1" kern="1200" dirty="0" smtClean="0">
                <a:solidFill>
                  <a:schemeClr val="tx1"/>
                </a:solidFill>
                <a:effectLst/>
                <a:latin typeface="+mn-lt"/>
                <a:ea typeface="+mn-ea"/>
                <a:cs typeface="+mn-cs"/>
              </a:rPr>
              <a:t>Let erop dat de baby niet oververhit raakt.</a:t>
            </a:r>
            <a:endParaRPr lang="nl-NL" sz="1200" kern="1200" dirty="0" smtClean="0">
              <a:solidFill>
                <a:schemeClr val="tx1"/>
              </a:solidFill>
              <a:effectLst/>
              <a:latin typeface="+mn-lt"/>
              <a:ea typeface="+mn-ea"/>
              <a:cs typeface="+mn-cs"/>
            </a:endParaRPr>
          </a:p>
          <a:p>
            <a:pPr>
              <a:spcBef>
                <a:spcPts val="0"/>
              </a:spcBef>
              <a:buNone/>
            </a:pPr>
            <a:endParaRPr dirty="0"/>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682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28917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25558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Leeg">
    <p:spTree>
      <p:nvGrpSpPr>
        <p:cNvPr id="1" name="Shape 1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algn="l" rtl="0">
              <a:spcBef>
                <a:spcPts val="0"/>
              </a:spcBef>
              <a:spcAft>
                <a:spcPts val="0"/>
              </a:spcAft>
              <a:defRPr sz="1900">
                <a:solidFill>
                  <a:schemeClr val="dk2"/>
                </a:solidFill>
              </a:defRPr>
            </a:lvl1pPr>
            <a:lvl2pPr algn="l" rtl="0">
              <a:spcBef>
                <a:spcPts val="0"/>
              </a:spcBef>
              <a:spcAft>
                <a:spcPts val="0"/>
              </a:spcAft>
              <a:defRPr sz="1900">
                <a:solidFill>
                  <a:schemeClr val="dk2"/>
                </a:solidFill>
              </a:defRPr>
            </a:lvl2pPr>
            <a:lvl3pPr algn="l" rtl="0">
              <a:spcBef>
                <a:spcPts val="0"/>
              </a:spcBef>
              <a:spcAft>
                <a:spcPts val="0"/>
              </a:spcAft>
              <a:defRPr sz="1900">
                <a:solidFill>
                  <a:schemeClr val="dk2"/>
                </a:solidFill>
              </a:defRPr>
            </a:lvl3pPr>
            <a:lvl4pPr algn="l" rtl="0">
              <a:spcBef>
                <a:spcPts val="0"/>
              </a:spcBef>
              <a:spcAft>
                <a:spcPts val="0"/>
              </a:spcAft>
              <a:defRPr sz="1900">
                <a:solidFill>
                  <a:schemeClr val="dk2"/>
                </a:solidFill>
              </a:defRPr>
            </a:lvl4pPr>
            <a:lvl5pPr algn="l" rtl="0">
              <a:spcBef>
                <a:spcPts val="0"/>
              </a:spcBef>
              <a:spcAft>
                <a:spcPts val="0"/>
              </a:spcAft>
              <a:defRPr sz="1900">
                <a:solidFill>
                  <a:schemeClr val="dk2"/>
                </a:solidFil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7" name="Shape 17"/>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indent="-222250" algn="l" rtl="0">
              <a:lnSpc>
                <a:spcPct val="136842"/>
              </a:lnSpc>
              <a:spcBef>
                <a:spcPts val="380"/>
              </a:spcBef>
              <a:spcAft>
                <a:spcPts val="0"/>
              </a:spcAft>
              <a:buClr>
                <a:schemeClr val="dk1"/>
              </a:buClr>
              <a:buChar char="-"/>
              <a:defRPr sz="1900">
                <a:solidFill>
                  <a:schemeClr val="dk1"/>
                </a:solidFill>
              </a:defRPr>
            </a:lvl1pPr>
            <a:lvl2pPr marL="742950" indent="-165100" algn="l" rtl="0">
              <a:lnSpc>
                <a:spcPct val="136842"/>
              </a:lnSpc>
              <a:spcBef>
                <a:spcPts val="380"/>
              </a:spcBef>
              <a:spcAft>
                <a:spcPts val="0"/>
              </a:spcAft>
              <a:buClr>
                <a:schemeClr val="dk1"/>
              </a:buClr>
              <a:buChar char="-"/>
              <a:defRPr sz="1900">
                <a:solidFill>
                  <a:schemeClr val="dk1"/>
                </a:solidFill>
              </a:defRPr>
            </a:lvl2pPr>
            <a:lvl3pPr marL="1143000" indent="-107950" algn="l" rtl="0">
              <a:lnSpc>
                <a:spcPct val="136842"/>
              </a:lnSpc>
              <a:spcBef>
                <a:spcPts val="380"/>
              </a:spcBef>
              <a:spcAft>
                <a:spcPts val="0"/>
              </a:spcAft>
              <a:buClr>
                <a:schemeClr val="dk1"/>
              </a:buClr>
              <a:buChar char="-"/>
              <a:defRPr sz="1900">
                <a:solidFill>
                  <a:schemeClr val="dk1"/>
                </a:solidFill>
              </a:defRPr>
            </a:lvl3pPr>
            <a:lvl4pPr marL="1600200" indent="-107950" algn="l" rtl="0">
              <a:lnSpc>
                <a:spcPct val="136842"/>
              </a:lnSpc>
              <a:spcBef>
                <a:spcPts val="380"/>
              </a:spcBef>
              <a:spcAft>
                <a:spcPts val="0"/>
              </a:spcAft>
              <a:buClr>
                <a:schemeClr val="dk1"/>
              </a:buClr>
              <a:buChar char="-"/>
              <a:defRPr sz="1900">
                <a:solidFill>
                  <a:schemeClr val="dk1"/>
                </a:solidFill>
              </a:defRPr>
            </a:lvl4pPr>
            <a:lvl5pPr marL="2057400" indent="-107950" algn="l" rtl="0">
              <a:lnSpc>
                <a:spcPct val="136842"/>
              </a:lnSpc>
              <a:spcBef>
                <a:spcPts val="380"/>
              </a:spcBef>
              <a:spcAft>
                <a:spcPts val="0"/>
              </a:spcAft>
              <a:buClr>
                <a:schemeClr val="dk1"/>
              </a:buClr>
              <a:buChar char="-"/>
              <a:defRPr sz="1900">
                <a:solidFill>
                  <a:schemeClr val="dk1"/>
                </a:solidFil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8224" y="160337"/>
            <a:ext cx="2327176" cy="676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2286000" y="1447800"/>
            <a:ext cx="6629400" cy="381000"/>
          </a:xfrm>
          <a:prstGeom prst="rect">
            <a:avLst/>
          </a:prstGeom>
          <a:noFill/>
          <a:ln>
            <a:noFill/>
          </a:ln>
        </p:spPr>
        <p:txBody>
          <a:bodyPr lIns="91425" tIns="91425" rIns="91425" bIns="91425" anchor="t" anchorCtr="0"/>
          <a:lstStyle>
            <a:lvl1pPr marL="0" marR="0" indent="0" algn="l" rtl="0">
              <a:spcBef>
                <a:spcPts val="0"/>
              </a:spcBef>
              <a:spcAft>
                <a:spcPts val="0"/>
              </a:spcAft>
              <a:defRPr sz="1900" b="1" i="0" u="none" strike="noStrike" cap="none" baseline="0">
                <a:solidFill>
                  <a:schemeClr val="dk2"/>
                </a:solidFill>
                <a:latin typeface="Arial"/>
                <a:ea typeface="Arial"/>
                <a:cs typeface="Arial"/>
                <a:sym typeface="Arial"/>
              </a:defRPr>
            </a:lvl1pPr>
            <a:lvl2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2pPr>
            <a:lvl3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3pPr>
            <a:lvl4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4pPr>
            <a:lvl5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23" name="Shape 23"/>
          <p:cNvSpPr txBox="1">
            <a:spLocks noGrp="1"/>
          </p:cNvSpPr>
          <p:nvPr>
            <p:ph type="subTitle" idx="1"/>
          </p:nvPr>
        </p:nvSpPr>
        <p:spPr>
          <a:xfrm>
            <a:off x="2286000" y="1824038"/>
            <a:ext cx="6629400" cy="1447800"/>
          </a:xfrm>
          <a:prstGeom prst="rect">
            <a:avLst/>
          </a:prstGeom>
          <a:noFill/>
          <a:ln>
            <a:noFill/>
          </a:ln>
        </p:spPr>
        <p:txBody>
          <a:bodyPr lIns="91425" tIns="91425" rIns="91425" bIns="91425" anchor="t" anchorCtr="0"/>
          <a:lstStyle>
            <a:lvl1pPr marL="0" marR="0" indent="0" algn="l" rtl="0">
              <a:lnSpc>
                <a:spcPct val="136842"/>
              </a:lnSpc>
              <a:spcBef>
                <a:spcPts val="380"/>
              </a:spcBef>
              <a:spcAft>
                <a:spcPts val="0"/>
              </a:spcAft>
              <a:buClr>
                <a:schemeClr val="dk1"/>
              </a:buClr>
              <a:buFont typeface="Arial"/>
              <a:buNone/>
              <a:defRPr sz="1900" b="0" i="0" u="none" strike="noStrike" cap="none" baseline="0">
                <a:solidFill>
                  <a:schemeClr val="dk1"/>
                </a:solidFill>
                <a:latin typeface="Arial"/>
                <a:ea typeface="Arial"/>
                <a:cs typeface="Arial"/>
                <a:sym typeface="Arial"/>
              </a:defRPr>
            </a:lvl1pPr>
            <a:lvl2pPr marL="742950" marR="0" indent="-16510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2pPr>
            <a:lvl3pPr marL="11430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3pPr>
            <a:lvl4pPr marL="16002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4pPr>
            <a:lvl5pPr marL="20574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8F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a:blip r:embed="rId4">
            <a:alphaModFix/>
          </a:blip>
          <a:stretch>
            <a:fillRect/>
          </a:stretch>
        </p:blipFill>
        <p:spPr>
          <a:xfrm>
            <a:off x="0" y="0"/>
            <a:ext cx="2571750" cy="2182811"/>
          </a:xfrm>
          <a:prstGeom prst="rect">
            <a:avLst/>
          </a:prstGeom>
          <a:noFill/>
          <a:ln>
            <a:noFill/>
          </a:ln>
        </p:spPr>
      </p:pic>
      <p:sp>
        <p:nvSpPr>
          <p:cNvPr id="10" name="Shape 10"/>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1pPr>
            <a:lvl2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2pPr>
            <a:lvl3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3pPr>
            <a:lvl4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4pPr>
            <a:lvl5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marR="0" indent="-2222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1pPr>
            <a:lvl2pPr marL="742950" marR="0" indent="-16510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2pPr>
            <a:lvl3pPr marL="11430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3pPr>
            <a:lvl4pPr marL="16002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4pPr>
            <a:lvl5pPr marL="20574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705600" y="6553200"/>
            <a:ext cx="1981199" cy="2286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1547812" y="6553200"/>
            <a:ext cx="5157787" cy="2286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Arial"/>
                <a:ea typeface="Arial"/>
                <a:cs typeface="Arial"/>
                <a:sym typeface="Arial"/>
              </a:defRPr>
            </a:lvl2pPr>
            <a:lvl3pPr marL="914400" marR="0" indent="0" algn="l" rtl="0">
              <a:spcBef>
                <a:spcPts val="0"/>
              </a:spcBef>
              <a:defRPr sz="1800" b="0" i="0" u="none" strike="noStrike" cap="none" baseline="0">
                <a:solidFill>
                  <a:schemeClr val="dk1"/>
                </a:solidFill>
                <a:latin typeface="Arial"/>
                <a:ea typeface="Arial"/>
                <a:cs typeface="Arial"/>
                <a:sym typeface="Arial"/>
              </a:defRPr>
            </a:lvl3pPr>
            <a:lvl4pPr marL="1371600" marR="0" indent="0" algn="l" rtl="0">
              <a:spcBef>
                <a:spcPts val="0"/>
              </a:spcBef>
              <a:defRPr sz="1800" b="0" i="0" u="none" strike="noStrike" cap="none" baseline="0">
                <a:solidFill>
                  <a:schemeClr val="dk1"/>
                </a:solidFill>
                <a:latin typeface="Arial"/>
                <a:ea typeface="Arial"/>
                <a:cs typeface="Arial"/>
                <a:sym typeface="Arial"/>
              </a:defRPr>
            </a:lvl4pPr>
            <a:lvl5pPr marL="1828800" marR="0" indent="0" algn="l" rtl="0">
              <a:spcBef>
                <a:spcPts val="0"/>
              </a:spcBef>
              <a:defRPr sz="1800" b="0" i="0" u="none" strike="noStrike" cap="none" baseline="0">
                <a:solidFill>
                  <a:schemeClr val="dk1"/>
                </a:solidFill>
                <a:latin typeface="Arial"/>
                <a:ea typeface="Arial"/>
                <a:cs typeface="Arial"/>
                <a:sym typeface="Arial"/>
              </a:defRPr>
            </a:lvl5pPr>
            <a:lvl6pPr marL="2286000" marR="0" indent="0" algn="l" rtl="0">
              <a:spcBef>
                <a:spcPts val="0"/>
              </a:spcBef>
              <a:defRPr sz="1800" b="0" i="0" u="none" strike="noStrike" cap="none" baseline="0">
                <a:solidFill>
                  <a:schemeClr val="dk1"/>
                </a:solidFill>
                <a:latin typeface="Arial"/>
                <a:ea typeface="Arial"/>
                <a:cs typeface="Arial"/>
                <a:sym typeface="Arial"/>
              </a:defRPr>
            </a:lvl6pPr>
            <a:lvl7pPr marL="2743200" marR="0" indent="0" algn="l" rtl="0">
              <a:spcBef>
                <a:spcPts val="0"/>
              </a:spcBef>
              <a:defRPr sz="1800" b="0" i="0" u="none" strike="noStrike" cap="none" baseline="0">
                <a:solidFill>
                  <a:schemeClr val="dk1"/>
                </a:solidFill>
                <a:latin typeface="Arial"/>
                <a:ea typeface="Arial"/>
                <a:cs typeface="Arial"/>
                <a:sym typeface="Arial"/>
              </a:defRPr>
            </a:lvl7pPr>
            <a:lvl8pPr marL="3200400" marR="0" indent="0" algn="l" rtl="0">
              <a:spcBef>
                <a:spcPts val="0"/>
              </a:spcBef>
              <a:defRPr sz="1800" b="0" i="0" u="none" strike="noStrike" cap="none" baseline="0">
                <a:solidFill>
                  <a:schemeClr val="dk1"/>
                </a:solidFill>
                <a:latin typeface="Arial"/>
                <a:ea typeface="Arial"/>
                <a:cs typeface="Arial"/>
                <a:sym typeface="Arial"/>
              </a:defRPr>
            </a:lvl8pPr>
            <a:lvl9pPr marL="3657600" marR="0" indent="0" algn="l" rtl="0">
              <a:spcBef>
                <a:spcPts val="0"/>
              </a:spcBef>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1pPr>
            <a:lvl2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2pPr>
            <a:lvl3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3pPr>
            <a:lvl4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4pPr>
            <a:lvl5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20" name="Shape 20"/>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marR="0" indent="-2222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1pPr>
            <a:lvl2pPr marL="742950" marR="0" indent="-16510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2pPr>
            <a:lvl3pPr marL="11430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3pPr>
            <a:lvl4pPr marL="16002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4pPr>
            <a:lvl5pPr marL="20574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file:///\\tsn.tno.nl\data\Projects\060\0\05160\Werkdocumenten\www.tno.nl\rwc"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5.jpeg"/><Relationship Id="rId4" Type="http://schemas.openxmlformats.org/officeDocument/2006/relationships/hyperlink" Target="https://www.google.nl/url?sa=i&amp;rct=j&amp;q=&amp;esrc=s&amp;frm=1&amp;source=images&amp;cd=&amp;cad=rja&amp;uact=8&amp;ved=0CAcQjRw&amp;url=https://www.borstvoeding.com/nieuws/het-internationaal-borstvoedinglogo.html&amp;ei=Suw_VZjjC8viO4XegfAJ&amp;bvm=bv.91665533,d.ZWU&amp;psig=AFQjCNHwB5pgNdrp58h60Uumt4iBSd-rkg&amp;ust=1430339010178695"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babyzietgeel.n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nvom.n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richtlijnborstvoeding.n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hyperlink" Target="mailto:Yvonne.schonbeck@tno.nl" TargetMode="External"/><Relationship Id="rId4" Type="http://schemas.openxmlformats.org/officeDocument/2006/relationships/hyperlink" Target="mailto:centrumjeugdgezondheid@ncj.nl"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11.xml"/><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hyperlink" Target="http://www.nationaalkompas.nl/"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4"/>
        <p:cNvGrpSpPr/>
        <p:nvPr/>
      </p:nvGrpSpPr>
      <p:grpSpPr>
        <a:xfrm>
          <a:off x="0" y="0"/>
          <a:ext cx="0" cy="0"/>
          <a:chOff x="0" y="0"/>
          <a:chExt cx="0" cy="0"/>
        </a:xfrm>
      </p:grpSpPr>
      <p:sp>
        <p:nvSpPr>
          <p:cNvPr id="25" name="Shape 25"/>
          <p:cNvSpPr txBox="1"/>
          <p:nvPr/>
        </p:nvSpPr>
        <p:spPr>
          <a:xfrm>
            <a:off x="2286000" y="1447800"/>
            <a:ext cx="6629400" cy="381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dirty="0" smtClean="0">
                <a:solidFill>
                  <a:schemeClr val="dk2"/>
                </a:solidFill>
                <a:latin typeface="Calibri"/>
                <a:ea typeface="Calibri"/>
                <a:cs typeface="Calibri"/>
                <a:sym typeface="Calibri"/>
              </a:rPr>
              <a:t>MD-</a:t>
            </a:r>
            <a:r>
              <a:rPr lang="en-US" sz="1900" b="1" dirty="0" err="1" smtClean="0">
                <a:solidFill>
                  <a:schemeClr val="dk2"/>
                </a:solidFill>
                <a:latin typeface="Calibri"/>
                <a:ea typeface="Calibri"/>
                <a:cs typeface="Calibri"/>
                <a:sym typeface="Calibri"/>
              </a:rPr>
              <a:t>richtlijn</a:t>
            </a:r>
            <a:r>
              <a:rPr lang="en-US" sz="1900" b="1">
                <a:solidFill>
                  <a:schemeClr val="dk2"/>
                </a:solidFill>
                <a:latin typeface="Calibri"/>
                <a:ea typeface="Calibri"/>
                <a:cs typeface="Calibri"/>
                <a:sym typeface="Calibri"/>
              </a:rPr>
              <a:t> </a:t>
            </a:r>
            <a:r>
              <a:rPr lang="en-US" sz="1900" b="1" i="0" u="none" strike="noStrike" cap="none" baseline="0" smtClean="0">
                <a:solidFill>
                  <a:schemeClr val="dk2"/>
                </a:solidFill>
                <a:latin typeface="Calibri"/>
                <a:ea typeface="Calibri"/>
                <a:cs typeface="Calibri"/>
                <a:sym typeface="Calibri"/>
              </a:rPr>
              <a:t>Borstvoeding</a:t>
            </a:r>
            <a:endParaRPr lang="en-US" sz="1900" b="1" i="0" u="none" strike="noStrike" cap="none" baseline="0" dirty="0">
              <a:solidFill>
                <a:schemeClr val="dk2"/>
              </a:solidFill>
              <a:latin typeface="Calibri"/>
              <a:ea typeface="Calibri"/>
              <a:cs typeface="Calibri"/>
              <a:sym typeface="Calibri"/>
            </a:endParaRPr>
          </a:p>
        </p:txBody>
      </p:sp>
      <p:sp>
        <p:nvSpPr>
          <p:cNvPr id="26" name="Shape 26"/>
          <p:cNvSpPr txBox="1"/>
          <p:nvPr/>
        </p:nvSpPr>
        <p:spPr>
          <a:xfrm>
            <a:off x="2286000" y="1824036"/>
            <a:ext cx="6629400" cy="1447800"/>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en-US" sz="1900" b="0" i="0" u="none" strike="noStrike" cap="none" baseline="0" dirty="0" smtClean="0">
                <a:solidFill>
                  <a:schemeClr val="dk1"/>
                </a:solidFill>
                <a:latin typeface="Calibri"/>
                <a:ea typeface="Calibri"/>
                <a:cs typeface="Calibri"/>
                <a:sym typeface="Calibri"/>
              </a:rPr>
              <a:t>Auteurs: divers</a:t>
            </a:r>
            <a:endParaRPr lang="en-US" sz="1900" b="0" i="0" u="none" strike="noStrike" cap="none" baseline="0" dirty="0">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SzPct val="25000"/>
              <a:buFont typeface="Calibri"/>
              <a:buNone/>
            </a:pPr>
            <a:r>
              <a:rPr lang="en-US" sz="1900" b="0" i="0" u="none" strike="noStrike" cap="none" baseline="0" dirty="0" err="1" smtClean="0">
                <a:solidFill>
                  <a:schemeClr val="dk1"/>
                </a:solidFill>
                <a:latin typeface="Calibri"/>
                <a:ea typeface="Calibri"/>
                <a:cs typeface="Calibri"/>
                <a:sym typeface="Calibri"/>
              </a:rPr>
              <a:t>Publicatiedatum</a:t>
            </a:r>
            <a:r>
              <a:rPr lang="en-US" sz="1900" b="0" i="0" u="none" strike="noStrike" cap="none" baseline="0" dirty="0" smtClean="0">
                <a:solidFill>
                  <a:schemeClr val="dk1"/>
                </a:solidFill>
                <a:latin typeface="Calibri"/>
                <a:ea typeface="Calibri"/>
                <a:cs typeface="Calibri"/>
                <a:sym typeface="Calibri"/>
              </a:rPr>
              <a:t>: </a:t>
            </a:r>
            <a:r>
              <a:rPr lang="en-US" sz="1900" b="0" i="0" u="none" strike="noStrike" cap="none" baseline="0" dirty="0" err="1" smtClean="0">
                <a:solidFill>
                  <a:schemeClr val="dk1"/>
                </a:solidFill>
                <a:latin typeface="Calibri"/>
                <a:ea typeface="Calibri"/>
                <a:cs typeface="Calibri"/>
                <a:sym typeface="Calibri"/>
              </a:rPr>
              <a:t>volgt</a:t>
            </a:r>
            <a:endParaRPr lang="en-US" sz="19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baseline="0" dirty="0">
              <a:solidFill>
                <a:schemeClr val="dk1"/>
              </a:solidFill>
              <a:latin typeface="Arial"/>
              <a:ea typeface="Arial"/>
              <a:cs typeface="Arial"/>
              <a:sym typeface="Arial"/>
            </a:endParaRPr>
          </a:p>
        </p:txBody>
      </p:sp>
      <p:sp>
        <p:nvSpPr>
          <p:cNvPr id="2" name="AutoShape 2" descr="Afbeeldingsresultaat voor tno logo"/>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tno logo"/>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160337"/>
            <a:ext cx="2327176" cy="676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p:nvPr/>
        </p:nvSpPr>
        <p:spPr>
          <a:xfrm>
            <a:off x="899592" y="1196752"/>
            <a:ext cx="7416824" cy="1008112"/>
          </a:xfrm>
          <a:prstGeom prst="rect">
            <a:avLst/>
          </a:prstGeom>
          <a:noFill/>
          <a:ln>
            <a:noFill/>
          </a:ln>
        </p:spPr>
        <p:txBody>
          <a:bodyPr lIns="91425" tIns="45700" rIns="91425" bIns="45700" anchor="t" anchorCtr="0">
            <a:noAutofit/>
          </a:bodyPr>
          <a:lstStyle/>
          <a:p>
            <a:pPr>
              <a:buClr>
                <a:schemeClr val="dk2"/>
              </a:buClr>
              <a:buSzPct val="25000"/>
            </a:pPr>
            <a:r>
              <a:rPr lang="en-US" sz="1900" b="1" i="0" u="none" strike="noStrike" cap="none" baseline="0" dirty="0" err="1">
                <a:solidFill>
                  <a:schemeClr val="dk2"/>
                </a:solidFill>
                <a:latin typeface="Calibri"/>
                <a:ea typeface="Calibri"/>
                <a:cs typeface="Calibri"/>
                <a:sym typeface="Calibri"/>
              </a:rPr>
              <a:t>Preventieve</a:t>
            </a:r>
            <a:r>
              <a:rPr lang="en-US" sz="1900" b="1" i="0" u="none" strike="noStrike" cap="none" baseline="0" dirty="0">
                <a:solidFill>
                  <a:schemeClr val="dk2"/>
                </a:solidFill>
                <a:latin typeface="Calibri"/>
                <a:ea typeface="Calibri"/>
                <a:cs typeface="Calibri"/>
                <a:sym typeface="Calibri"/>
              </a:rPr>
              <a:t> </a:t>
            </a:r>
            <a:r>
              <a:rPr lang="en-US" sz="1900" b="1" i="0" u="none" strike="noStrike" cap="none" baseline="0" dirty="0" err="1">
                <a:solidFill>
                  <a:schemeClr val="dk2"/>
                </a:solidFill>
                <a:latin typeface="Calibri"/>
                <a:ea typeface="Calibri"/>
                <a:cs typeface="Calibri"/>
                <a:sym typeface="Calibri"/>
              </a:rPr>
              <a:t>voorlichting</a:t>
            </a:r>
            <a:r>
              <a:rPr lang="en-US" sz="1900" b="1" i="0" u="none" strike="noStrike" cap="none" baseline="0" dirty="0">
                <a:solidFill>
                  <a:schemeClr val="dk2"/>
                </a:solidFill>
                <a:latin typeface="Calibri"/>
                <a:ea typeface="Calibri"/>
                <a:cs typeface="Calibri"/>
                <a:sym typeface="Calibri"/>
              </a:rPr>
              <a:t> </a:t>
            </a:r>
            <a:r>
              <a:rPr lang="en-US" sz="1900" b="1" i="0" u="none" strike="noStrike" cap="none" baseline="0" dirty="0" err="1">
                <a:solidFill>
                  <a:schemeClr val="dk2"/>
                </a:solidFill>
                <a:latin typeface="Calibri"/>
                <a:ea typeface="Calibri"/>
                <a:cs typeface="Calibri"/>
                <a:sym typeface="Calibri"/>
              </a:rPr>
              <a:t>en</a:t>
            </a:r>
            <a:r>
              <a:rPr lang="en-US" sz="1900" b="1" i="0" u="none" strike="noStrike" cap="none" baseline="0" dirty="0">
                <a:solidFill>
                  <a:schemeClr val="dk2"/>
                </a:solidFill>
                <a:latin typeface="Calibri"/>
                <a:ea typeface="Calibri"/>
                <a:cs typeface="Calibri"/>
                <a:sym typeface="Calibri"/>
              </a:rPr>
              <a:t> </a:t>
            </a:r>
            <a:r>
              <a:rPr lang="en-US" sz="1900" b="1" i="0" u="none" strike="noStrike" cap="none" baseline="0" dirty="0" err="1" smtClean="0">
                <a:solidFill>
                  <a:schemeClr val="dk2"/>
                </a:solidFill>
                <a:latin typeface="Calibri"/>
                <a:ea typeface="Calibri"/>
                <a:cs typeface="Calibri"/>
                <a:sym typeface="Calibri"/>
              </a:rPr>
              <a:t>advies</a:t>
            </a:r>
            <a:r>
              <a:rPr lang="en-US" sz="1900" b="1" i="0" u="none" strike="noStrike" cap="none" baseline="0" dirty="0" smtClean="0">
                <a:solidFill>
                  <a:schemeClr val="dk2"/>
                </a:solidFill>
                <a:latin typeface="Calibri"/>
                <a:ea typeface="Calibri"/>
                <a:cs typeface="Calibri"/>
                <a:sym typeface="Calibri"/>
              </a:rPr>
              <a:t>/ </a:t>
            </a:r>
            <a:r>
              <a:rPr lang="en-US" sz="1900" b="1" i="0" u="none" strike="noStrike" cap="none" baseline="0" dirty="0" err="1" smtClean="0">
                <a:solidFill>
                  <a:schemeClr val="dk2"/>
                </a:solidFill>
                <a:latin typeface="Calibri"/>
                <a:ea typeface="Calibri"/>
                <a:cs typeface="Calibri"/>
                <a:sym typeface="Calibri"/>
              </a:rPr>
              <a:t>signalering</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ondersteuning</a:t>
            </a:r>
            <a:r>
              <a:rPr lang="en-US" sz="1900" b="1" dirty="0" smtClean="0">
                <a:solidFill>
                  <a:schemeClr val="dk2"/>
                </a:solidFill>
                <a:latin typeface="Calibri"/>
                <a:ea typeface="Calibri"/>
                <a:cs typeface="Calibri"/>
                <a:sym typeface="Calibri"/>
              </a:rPr>
              <a:t> </a:t>
            </a:r>
            <a:r>
              <a:rPr lang="en-US" sz="1900" b="1" dirty="0" err="1">
                <a:solidFill>
                  <a:schemeClr val="dk2"/>
                </a:solidFill>
                <a:latin typeface="Calibri"/>
                <a:ea typeface="Calibri"/>
                <a:cs typeface="Calibri"/>
                <a:sym typeface="Calibri"/>
              </a:rPr>
              <a:t>en</a:t>
            </a:r>
            <a:r>
              <a:rPr lang="en-US" sz="1900" b="1" dirty="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begeleiding</a:t>
            </a:r>
            <a:r>
              <a:rPr lang="en-US" sz="1900" b="1" dirty="0" smtClean="0">
                <a:solidFill>
                  <a:schemeClr val="dk2"/>
                </a:solidFill>
                <a:latin typeface="Calibri"/>
                <a:ea typeface="Calibri"/>
                <a:cs typeface="Calibri"/>
                <a:sym typeface="Calibri"/>
              </a:rPr>
              <a:t> / </a:t>
            </a:r>
            <a:r>
              <a:rPr lang="en-US" sz="1900" b="1" dirty="0" err="1" smtClean="0">
                <a:solidFill>
                  <a:schemeClr val="dk2"/>
                </a:solidFill>
                <a:latin typeface="Calibri"/>
                <a:ea typeface="Calibri"/>
                <a:cs typeface="Calibri"/>
                <a:sym typeface="Calibri"/>
              </a:rPr>
              <a:t>verwijzen</a:t>
            </a:r>
            <a:r>
              <a:rPr lang="en-US" sz="1900" b="1" dirty="0" smtClean="0">
                <a:solidFill>
                  <a:schemeClr val="dk2"/>
                </a:solidFill>
                <a:latin typeface="Calibri"/>
                <a:ea typeface="Calibri"/>
                <a:cs typeface="Calibri"/>
                <a:sym typeface="Calibri"/>
              </a:rPr>
              <a:t>/ </a:t>
            </a:r>
            <a:r>
              <a:rPr lang="en-US" sz="1900" b="1" dirty="0" err="1" smtClean="0">
                <a:solidFill>
                  <a:schemeClr val="dk2"/>
                </a:solidFill>
                <a:latin typeface="Calibri"/>
                <a:ea typeface="Calibri"/>
                <a:cs typeface="Calibri"/>
                <a:sym typeface="Calibri"/>
              </a:rPr>
              <a:t>nazorg</a:t>
            </a:r>
            <a:r>
              <a:rPr lang="en-US" sz="1900" b="1" i="0" u="none" strike="noStrike" cap="none" baseline="0" dirty="0" smtClean="0">
                <a:solidFill>
                  <a:schemeClr val="dk2"/>
                </a:solidFill>
                <a:latin typeface="Calibri"/>
                <a:ea typeface="Calibri"/>
                <a:cs typeface="Calibri"/>
                <a:sym typeface="Calibri"/>
              </a:rPr>
              <a:t>: diverse </a:t>
            </a:r>
            <a:r>
              <a:rPr lang="en-US" sz="1900" b="1" i="0" u="none" strike="noStrike" cap="none" baseline="0" dirty="0" err="1" smtClean="0">
                <a:solidFill>
                  <a:schemeClr val="dk2"/>
                </a:solidFill>
                <a:latin typeface="Calibri"/>
                <a:ea typeface="Calibri"/>
                <a:cs typeface="Calibri"/>
                <a:sym typeface="Calibri"/>
              </a:rPr>
              <a:t>thema’s</a:t>
            </a:r>
            <a:endParaRPr lang="en-US" sz="1900" b="1" i="0" u="none" strike="noStrike" cap="none" baseline="0" dirty="0">
              <a:solidFill>
                <a:schemeClr val="dk2"/>
              </a:solidFill>
              <a:latin typeface="Calibri"/>
              <a:ea typeface="Calibri"/>
              <a:cs typeface="Calibri"/>
              <a:sym typeface="Calibri"/>
            </a:endParaRPr>
          </a:p>
        </p:txBody>
      </p:sp>
      <p:sp>
        <p:nvSpPr>
          <p:cNvPr id="60" name="Shape 60"/>
          <p:cNvSpPr txBox="1"/>
          <p:nvPr/>
        </p:nvSpPr>
        <p:spPr>
          <a:xfrm>
            <a:off x="719794" y="2760148"/>
            <a:ext cx="1656036" cy="571128"/>
          </a:xfrm>
          <a:prstGeom prst="rect">
            <a:avLst/>
          </a:prstGeom>
          <a:noFill/>
          <a:ln>
            <a:noFill/>
          </a:ln>
        </p:spPr>
        <p:txBody>
          <a:bodyPr lIns="91425" tIns="45700" rIns="91425" bIns="45700" anchor="t" anchorCtr="0">
            <a:noAutofit/>
          </a:bodyPr>
          <a:lstStyle/>
          <a:p>
            <a:pPr lvl="0">
              <a:lnSpc>
                <a:spcPct val="136842"/>
              </a:lnSpc>
              <a:buClr>
                <a:schemeClr val="dk1"/>
              </a:buClr>
              <a:buSzPct val="25000"/>
            </a:pPr>
            <a:r>
              <a:rPr lang="en-US" sz="1900" dirty="0" err="1">
                <a:solidFill>
                  <a:schemeClr val="dk1"/>
                </a:solidFill>
                <a:latin typeface="Calibri"/>
                <a:ea typeface="Calibri"/>
                <a:cs typeface="Calibri"/>
                <a:sym typeface="Calibri"/>
              </a:rPr>
              <a:t>Pijnlijke</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tepels</a:t>
            </a:r>
            <a:endParaRPr lang="en-US" sz="1900" b="0" i="1" u="none" strike="noStrike" cap="none" baseline="0" dirty="0">
              <a:solidFill>
                <a:schemeClr val="dk1"/>
              </a:solidFill>
              <a:latin typeface="Calibri"/>
              <a:ea typeface="Calibri"/>
              <a:cs typeface="Calibri"/>
              <a:sym typeface="Calibri"/>
            </a:endParaRPr>
          </a:p>
        </p:txBody>
      </p:sp>
      <p:sp>
        <p:nvSpPr>
          <p:cNvPr id="61" name="Shape 6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5" name="Shape 60"/>
          <p:cNvSpPr txBox="1"/>
          <p:nvPr/>
        </p:nvSpPr>
        <p:spPr>
          <a:xfrm>
            <a:off x="5436096" y="3459060"/>
            <a:ext cx="3528392" cy="571128"/>
          </a:xfrm>
          <a:prstGeom prst="rect">
            <a:avLst/>
          </a:prstGeom>
          <a:noFill/>
          <a:ln>
            <a:noFill/>
          </a:ln>
        </p:spPr>
        <p:txBody>
          <a:bodyPr lIns="91425" tIns="45700" rIns="91425" bIns="45700" anchor="t" anchorCtr="0">
            <a:noAutofit/>
          </a:bodyPr>
          <a:lstStyle/>
          <a:p>
            <a:pPr lvl="0">
              <a:lnSpc>
                <a:spcPct val="136842"/>
              </a:lnSpc>
              <a:buClr>
                <a:schemeClr val="dk1"/>
              </a:buClr>
              <a:buSzPct val="25000"/>
            </a:pPr>
            <a:r>
              <a:rPr lang="en-US" sz="1900" dirty="0" err="1">
                <a:solidFill>
                  <a:schemeClr val="dk1"/>
                </a:solidFill>
                <a:latin typeface="Calibri"/>
                <a:ea typeface="Calibri"/>
                <a:cs typeface="Calibri"/>
                <a:sym typeface="Calibri"/>
              </a:rPr>
              <a:t>Medicatie</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en</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borstvoeding</a:t>
            </a:r>
            <a:endParaRPr lang="en-US" sz="1900" b="0" i="1" u="none" strike="noStrike" cap="none" baseline="0" dirty="0">
              <a:solidFill>
                <a:schemeClr val="dk1"/>
              </a:solidFill>
              <a:latin typeface="Calibri"/>
              <a:ea typeface="Calibri"/>
              <a:cs typeface="Calibri"/>
              <a:sym typeface="Calibri"/>
            </a:endParaRPr>
          </a:p>
        </p:txBody>
      </p:sp>
      <p:sp>
        <p:nvSpPr>
          <p:cNvPr id="6" name="Shape 60"/>
          <p:cNvSpPr txBox="1"/>
          <p:nvPr/>
        </p:nvSpPr>
        <p:spPr>
          <a:xfrm>
            <a:off x="719794" y="4365104"/>
            <a:ext cx="2844094" cy="571128"/>
          </a:xfrm>
          <a:prstGeom prst="rect">
            <a:avLst/>
          </a:prstGeom>
          <a:noFill/>
          <a:ln>
            <a:noFill/>
          </a:ln>
        </p:spPr>
        <p:txBody>
          <a:bodyPr lIns="91425" tIns="45700" rIns="91425" bIns="45700" anchor="t" anchorCtr="0">
            <a:noAutofit/>
          </a:bodyPr>
          <a:lstStyle/>
          <a:p>
            <a:pPr lvl="0">
              <a:lnSpc>
                <a:spcPct val="136842"/>
              </a:lnSpc>
              <a:buClr>
                <a:schemeClr val="dk1"/>
              </a:buClr>
              <a:buSzPct val="25000"/>
            </a:pPr>
            <a:r>
              <a:rPr lang="en-US" sz="1900" dirty="0" err="1">
                <a:solidFill>
                  <a:schemeClr val="dk1"/>
                </a:solidFill>
                <a:latin typeface="Calibri"/>
                <a:ea typeface="Calibri"/>
                <a:cs typeface="Calibri"/>
                <a:sym typeface="Calibri"/>
              </a:rPr>
              <a:t>Voeden</a:t>
            </a:r>
            <a:r>
              <a:rPr lang="en-US" sz="1900" dirty="0">
                <a:solidFill>
                  <a:schemeClr val="dk1"/>
                </a:solidFill>
                <a:latin typeface="Calibri"/>
                <a:ea typeface="Calibri"/>
                <a:cs typeface="Calibri"/>
                <a:sym typeface="Calibri"/>
              </a:rPr>
              <a:t> op </a:t>
            </a:r>
            <a:r>
              <a:rPr lang="en-US" sz="1900" dirty="0" err="1">
                <a:solidFill>
                  <a:schemeClr val="dk1"/>
                </a:solidFill>
                <a:latin typeface="Calibri"/>
                <a:ea typeface="Calibri"/>
                <a:cs typeface="Calibri"/>
                <a:sym typeface="Calibri"/>
              </a:rPr>
              <a:t>verzoek</a:t>
            </a:r>
            <a:endParaRPr lang="en-US" sz="1900" b="0" i="1" u="none" strike="noStrike" cap="none" baseline="0" dirty="0">
              <a:solidFill>
                <a:schemeClr val="dk1"/>
              </a:solidFill>
              <a:latin typeface="Calibri"/>
              <a:ea typeface="Calibri"/>
              <a:cs typeface="Calibri"/>
              <a:sym typeface="Calibri"/>
            </a:endParaRPr>
          </a:p>
        </p:txBody>
      </p:sp>
      <p:sp>
        <p:nvSpPr>
          <p:cNvPr id="7" name="Shape 60"/>
          <p:cNvSpPr txBox="1"/>
          <p:nvPr/>
        </p:nvSpPr>
        <p:spPr>
          <a:xfrm>
            <a:off x="3347864" y="2912548"/>
            <a:ext cx="2476902" cy="571128"/>
          </a:xfrm>
          <a:prstGeom prst="rect">
            <a:avLst/>
          </a:prstGeom>
          <a:noFill/>
          <a:ln>
            <a:noFill/>
          </a:ln>
        </p:spPr>
        <p:txBody>
          <a:bodyPr lIns="91425" tIns="45700" rIns="91425" bIns="45700" anchor="t" anchorCtr="0">
            <a:noAutofit/>
          </a:bodyPr>
          <a:lstStyle/>
          <a:p>
            <a:pPr lvl="0">
              <a:lnSpc>
                <a:spcPct val="136842"/>
              </a:lnSpc>
              <a:buClr>
                <a:schemeClr val="dk1"/>
              </a:buClr>
              <a:buSzPct val="25000"/>
            </a:pPr>
            <a:r>
              <a:rPr lang="en-US" sz="1900" dirty="0" err="1">
                <a:solidFill>
                  <a:schemeClr val="dk1"/>
                </a:solidFill>
                <a:latin typeface="Calibri"/>
                <a:ea typeface="Calibri"/>
                <a:cs typeface="Calibri"/>
                <a:sym typeface="Calibri"/>
              </a:rPr>
              <a:t>Slapen</a:t>
            </a:r>
            <a:r>
              <a:rPr lang="en-US" sz="1900" dirty="0">
                <a:solidFill>
                  <a:schemeClr val="dk1"/>
                </a:solidFill>
                <a:latin typeface="Calibri"/>
                <a:ea typeface="Calibri"/>
                <a:cs typeface="Calibri"/>
                <a:sym typeface="Calibri"/>
              </a:rPr>
              <a:t> met de baby</a:t>
            </a:r>
            <a:endParaRPr lang="en-US" sz="1900" b="0" i="1" u="none" strike="noStrike" cap="none" baseline="0" dirty="0">
              <a:solidFill>
                <a:schemeClr val="dk1"/>
              </a:solidFill>
              <a:latin typeface="Calibri"/>
              <a:ea typeface="Calibri"/>
              <a:cs typeface="Calibri"/>
              <a:sym typeface="Calibri"/>
            </a:endParaRPr>
          </a:p>
        </p:txBody>
      </p:sp>
      <p:sp>
        <p:nvSpPr>
          <p:cNvPr id="8" name="Shape 60"/>
          <p:cNvSpPr txBox="1"/>
          <p:nvPr/>
        </p:nvSpPr>
        <p:spPr>
          <a:xfrm>
            <a:off x="2366150" y="5445224"/>
            <a:ext cx="4692925" cy="571128"/>
          </a:xfrm>
          <a:prstGeom prst="rect">
            <a:avLst/>
          </a:prstGeom>
          <a:noFill/>
          <a:ln>
            <a:noFill/>
          </a:ln>
        </p:spPr>
        <p:txBody>
          <a:bodyPr lIns="91425" tIns="45700" rIns="91425" bIns="45700" anchor="t" anchorCtr="0">
            <a:noAutofit/>
          </a:bodyPr>
          <a:lstStyle/>
          <a:p>
            <a:pPr lvl="0">
              <a:lnSpc>
                <a:spcPct val="136842"/>
              </a:lnSpc>
              <a:buClr>
                <a:schemeClr val="dk1"/>
              </a:buClr>
              <a:buSzPct val="25000"/>
            </a:pPr>
            <a:r>
              <a:rPr lang="en-US" sz="1900" dirty="0">
                <a:solidFill>
                  <a:schemeClr val="dk1"/>
                </a:solidFill>
                <a:latin typeface="Calibri"/>
                <a:ea typeface="Calibri"/>
                <a:cs typeface="Calibri"/>
                <a:sym typeface="Calibri"/>
              </a:rPr>
              <a:t>(</a:t>
            </a:r>
            <a:r>
              <a:rPr lang="en-US" sz="1900" dirty="0" err="1">
                <a:solidFill>
                  <a:schemeClr val="dk1"/>
                </a:solidFill>
                <a:latin typeface="Calibri"/>
                <a:ea typeface="Calibri"/>
                <a:cs typeface="Calibri"/>
                <a:sym typeface="Calibri"/>
              </a:rPr>
              <a:t>Mogelijk</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onvoldoende</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melkproductie</a:t>
            </a:r>
            <a:endParaRPr lang="en-US" sz="1900" b="0" i="1" u="none" strike="noStrike" cap="none" baseline="0" dirty="0">
              <a:solidFill>
                <a:schemeClr val="dk1"/>
              </a:solidFill>
              <a:latin typeface="Calibri"/>
              <a:ea typeface="Calibri"/>
              <a:cs typeface="Calibri"/>
              <a:sym typeface="Calibri"/>
            </a:endParaRPr>
          </a:p>
        </p:txBody>
      </p:sp>
      <p:sp>
        <p:nvSpPr>
          <p:cNvPr id="9" name="Shape 60"/>
          <p:cNvSpPr txBox="1"/>
          <p:nvPr/>
        </p:nvSpPr>
        <p:spPr>
          <a:xfrm>
            <a:off x="5877582" y="2626984"/>
            <a:ext cx="2438834" cy="571128"/>
          </a:xfrm>
          <a:prstGeom prst="rect">
            <a:avLst/>
          </a:prstGeom>
          <a:noFill/>
          <a:ln>
            <a:noFill/>
          </a:ln>
        </p:spPr>
        <p:txBody>
          <a:bodyPr lIns="91425" tIns="45700" rIns="91425" bIns="45700" anchor="t" anchorCtr="0">
            <a:noAutofit/>
          </a:bodyPr>
          <a:lstStyle/>
          <a:p>
            <a:pPr lvl="0">
              <a:lnSpc>
                <a:spcPct val="136842"/>
              </a:lnSpc>
              <a:buClr>
                <a:schemeClr val="dk1"/>
              </a:buClr>
              <a:buSzPct val="25000"/>
            </a:pPr>
            <a:r>
              <a:rPr lang="en-US" sz="1900" dirty="0" err="1">
                <a:solidFill>
                  <a:schemeClr val="dk1"/>
                </a:solidFill>
                <a:latin typeface="Calibri"/>
                <a:ea typeface="Calibri"/>
                <a:cs typeface="Calibri"/>
                <a:sym typeface="Calibri"/>
              </a:rPr>
              <a:t>Huid</a:t>
            </a:r>
            <a:r>
              <a:rPr lang="en-US" sz="1900" dirty="0">
                <a:solidFill>
                  <a:schemeClr val="dk1"/>
                </a:solidFill>
                <a:latin typeface="Calibri"/>
                <a:ea typeface="Calibri"/>
                <a:cs typeface="Calibri"/>
                <a:sym typeface="Calibri"/>
              </a:rPr>
              <a:t>-op-</a:t>
            </a:r>
            <a:r>
              <a:rPr lang="en-US" sz="1900" dirty="0" err="1">
                <a:solidFill>
                  <a:schemeClr val="dk1"/>
                </a:solidFill>
                <a:latin typeface="Calibri"/>
                <a:ea typeface="Calibri"/>
                <a:cs typeface="Calibri"/>
                <a:sym typeface="Calibri"/>
              </a:rPr>
              <a:t>huidcontact</a:t>
            </a:r>
            <a:endParaRPr lang="en-US" sz="1900" b="0" i="1" u="none" strike="noStrike" cap="none" baseline="0" dirty="0">
              <a:solidFill>
                <a:schemeClr val="dk1"/>
              </a:solidFill>
              <a:latin typeface="Calibri"/>
              <a:ea typeface="Calibri"/>
              <a:cs typeface="Calibri"/>
              <a:sym typeface="Calibri"/>
            </a:endParaRPr>
          </a:p>
        </p:txBody>
      </p:sp>
      <p:sp>
        <p:nvSpPr>
          <p:cNvPr id="10" name="Shape 60"/>
          <p:cNvSpPr txBox="1"/>
          <p:nvPr/>
        </p:nvSpPr>
        <p:spPr>
          <a:xfrm>
            <a:off x="4155570" y="4757909"/>
            <a:ext cx="1656036" cy="571128"/>
          </a:xfrm>
          <a:prstGeom prst="rect">
            <a:avLst/>
          </a:prstGeom>
          <a:noFill/>
          <a:ln>
            <a:noFill/>
          </a:ln>
        </p:spPr>
        <p:txBody>
          <a:bodyPr lIns="91425" tIns="45700" rIns="91425" bIns="45700" anchor="t" anchorCtr="0">
            <a:noAutofit/>
          </a:bodyPr>
          <a:lstStyle/>
          <a:p>
            <a:pPr lvl="0">
              <a:lnSpc>
                <a:spcPct val="136842"/>
              </a:lnSpc>
              <a:buClr>
                <a:schemeClr val="dk1"/>
              </a:buClr>
              <a:buSzPct val="25000"/>
            </a:pPr>
            <a:r>
              <a:rPr lang="en-US" sz="1900" dirty="0" err="1">
                <a:solidFill>
                  <a:schemeClr val="dk1"/>
                </a:solidFill>
                <a:latin typeface="Calibri"/>
                <a:ea typeface="Calibri"/>
                <a:cs typeface="Calibri"/>
                <a:sym typeface="Calibri"/>
              </a:rPr>
              <a:t>Meerlingen</a:t>
            </a:r>
            <a:endParaRPr lang="en-US" sz="1900" b="0" i="1" u="none" strike="noStrike" cap="none" baseline="0" dirty="0">
              <a:solidFill>
                <a:schemeClr val="dk1"/>
              </a:solidFill>
              <a:latin typeface="Calibri"/>
              <a:ea typeface="Calibri"/>
              <a:cs typeface="Calibri"/>
              <a:sym typeface="Calibri"/>
            </a:endParaRPr>
          </a:p>
        </p:txBody>
      </p:sp>
      <p:sp>
        <p:nvSpPr>
          <p:cNvPr id="11" name="Shape 60"/>
          <p:cNvSpPr txBox="1"/>
          <p:nvPr/>
        </p:nvSpPr>
        <p:spPr>
          <a:xfrm>
            <a:off x="1691828" y="3718524"/>
            <a:ext cx="3304920" cy="571128"/>
          </a:xfrm>
          <a:prstGeom prst="rect">
            <a:avLst/>
          </a:prstGeom>
          <a:noFill/>
          <a:ln>
            <a:noFill/>
          </a:ln>
        </p:spPr>
        <p:txBody>
          <a:bodyPr lIns="91425" tIns="45700" rIns="91425" bIns="45700" anchor="t" anchorCtr="0">
            <a:noAutofit/>
          </a:bodyPr>
          <a:lstStyle/>
          <a:p>
            <a:pPr lvl="0">
              <a:lnSpc>
                <a:spcPct val="136842"/>
              </a:lnSpc>
              <a:buClr>
                <a:schemeClr val="dk1"/>
              </a:buClr>
              <a:buSzPct val="25000"/>
            </a:pPr>
            <a:r>
              <a:rPr lang="en-US" sz="1900" dirty="0" err="1">
                <a:solidFill>
                  <a:schemeClr val="dk1"/>
                </a:solidFill>
                <a:latin typeface="Calibri"/>
                <a:ea typeface="Calibri"/>
                <a:cs typeface="Calibri"/>
                <a:sym typeface="Calibri"/>
              </a:rPr>
              <a:t>Uitdroging</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en</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ondervoeding</a:t>
            </a:r>
            <a:endParaRPr lang="en-US" sz="1900" b="0" i="1" u="none" strike="noStrike" cap="none" baseline="0" dirty="0">
              <a:solidFill>
                <a:schemeClr val="dk1"/>
              </a:solidFill>
              <a:latin typeface="Calibri"/>
              <a:ea typeface="Calibri"/>
              <a:cs typeface="Calibri"/>
              <a:sym typeface="Calibri"/>
            </a:endParaRPr>
          </a:p>
        </p:txBody>
      </p:sp>
      <p:sp>
        <p:nvSpPr>
          <p:cNvPr id="12" name="Shape 60"/>
          <p:cNvSpPr txBox="1"/>
          <p:nvPr/>
        </p:nvSpPr>
        <p:spPr>
          <a:xfrm>
            <a:off x="2123728" y="2313713"/>
            <a:ext cx="2052154" cy="571128"/>
          </a:xfrm>
          <a:prstGeom prst="rect">
            <a:avLst/>
          </a:prstGeom>
          <a:noFill/>
          <a:ln>
            <a:noFill/>
          </a:ln>
        </p:spPr>
        <p:txBody>
          <a:bodyPr lIns="91425" tIns="45700" rIns="91425" bIns="45700" anchor="t" anchorCtr="0">
            <a:noAutofit/>
          </a:bodyPr>
          <a:lstStyle/>
          <a:p>
            <a:pPr lvl="0">
              <a:lnSpc>
                <a:spcPct val="136842"/>
              </a:lnSpc>
              <a:buClr>
                <a:schemeClr val="dk1"/>
              </a:buClr>
              <a:buSzPct val="25000"/>
            </a:pPr>
            <a:r>
              <a:rPr lang="en-US" sz="1900" dirty="0" err="1">
                <a:solidFill>
                  <a:schemeClr val="dk1"/>
                </a:solidFill>
                <a:latin typeface="Calibri"/>
                <a:ea typeface="Calibri"/>
                <a:cs typeface="Calibri"/>
                <a:sym typeface="Calibri"/>
              </a:rPr>
              <a:t>Fopspeengebruik</a:t>
            </a:r>
            <a:endParaRPr lang="en-US" sz="1900" b="0" i="1" u="none" strike="noStrike" cap="none" baseline="0" dirty="0">
              <a:solidFill>
                <a:schemeClr val="dk1"/>
              </a:solidFill>
              <a:latin typeface="Calibri"/>
              <a:ea typeface="Calibri"/>
              <a:cs typeface="Calibri"/>
              <a:sym typeface="Calibri"/>
            </a:endParaRPr>
          </a:p>
        </p:txBody>
      </p:sp>
      <p:sp>
        <p:nvSpPr>
          <p:cNvPr id="13" name="Shape 60"/>
          <p:cNvSpPr txBox="1"/>
          <p:nvPr/>
        </p:nvSpPr>
        <p:spPr>
          <a:xfrm>
            <a:off x="7020272" y="4650668"/>
            <a:ext cx="993797" cy="571128"/>
          </a:xfrm>
          <a:prstGeom prst="rect">
            <a:avLst/>
          </a:prstGeom>
          <a:noFill/>
          <a:ln>
            <a:noFill/>
          </a:ln>
        </p:spPr>
        <p:txBody>
          <a:bodyPr lIns="91425" tIns="45700" rIns="91425" bIns="45700" anchor="t" anchorCtr="0">
            <a:noAutofit/>
          </a:bodyPr>
          <a:lstStyle/>
          <a:p>
            <a:pPr lvl="0">
              <a:lnSpc>
                <a:spcPct val="136842"/>
              </a:lnSpc>
              <a:buClr>
                <a:schemeClr val="dk1"/>
              </a:buClr>
              <a:buSzPct val="25000"/>
            </a:pPr>
            <a:r>
              <a:rPr lang="en-US" sz="1900" dirty="0" smtClean="0">
                <a:solidFill>
                  <a:schemeClr val="dk1"/>
                </a:solidFill>
                <a:latin typeface="Calibri"/>
                <a:ea typeface="Calibri"/>
                <a:cs typeface="Calibri"/>
                <a:sym typeface="Calibri"/>
              </a:rPr>
              <a:t>Etc..</a:t>
            </a:r>
            <a:endParaRPr lang="en-US" sz="1900" b="0" i="1" u="none" strike="noStrike" cap="none" baseline="0"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1340768"/>
            <a:ext cx="7138986" cy="409575"/>
          </a:xfrm>
        </p:spPr>
        <p:txBody>
          <a:bodyPr/>
          <a:lstStyle/>
          <a:p>
            <a:r>
              <a:rPr lang="nl-NL" b="1" dirty="0">
                <a:latin typeface="Calibri"/>
                <a:ea typeface="Calibri"/>
                <a:cs typeface="Calibri"/>
              </a:rPr>
              <a:t>Aan de slag met implementatie?!</a:t>
            </a:r>
          </a:p>
        </p:txBody>
      </p:sp>
      <p:sp>
        <p:nvSpPr>
          <p:cNvPr id="3" name="Tijdelijke aanduiding voor tekst 2"/>
          <p:cNvSpPr>
            <a:spLocks noGrp="1"/>
          </p:cNvSpPr>
          <p:nvPr>
            <p:ph type="body" idx="1"/>
          </p:nvPr>
        </p:nvSpPr>
        <p:spPr>
          <a:xfrm>
            <a:off x="1601117" y="1988840"/>
            <a:ext cx="7138986" cy="3962399"/>
          </a:xfrm>
        </p:spPr>
        <p:txBody>
          <a:bodyPr/>
          <a:lstStyle/>
          <a:p>
            <a:pPr marL="120650" indent="0">
              <a:buNone/>
            </a:pPr>
            <a:r>
              <a:rPr lang="nl-NL" dirty="0">
                <a:solidFill>
                  <a:schemeClr val="dk2"/>
                </a:solidFill>
                <a:latin typeface="Calibri"/>
                <a:ea typeface="Calibri"/>
                <a:cs typeface="Calibri"/>
              </a:rPr>
              <a:t>Hoe pak je dat aan</a:t>
            </a:r>
            <a:r>
              <a:rPr lang="nl-NL" dirty="0" smtClean="0">
                <a:solidFill>
                  <a:schemeClr val="dk2"/>
                </a:solidFill>
                <a:latin typeface="Calibri"/>
                <a:ea typeface="Calibri"/>
                <a:cs typeface="Calibri"/>
              </a:rPr>
              <a:t>?</a:t>
            </a:r>
          </a:p>
          <a:p>
            <a:pPr marL="120650" indent="0">
              <a:buNone/>
            </a:pPr>
            <a:r>
              <a:rPr lang="nl-NL" dirty="0" smtClean="0">
                <a:solidFill>
                  <a:schemeClr val="dk2"/>
                </a:solidFill>
                <a:latin typeface="Calibri"/>
                <a:ea typeface="Calibri"/>
                <a:cs typeface="Calibri"/>
              </a:rPr>
              <a:t>Uitwisseling in twee/</a:t>
            </a:r>
            <a:r>
              <a:rPr lang="nl-NL" dirty="0" err="1" smtClean="0">
                <a:solidFill>
                  <a:schemeClr val="dk2"/>
                </a:solidFill>
                <a:latin typeface="Calibri"/>
                <a:ea typeface="Calibri"/>
                <a:cs typeface="Calibri"/>
              </a:rPr>
              <a:t>drie-tallen</a:t>
            </a:r>
            <a:endParaRPr lang="nl-NL" dirty="0">
              <a:solidFill>
                <a:schemeClr val="dk2"/>
              </a:solidFill>
              <a:latin typeface="Calibri"/>
              <a:ea typeface="Calibri"/>
              <a:cs typeface="Calibri"/>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924944"/>
            <a:ext cx="4384127" cy="228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199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1268760"/>
            <a:ext cx="7138986" cy="409575"/>
          </a:xfrm>
        </p:spPr>
        <p:txBody>
          <a:bodyPr/>
          <a:lstStyle/>
          <a:p>
            <a:r>
              <a:rPr lang="nl-NL" b="1" dirty="0" smtClean="0">
                <a:latin typeface="Calibri" panose="020F0502020204030204" pitchFamily="34" charset="0"/>
              </a:rPr>
              <a:t>Ideeën?</a:t>
            </a:r>
            <a:r>
              <a:rPr lang="nl-NL" dirty="0" smtClean="0"/>
              <a:t/>
            </a:r>
            <a:br>
              <a:rPr lang="nl-NL" dirty="0" smtClean="0"/>
            </a:br>
            <a:endParaRPr lang="nl-NL" dirty="0"/>
          </a:p>
        </p:txBody>
      </p:sp>
      <p:sp>
        <p:nvSpPr>
          <p:cNvPr id="3" name="Tijdelijke aanduiding voor tekst 2"/>
          <p:cNvSpPr>
            <a:spLocks noGrp="1"/>
          </p:cNvSpPr>
          <p:nvPr>
            <p:ph type="body" idx="1"/>
          </p:nvPr>
        </p:nvSpPr>
        <p:spPr>
          <a:xfrm>
            <a:off x="1547664" y="1988840"/>
            <a:ext cx="7138986" cy="3962399"/>
          </a:xfrm>
        </p:spPr>
        <p:txBody>
          <a:bodyPr/>
          <a:lstStyle/>
          <a:p>
            <a:pPr>
              <a:buFont typeface="Arial" panose="020B0604020202020204" pitchFamily="34" charset="0"/>
              <a:buChar char="•"/>
            </a:pPr>
            <a:r>
              <a:rPr lang="nl-NL" dirty="0" smtClean="0">
                <a:solidFill>
                  <a:schemeClr val="dk2"/>
                </a:solidFill>
                <a:latin typeface="Calibri" panose="020F0502020204030204" pitchFamily="34" charset="0"/>
              </a:rPr>
              <a:t>RL </a:t>
            </a:r>
            <a:r>
              <a:rPr lang="nl-NL" dirty="0">
                <a:solidFill>
                  <a:schemeClr val="dk2"/>
                </a:solidFill>
                <a:latin typeface="Calibri" panose="020F0502020204030204" pitchFamily="34" charset="0"/>
              </a:rPr>
              <a:t>door </a:t>
            </a:r>
            <a:r>
              <a:rPr lang="nl-NL" dirty="0" err="1">
                <a:solidFill>
                  <a:schemeClr val="dk2"/>
                </a:solidFill>
                <a:latin typeface="Calibri" panose="020F0502020204030204" pitchFamily="34" charset="0"/>
              </a:rPr>
              <a:t>aios</a:t>
            </a:r>
            <a:r>
              <a:rPr lang="nl-NL" dirty="0">
                <a:solidFill>
                  <a:schemeClr val="dk2"/>
                </a:solidFill>
                <a:latin typeface="Calibri" panose="020F0502020204030204" pitchFamily="34" charset="0"/>
              </a:rPr>
              <a:t> laten doornemen, </a:t>
            </a:r>
            <a:r>
              <a:rPr lang="nl-NL" dirty="0" err="1" smtClean="0">
                <a:solidFill>
                  <a:schemeClr val="dk2"/>
                </a:solidFill>
                <a:latin typeface="Calibri" panose="020F0502020204030204" pitchFamily="34" charset="0"/>
              </a:rPr>
              <a:t>highlights</a:t>
            </a:r>
            <a:r>
              <a:rPr lang="nl-NL" dirty="0" smtClean="0">
                <a:solidFill>
                  <a:schemeClr val="dk2"/>
                </a:solidFill>
                <a:latin typeface="Calibri" panose="020F0502020204030204" pitchFamily="34" charset="0"/>
              </a:rPr>
              <a:t> </a:t>
            </a:r>
            <a:r>
              <a:rPr lang="nl-NL" dirty="0">
                <a:solidFill>
                  <a:schemeClr val="dk2"/>
                </a:solidFill>
                <a:latin typeface="Calibri" panose="020F0502020204030204" pitchFamily="34" charset="0"/>
              </a:rPr>
              <a:t>presenteren</a:t>
            </a:r>
          </a:p>
          <a:p>
            <a:pPr>
              <a:buFont typeface="Arial" panose="020B0604020202020204" pitchFamily="34" charset="0"/>
              <a:buChar char="•"/>
            </a:pPr>
            <a:r>
              <a:rPr lang="nl-NL" dirty="0">
                <a:solidFill>
                  <a:schemeClr val="dk2"/>
                </a:solidFill>
                <a:latin typeface="Calibri" panose="020F0502020204030204" pitchFamily="34" charset="0"/>
              </a:rPr>
              <a:t>In ICT groep als onderwerp</a:t>
            </a:r>
          </a:p>
          <a:p>
            <a:pPr>
              <a:buFont typeface="Arial" panose="020B0604020202020204" pitchFamily="34" charset="0"/>
              <a:buChar char="•"/>
            </a:pPr>
            <a:r>
              <a:rPr lang="nl-NL" dirty="0">
                <a:solidFill>
                  <a:schemeClr val="dk2"/>
                </a:solidFill>
                <a:latin typeface="Calibri" panose="020F0502020204030204" pitchFamily="34" charset="0"/>
              </a:rPr>
              <a:t>In </a:t>
            </a:r>
            <a:r>
              <a:rPr lang="nl-NL" dirty="0" smtClean="0">
                <a:solidFill>
                  <a:schemeClr val="dk2"/>
                </a:solidFill>
                <a:latin typeface="Calibri" panose="020F0502020204030204" pitchFamily="34" charset="0"/>
              </a:rPr>
              <a:t>gesprek </a:t>
            </a:r>
            <a:r>
              <a:rPr lang="nl-NL" dirty="0">
                <a:solidFill>
                  <a:schemeClr val="dk2"/>
                </a:solidFill>
                <a:latin typeface="Calibri" panose="020F0502020204030204" pitchFamily="34" charset="0"/>
              </a:rPr>
              <a:t>met lactatiekundige de RL </a:t>
            </a:r>
            <a:r>
              <a:rPr lang="nl-NL" dirty="0" smtClean="0">
                <a:solidFill>
                  <a:schemeClr val="dk2"/>
                </a:solidFill>
                <a:latin typeface="Calibri" panose="020F0502020204030204" pitchFamily="34" charset="0"/>
              </a:rPr>
              <a:t>doornemen</a:t>
            </a:r>
          </a:p>
          <a:p>
            <a:pPr>
              <a:buFont typeface="Arial" panose="020B0604020202020204" pitchFamily="34" charset="0"/>
              <a:buChar char="•"/>
            </a:pPr>
            <a:r>
              <a:rPr lang="nl-NL" dirty="0" smtClean="0">
                <a:solidFill>
                  <a:schemeClr val="dk2"/>
                </a:solidFill>
                <a:latin typeface="Calibri" panose="020F0502020204030204" pitchFamily="34" charset="0"/>
              </a:rPr>
              <a:t>Hoofdstukken verdelen, ieder maakt 1 vraag over een hoofdstuk, daarna een quiz</a:t>
            </a:r>
          </a:p>
          <a:p>
            <a:pPr>
              <a:buFont typeface="Arial" panose="020B0604020202020204" pitchFamily="34" charset="0"/>
              <a:buChar char="•"/>
            </a:pPr>
            <a:r>
              <a:rPr lang="nl-NL" dirty="0">
                <a:solidFill>
                  <a:schemeClr val="dk2"/>
                </a:solidFill>
                <a:latin typeface="Calibri" panose="020F0502020204030204" pitchFamily="34" charset="0"/>
              </a:rPr>
              <a:t>Wat is nieuw? </a:t>
            </a:r>
            <a:endParaRPr lang="nl-NL" dirty="0" smtClean="0">
              <a:solidFill>
                <a:schemeClr val="dk2"/>
              </a:solidFill>
              <a:latin typeface="Calibri" panose="020F0502020204030204" pitchFamily="34" charset="0"/>
            </a:endParaRPr>
          </a:p>
          <a:p>
            <a:pPr>
              <a:buFont typeface="Arial" panose="020B0604020202020204" pitchFamily="34" charset="0"/>
              <a:buChar char="•"/>
            </a:pPr>
            <a:r>
              <a:rPr lang="nl-NL" dirty="0" smtClean="0">
                <a:solidFill>
                  <a:schemeClr val="dk2"/>
                </a:solidFill>
                <a:latin typeface="Calibri" panose="020F0502020204030204" pitchFamily="34" charset="0"/>
              </a:rPr>
              <a:t>….</a:t>
            </a:r>
          </a:p>
          <a:p>
            <a:pPr marL="120650" indent="0">
              <a:buNone/>
            </a:pPr>
            <a:r>
              <a:rPr lang="nl-NL" dirty="0" smtClean="0">
                <a:solidFill>
                  <a:schemeClr val="dk2"/>
                </a:solidFill>
                <a:latin typeface="Calibri" panose="020F0502020204030204" pitchFamily="34" charset="0"/>
              </a:rPr>
              <a:t>Hieronder volgt eerst uitwerking van thema’s die in de werkgroep wat meer discussie gaven, en iets anders zijn dan JGZ richtlijnen.</a:t>
            </a:r>
          </a:p>
          <a:p>
            <a:pPr marL="120650" indent="0">
              <a:buNone/>
            </a:pPr>
            <a:endParaRPr lang="nl-NL" dirty="0" smtClean="0">
              <a:solidFill>
                <a:schemeClr val="dk2"/>
              </a:solidFill>
              <a:latin typeface="Calibri" panose="020F0502020204030204" pitchFamily="34" charset="0"/>
            </a:endParaRPr>
          </a:p>
          <a:p>
            <a:pPr>
              <a:buFont typeface="Arial" panose="020B0604020202020204" pitchFamily="34" charset="0"/>
              <a:buChar char="•"/>
            </a:pPr>
            <a:endParaRPr lang="nl-NL" dirty="0">
              <a:solidFill>
                <a:schemeClr val="dk2"/>
              </a:solidFill>
              <a:latin typeface="Calibri" panose="020F0502020204030204" pitchFamily="34" charset="0"/>
            </a:endParaRPr>
          </a:p>
        </p:txBody>
      </p:sp>
    </p:spTree>
    <p:extLst>
      <p:ext uri="{BB962C8B-B14F-4D97-AF65-F5344CB8AC3E}">
        <p14:creationId xmlns:p14="http://schemas.microsoft.com/office/powerpoint/2010/main" val="329133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00" b="1" dirty="0" smtClean="0">
                <a:latin typeface="Calibri" panose="020F0502020204030204" pitchFamily="34" charset="0"/>
              </a:rPr>
              <a:t>Weegbeleid</a:t>
            </a:r>
            <a:endParaRPr lang="nl-NL" sz="2000" b="1" dirty="0">
              <a:latin typeface="Calibri" panose="020F0502020204030204" pitchFamily="34" charset="0"/>
            </a:endParaRPr>
          </a:p>
        </p:txBody>
      </p:sp>
      <p:sp>
        <p:nvSpPr>
          <p:cNvPr id="3" name="Tijdelijke aanduiding voor tekst 2"/>
          <p:cNvSpPr>
            <a:spLocks noGrp="1"/>
          </p:cNvSpPr>
          <p:nvPr>
            <p:ph type="body" idx="1"/>
          </p:nvPr>
        </p:nvSpPr>
        <p:spPr/>
        <p:txBody>
          <a:bodyPr/>
          <a:lstStyle/>
          <a:p>
            <a:pPr>
              <a:buFont typeface="Arial" panose="020B0604020202020204" pitchFamily="34" charset="0"/>
              <a:buChar char="•"/>
            </a:pPr>
            <a:r>
              <a:rPr lang="nl-NL" dirty="0">
                <a:solidFill>
                  <a:schemeClr val="dk2"/>
                </a:solidFill>
                <a:latin typeface="Calibri"/>
                <a:ea typeface="Calibri"/>
                <a:cs typeface="Calibri"/>
              </a:rPr>
              <a:t>Digitaal weeginstrument </a:t>
            </a:r>
          </a:p>
          <a:p>
            <a:pPr>
              <a:buFont typeface="Arial" panose="020B0604020202020204" pitchFamily="34" charset="0"/>
              <a:buChar char="•"/>
            </a:pPr>
            <a:r>
              <a:rPr lang="nl-NL" dirty="0">
                <a:solidFill>
                  <a:schemeClr val="dk2"/>
                </a:solidFill>
                <a:latin typeface="Calibri"/>
                <a:ea typeface="Calibri"/>
                <a:cs typeface="Calibri"/>
              </a:rPr>
              <a:t>Weeg bloot en indien mogelijk op hetzelfde moment, voor een voeding</a:t>
            </a:r>
          </a:p>
          <a:p>
            <a:pPr>
              <a:buFont typeface="Arial" panose="020B0604020202020204" pitchFamily="34" charset="0"/>
              <a:buChar char="•"/>
            </a:pPr>
            <a:endParaRPr lang="nl-NL" dirty="0"/>
          </a:p>
          <a:p>
            <a:pPr lvl="0">
              <a:buFont typeface="Arial" panose="020B0604020202020204" pitchFamily="34" charset="0"/>
              <a:buChar char="•"/>
            </a:pPr>
            <a:r>
              <a:rPr lang="nl-NL" dirty="0" smtClean="0">
                <a:solidFill>
                  <a:schemeClr val="dk2"/>
                </a:solidFill>
                <a:latin typeface="Calibri"/>
                <a:ea typeface="Calibri"/>
                <a:cs typeface="Calibri"/>
              </a:rPr>
              <a:t>Kraamtijd: WHO- elke </a:t>
            </a:r>
            <a:r>
              <a:rPr lang="nl-NL" dirty="0">
                <a:solidFill>
                  <a:schemeClr val="dk2"/>
                </a:solidFill>
                <a:latin typeface="Calibri"/>
                <a:ea typeface="Calibri"/>
                <a:cs typeface="Calibri"/>
              </a:rPr>
              <a:t>dag </a:t>
            </a:r>
            <a:r>
              <a:rPr lang="nl-NL" dirty="0" smtClean="0">
                <a:solidFill>
                  <a:schemeClr val="dk2"/>
                </a:solidFill>
                <a:latin typeface="Calibri"/>
                <a:ea typeface="Calibri"/>
                <a:cs typeface="Calibri"/>
              </a:rPr>
              <a:t>wegen</a:t>
            </a:r>
            <a:r>
              <a:rPr lang="nl-NL" dirty="0">
                <a:solidFill>
                  <a:schemeClr val="dk2"/>
                </a:solidFill>
                <a:latin typeface="Calibri"/>
                <a:ea typeface="Calibri"/>
                <a:cs typeface="Calibri"/>
              </a:rPr>
              <a:t>. </a:t>
            </a:r>
            <a:r>
              <a:rPr lang="nl-NL" dirty="0" smtClean="0">
                <a:solidFill>
                  <a:schemeClr val="dk2"/>
                </a:solidFill>
                <a:latin typeface="Calibri"/>
                <a:ea typeface="Calibri"/>
                <a:cs typeface="Calibri"/>
              </a:rPr>
              <a:t>Literatuur - niet </a:t>
            </a:r>
            <a:r>
              <a:rPr lang="nl-NL" dirty="0">
                <a:solidFill>
                  <a:schemeClr val="dk2"/>
                </a:solidFill>
                <a:latin typeface="Calibri"/>
                <a:ea typeface="Calibri"/>
                <a:cs typeface="Calibri"/>
              </a:rPr>
              <a:t>duidelijk </a:t>
            </a:r>
            <a:r>
              <a:rPr lang="nl-NL" dirty="0" smtClean="0">
                <a:solidFill>
                  <a:schemeClr val="dk2"/>
                </a:solidFill>
                <a:latin typeface="Calibri"/>
                <a:ea typeface="Calibri"/>
                <a:cs typeface="Calibri"/>
              </a:rPr>
              <a:t>wat correct weegbeleid. </a:t>
            </a:r>
            <a:r>
              <a:rPr lang="nl-NL" dirty="0">
                <a:solidFill>
                  <a:schemeClr val="dk2"/>
                </a:solidFill>
                <a:latin typeface="Calibri"/>
                <a:ea typeface="Calibri"/>
                <a:cs typeface="Calibri"/>
              </a:rPr>
              <a:t>De werkgroep </a:t>
            </a:r>
            <a:r>
              <a:rPr lang="nl-NL" dirty="0" smtClean="0">
                <a:solidFill>
                  <a:schemeClr val="dk2"/>
                </a:solidFill>
                <a:latin typeface="Calibri"/>
                <a:ea typeface="Calibri"/>
                <a:cs typeface="Calibri"/>
              </a:rPr>
              <a:t>advies: </a:t>
            </a:r>
            <a:r>
              <a:rPr lang="nl-NL" dirty="0">
                <a:solidFill>
                  <a:schemeClr val="dk2"/>
                </a:solidFill>
                <a:latin typeface="Calibri"/>
                <a:ea typeface="Calibri"/>
                <a:cs typeface="Calibri"/>
              </a:rPr>
              <a:t>ieder kind wordt bij voorkeur tenminste gewogen direct na de geboorte (dag 0), op dag 2, dag 4 en dag 7. </a:t>
            </a:r>
            <a:endParaRPr lang="nl-NL" dirty="0" smtClean="0">
              <a:solidFill>
                <a:schemeClr val="dk2"/>
              </a:solidFill>
              <a:latin typeface="Calibri"/>
              <a:ea typeface="Calibri"/>
              <a:cs typeface="Calibri"/>
            </a:endParaRPr>
          </a:p>
          <a:p>
            <a:pPr lvl="0">
              <a:buFont typeface="Arial" panose="020B0604020202020204" pitchFamily="34" charset="0"/>
              <a:buChar char="•"/>
            </a:pPr>
            <a:r>
              <a:rPr lang="nl-NL" dirty="0">
                <a:solidFill>
                  <a:schemeClr val="dk2"/>
                </a:solidFill>
                <a:latin typeface="Calibri"/>
                <a:ea typeface="Calibri"/>
                <a:cs typeface="Calibri"/>
              </a:rPr>
              <a:t>Daarna: alleen tijdens </a:t>
            </a:r>
            <a:r>
              <a:rPr lang="nl-NL" dirty="0" smtClean="0">
                <a:solidFill>
                  <a:schemeClr val="dk2"/>
                </a:solidFill>
                <a:latin typeface="Calibri"/>
                <a:ea typeface="Calibri"/>
                <a:cs typeface="Calibri"/>
              </a:rPr>
              <a:t>JGZ contactmomenten</a:t>
            </a:r>
            <a:endParaRPr lang="nl-NL" dirty="0">
              <a:solidFill>
                <a:schemeClr val="dk2"/>
              </a:solidFill>
              <a:latin typeface="Calibri"/>
              <a:ea typeface="Calibri"/>
              <a:cs typeface="Calibri"/>
            </a:endParaRPr>
          </a:p>
        </p:txBody>
      </p:sp>
      <p:pic>
        <p:nvPicPr>
          <p:cNvPr id="4" name="Picture 2" descr="Afbeeldingsresultaat voor wegen ba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35662"/>
            <a:ext cx="2744071" cy="205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443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a:stretch>
            <a:fillRect/>
          </a:stretch>
        </p:blipFill>
        <p:spPr>
          <a:xfrm>
            <a:off x="2411760" y="908720"/>
            <a:ext cx="6480720" cy="5688632"/>
          </a:xfrm>
          <a:prstGeom prst="rect">
            <a:avLst/>
          </a:prstGeom>
        </p:spPr>
      </p:pic>
      <p:sp>
        <p:nvSpPr>
          <p:cNvPr id="5" name="Rechthoek 4"/>
          <p:cNvSpPr/>
          <p:nvPr/>
        </p:nvSpPr>
        <p:spPr>
          <a:xfrm>
            <a:off x="3104036" y="98629"/>
            <a:ext cx="2359941" cy="707886"/>
          </a:xfrm>
          <a:prstGeom prst="rect">
            <a:avLst/>
          </a:prstGeom>
        </p:spPr>
        <p:txBody>
          <a:bodyPr wrap="none">
            <a:spAutoFit/>
          </a:bodyPr>
          <a:lstStyle/>
          <a:p>
            <a:pPr marL="120650" lvl="0"/>
            <a:r>
              <a:rPr lang="nl-NL" sz="2000" b="1" dirty="0" smtClean="0">
                <a:solidFill>
                  <a:schemeClr val="dk2"/>
                </a:solidFill>
                <a:latin typeface="Calibri" panose="020F0502020204030204" pitchFamily="34" charset="0"/>
                <a:ea typeface="Calibri"/>
                <a:cs typeface="Calibri"/>
              </a:rPr>
              <a:t>Weegbeleid</a:t>
            </a:r>
          </a:p>
          <a:p>
            <a:pPr marL="120650" lvl="0"/>
            <a:r>
              <a:rPr lang="nl-NL" sz="2000" dirty="0" smtClean="0">
                <a:solidFill>
                  <a:schemeClr val="dk2"/>
                </a:solidFill>
                <a:latin typeface="Calibri" panose="020F0502020204030204" pitchFamily="34" charset="0"/>
                <a:ea typeface="Calibri"/>
                <a:cs typeface="Calibri"/>
              </a:rPr>
              <a:t>zie</a:t>
            </a:r>
            <a:r>
              <a:rPr lang="nl-NL" sz="2000" dirty="0" smtClean="0">
                <a:latin typeface="Calibri" panose="020F0502020204030204" pitchFamily="34" charset="0"/>
              </a:rPr>
              <a:t> </a:t>
            </a:r>
            <a:r>
              <a:rPr lang="nl-NL" sz="2000" u="sng" dirty="0">
                <a:latin typeface="Calibri" panose="020F0502020204030204" pitchFamily="34" charset="0"/>
                <a:hlinkClick r:id="rId3"/>
              </a:rPr>
              <a:t>www.tno.nl/rwc</a:t>
            </a:r>
            <a:endParaRPr lang="nl-NL" sz="2000" dirty="0">
              <a:latin typeface="Calibri" panose="020F0502020204030204" pitchFamily="34" charset="0"/>
            </a:endParaRPr>
          </a:p>
        </p:txBody>
      </p:sp>
      <p:sp>
        <p:nvSpPr>
          <p:cNvPr id="6" name="Rechthoek 5"/>
          <p:cNvSpPr/>
          <p:nvPr/>
        </p:nvSpPr>
        <p:spPr>
          <a:xfrm>
            <a:off x="272421" y="1052736"/>
            <a:ext cx="4752528" cy="2308324"/>
          </a:xfrm>
          <a:prstGeom prst="rect">
            <a:avLst/>
          </a:prstGeom>
        </p:spPr>
        <p:txBody>
          <a:bodyPr wrap="square">
            <a:spAutoFit/>
          </a:bodyPr>
          <a:lstStyle/>
          <a:p>
            <a:r>
              <a:rPr lang="nl-NL" sz="1800" b="1" dirty="0">
                <a:solidFill>
                  <a:schemeClr val="dk2"/>
                </a:solidFill>
                <a:latin typeface="Calibri"/>
                <a:ea typeface="Calibri"/>
                <a:cs typeface="Calibri"/>
              </a:rPr>
              <a:t>100% * (gewicht – </a:t>
            </a:r>
            <a:r>
              <a:rPr lang="nl-NL" sz="1800" b="1" dirty="0" err="1">
                <a:solidFill>
                  <a:schemeClr val="dk2"/>
                </a:solidFill>
                <a:latin typeface="Calibri"/>
                <a:ea typeface="Calibri"/>
                <a:cs typeface="Calibri"/>
              </a:rPr>
              <a:t>geb</a:t>
            </a:r>
            <a:r>
              <a:rPr lang="nl-NL" sz="1800" b="1" dirty="0">
                <a:solidFill>
                  <a:schemeClr val="dk2"/>
                </a:solidFill>
                <a:latin typeface="Calibri"/>
                <a:ea typeface="Calibri"/>
                <a:cs typeface="Calibri"/>
              </a:rPr>
              <a:t> gewicht) / </a:t>
            </a:r>
            <a:r>
              <a:rPr lang="nl-NL" sz="1800" b="1" dirty="0" err="1">
                <a:solidFill>
                  <a:schemeClr val="dk2"/>
                </a:solidFill>
                <a:latin typeface="Calibri"/>
                <a:ea typeface="Calibri"/>
                <a:cs typeface="Calibri"/>
              </a:rPr>
              <a:t>geb</a:t>
            </a:r>
            <a:r>
              <a:rPr lang="nl-NL" sz="1800" b="1" dirty="0">
                <a:solidFill>
                  <a:schemeClr val="dk2"/>
                </a:solidFill>
                <a:latin typeface="Calibri"/>
                <a:ea typeface="Calibri"/>
                <a:cs typeface="Calibri"/>
              </a:rPr>
              <a:t> gewicht</a:t>
            </a:r>
          </a:p>
          <a:p>
            <a:r>
              <a:rPr lang="nl-NL" sz="1800" b="1" dirty="0">
                <a:solidFill>
                  <a:schemeClr val="dk2"/>
                </a:solidFill>
                <a:latin typeface="Calibri"/>
                <a:ea typeface="Calibri"/>
                <a:cs typeface="Calibri"/>
              </a:rPr>
              <a:t>Voorbeeld</a:t>
            </a:r>
          </a:p>
          <a:p>
            <a:r>
              <a:rPr lang="nl-NL" sz="1800" b="1" dirty="0">
                <a:solidFill>
                  <a:schemeClr val="dk2"/>
                </a:solidFill>
                <a:latin typeface="Calibri"/>
                <a:ea typeface="Calibri"/>
                <a:cs typeface="Calibri"/>
              </a:rPr>
              <a:t>100% * (2700 – 3000) / 3.000 </a:t>
            </a:r>
            <a:endParaRPr lang="nl-NL" sz="1800" b="1" dirty="0" smtClean="0">
              <a:solidFill>
                <a:schemeClr val="dk2"/>
              </a:solidFill>
              <a:latin typeface="Calibri"/>
              <a:ea typeface="Calibri"/>
              <a:cs typeface="Calibri"/>
            </a:endParaRPr>
          </a:p>
          <a:p>
            <a:r>
              <a:rPr lang="nl-NL" sz="1800" b="1" dirty="0" smtClean="0">
                <a:solidFill>
                  <a:schemeClr val="dk2"/>
                </a:solidFill>
                <a:latin typeface="Calibri"/>
                <a:ea typeface="Calibri"/>
                <a:cs typeface="Calibri"/>
              </a:rPr>
              <a:t>= </a:t>
            </a:r>
            <a:r>
              <a:rPr lang="nl-NL" sz="1800" b="1" dirty="0">
                <a:solidFill>
                  <a:schemeClr val="dk2"/>
                </a:solidFill>
                <a:latin typeface="Calibri"/>
                <a:ea typeface="Calibri"/>
                <a:cs typeface="Calibri"/>
              </a:rPr>
              <a:t>-30.000 / 3.000 </a:t>
            </a:r>
            <a:endParaRPr lang="nl-NL" sz="1800" b="1" dirty="0" smtClean="0">
              <a:solidFill>
                <a:schemeClr val="dk2"/>
              </a:solidFill>
              <a:latin typeface="Calibri"/>
              <a:ea typeface="Calibri"/>
              <a:cs typeface="Calibri"/>
            </a:endParaRPr>
          </a:p>
          <a:p>
            <a:r>
              <a:rPr lang="nl-NL" sz="1800" b="1" dirty="0" smtClean="0">
                <a:solidFill>
                  <a:schemeClr val="dk2"/>
                </a:solidFill>
                <a:latin typeface="Calibri"/>
                <a:ea typeface="Calibri"/>
                <a:cs typeface="Calibri"/>
              </a:rPr>
              <a:t>= </a:t>
            </a:r>
            <a:r>
              <a:rPr lang="nl-NL" sz="1800" b="1" dirty="0">
                <a:solidFill>
                  <a:schemeClr val="dk2"/>
                </a:solidFill>
                <a:latin typeface="Calibri"/>
                <a:ea typeface="Calibri"/>
                <a:cs typeface="Calibri"/>
              </a:rPr>
              <a:t>-10 </a:t>
            </a:r>
            <a:endParaRPr lang="nl-NL" sz="1800" b="1" dirty="0" smtClean="0">
              <a:solidFill>
                <a:schemeClr val="dk2"/>
              </a:solidFill>
              <a:latin typeface="Calibri"/>
              <a:ea typeface="Calibri"/>
              <a:cs typeface="Calibri"/>
            </a:endParaRPr>
          </a:p>
          <a:p>
            <a:endParaRPr lang="nl-NL" sz="1800" b="1" dirty="0">
              <a:solidFill>
                <a:schemeClr val="dk2"/>
              </a:solidFill>
              <a:latin typeface="Calibri"/>
              <a:ea typeface="Calibri"/>
              <a:cs typeface="Calibri"/>
            </a:endParaRPr>
          </a:p>
          <a:p>
            <a:r>
              <a:rPr lang="nl-NL" sz="1800" b="1" dirty="0">
                <a:solidFill>
                  <a:schemeClr val="dk2"/>
                </a:solidFill>
                <a:latin typeface="Calibri"/>
                <a:ea typeface="Calibri"/>
                <a:cs typeface="Calibri"/>
              </a:rPr>
              <a:t>Dag 5: tussen -2 en -2,5 </a:t>
            </a:r>
            <a:r>
              <a:rPr lang="nl-NL" sz="1800" b="1" dirty="0" err="1">
                <a:solidFill>
                  <a:schemeClr val="dk2"/>
                </a:solidFill>
                <a:latin typeface="Calibri"/>
                <a:ea typeface="Calibri"/>
                <a:cs typeface="Calibri"/>
              </a:rPr>
              <a:t>sds</a:t>
            </a:r>
            <a:endParaRPr lang="nl-NL" sz="1800" b="1" dirty="0">
              <a:solidFill>
                <a:schemeClr val="dk2"/>
              </a:solidFill>
              <a:latin typeface="Calibri"/>
              <a:ea typeface="Calibri"/>
              <a:cs typeface="Calibri"/>
            </a:endParaRPr>
          </a:p>
          <a:p>
            <a:r>
              <a:rPr lang="nl-NL" sz="1800" b="1" dirty="0">
                <a:solidFill>
                  <a:schemeClr val="dk2"/>
                </a:solidFill>
                <a:latin typeface="Calibri"/>
                <a:ea typeface="Calibri"/>
                <a:cs typeface="Calibri"/>
              </a:rPr>
              <a:t>Dag 10: &lt; -2,5 </a:t>
            </a:r>
            <a:r>
              <a:rPr lang="nl-NL" sz="1800" b="1" dirty="0" err="1">
                <a:solidFill>
                  <a:schemeClr val="dk2"/>
                </a:solidFill>
                <a:latin typeface="Calibri"/>
                <a:ea typeface="Calibri"/>
                <a:cs typeface="Calibri"/>
              </a:rPr>
              <a:t>sds</a:t>
            </a:r>
            <a:endParaRPr lang="nl-NL" sz="1800" b="1" dirty="0">
              <a:solidFill>
                <a:schemeClr val="dk2"/>
              </a:solidFill>
              <a:latin typeface="Calibri"/>
              <a:ea typeface="Calibri"/>
              <a:cs typeface="Calibri"/>
            </a:endParaRPr>
          </a:p>
        </p:txBody>
      </p:sp>
      <p:sp>
        <p:nvSpPr>
          <p:cNvPr id="8" name="PIJL-OMLAAG 7"/>
          <p:cNvSpPr/>
          <p:nvPr/>
        </p:nvSpPr>
        <p:spPr>
          <a:xfrm>
            <a:off x="5390742" y="4581128"/>
            <a:ext cx="252028" cy="576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OMLAAG 8"/>
          <p:cNvSpPr/>
          <p:nvPr/>
        </p:nvSpPr>
        <p:spPr>
          <a:xfrm>
            <a:off x="7941597" y="4581128"/>
            <a:ext cx="252028" cy="576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6491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p:nvPr/>
        </p:nvSpPr>
        <p:spPr>
          <a:xfrm>
            <a:off x="920521" y="1772816"/>
            <a:ext cx="7138986" cy="409575"/>
          </a:xfrm>
          <a:prstGeom prst="rect">
            <a:avLst/>
          </a:prstGeom>
          <a:noFill/>
          <a:ln>
            <a:noFill/>
          </a:ln>
        </p:spPr>
        <p:txBody>
          <a:bodyPr lIns="91425" tIns="45700" rIns="91425" bIns="45700" anchor="t" anchorCtr="0">
            <a:noAutofit/>
          </a:bodyPr>
          <a:lstStyle/>
          <a:p>
            <a:pPr lvl="0">
              <a:buClr>
                <a:schemeClr val="dk2"/>
              </a:buClr>
              <a:buSzPct val="25000"/>
            </a:pPr>
            <a:r>
              <a:rPr lang="en-US" sz="1900" b="1" dirty="0" err="1">
                <a:solidFill>
                  <a:schemeClr val="dk2"/>
                </a:solidFill>
                <a:latin typeface="Calibri"/>
                <a:ea typeface="Calibri"/>
                <a:cs typeface="Calibri"/>
                <a:sym typeface="Calibri"/>
              </a:rPr>
              <a:t>Uitdroging</a:t>
            </a:r>
            <a:r>
              <a:rPr lang="en-US" sz="1900" b="1" dirty="0">
                <a:solidFill>
                  <a:schemeClr val="dk2"/>
                </a:solidFill>
                <a:latin typeface="Calibri"/>
                <a:ea typeface="Calibri"/>
                <a:cs typeface="Calibri"/>
                <a:sym typeface="Calibri"/>
              </a:rPr>
              <a:t> en </a:t>
            </a:r>
            <a:r>
              <a:rPr lang="en-US" sz="1900" b="1" dirty="0" err="1" smtClean="0">
                <a:solidFill>
                  <a:schemeClr val="dk2"/>
                </a:solidFill>
                <a:latin typeface="Calibri"/>
                <a:ea typeface="Calibri"/>
                <a:cs typeface="Calibri"/>
                <a:sym typeface="Calibri"/>
              </a:rPr>
              <a:t>ondervoeding</a:t>
            </a:r>
            <a:endParaRPr lang="en-US" sz="1900" b="1" i="0" u="none" strike="noStrike" cap="none" baseline="0" dirty="0">
              <a:solidFill>
                <a:schemeClr val="dk2"/>
              </a:solidFill>
              <a:latin typeface="Calibri"/>
              <a:ea typeface="Calibri"/>
              <a:cs typeface="Calibri"/>
              <a:sym typeface="Calibri"/>
            </a:endParaRPr>
          </a:p>
        </p:txBody>
      </p:sp>
      <p:sp>
        <p:nvSpPr>
          <p:cNvPr id="67" name="Shape 67"/>
          <p:cNvSpPr txBox="1"/>
          <p:nvPr/>
        </p:nvSpPr>
        <p:spPr>
          <a:xfrm>
            <a:off x="933724" y="2348880"/>
            <a:ext cx="7138986" cy="3962399"/>
          </a:xfrm>
          <a:prstGeom prst="rect">
            <a:avLst/>
          </a:prstGeom>
          <a:noFill/>
          <a:ln>
            <a:noFill/>
          </a:ln>
        </p:spPr>
        <p:txBody>
          <a:bodyPr lIns="91425" tIns="45700" rIns="91425" bIns="45700" anchor="t" anchorCtr="0">
            <a:noAutofit/>
          </a:bodyPr>
          <a:lstStyle/>
          <a:p>
            <a:endParaRPr lang="nl-NL" sz="1900" dirty="0" smtClean="0">
              <a:solidFill>
                <a:schemeClr val="dk2"/>
              </a:solidFill>
              <a:latin typeface="Calibri"/>
              <a:ea typeface="Calibri"/>
              <a:cs typeface="Calibri"/>
            </a:endParaRPr>
          </a:p>
          <a:p>
            <a:pPr marL="342900" indent="-342900">
              <a:buFont typeface="Arial" panose="020B0604020202020204" pitchFamily="34" charset="0"/>
              <a:buChar char="•"/>
            </a:pPr>
            <a:r>
              <a:rPr lang="nl-NL" sz="1900" dirty="0" smtClean="0">
                <a:solidFill>
                  <a:schemeClr val="dk2"/>
                </a:solidFill>
                <a:latin typeface="Calibri"/>
                <a:ea typeface="Calibri"/>
                <a:cs typeface="Calibri"/>
              </a:rPr>
              <a:t>Stille </a:t>
            </a:r>
            <a:r>
              <a:rPr lang="nl-NL" sz="1900" dirty="0">
                <a:solidFill>
                  <a:schemeClr val="dk2"/>
                </a:solidFill>
                <a:latin typeface="Calibri"/>
                <a:ea typeface="Calibri"/>
                <a:cs typeface="Calibri"/>
              </a:rPr>
              <a:t>ondervoeding</a:t>
            </a:r>
          </a:p>
          <a:p>
            <a:endParaRPr lang="nl-NL" sz="1900" dirty="0" smtClean="0">
              <a:solidFill>
                <a:schemeClr val="dk2"/>
              </a:solidFill>
              <a:latin typeface="Calibri"/>
              <a:ea typeface="Calibri"/>
              <a:cs typeface="Calibri"/>
            </a:endParaRPr>
          </a:p>
          <a:p>
            <a:pPr marL="342900" indent="-342900">
              <a:buFont typeface="Arial" panose="020B0604020202020204" pitchFamily="34" charset="0"/>
              <a:buChar char="•"/>
            </a:pPr>
            <a:r>
              <a:rPr lang="nl-NL" sz="1900" dirty="0" smtClean="0">
                <a:solidFill>
                  <a:schemeClr val="dk2"/>
                </a:solidFill>
                <a:latin typeface="Calibri"/>
                <a:ea typeface="Calibri"/>
                <a:cs typeface="Calibri"/>
              </a:rPr>
              <a:t>Let </a:t>
            </a:r>
            <a:r>
              <a:rPr lang="nl-NL" sz="1900" dirty="0">
                <a:solidFill>
                  <a:schemeClr val="dk2"/>
                </a:solidFill>
                <a:latin typeface="Calibri"/>
                <a:ea typeface="Calibri"/>
                <a:cs typeface="Calibri"/>
              </a:rPr>
              <a:t>bij een gewichtsverlies onder de -2 standaarddeviatiescore op de curve voor gewichtsverlies bij </a:t>
            </a:r>
            <a:r>
              <a:rPr lang="nl-NL" sz="1900" dirty="0" err="1">
                <a:solidFill>
                  <a:schemeClr val="dk2"/>
                </a:solidFill>
                <a:latin typeface="Calibri"/>
                <a:ea typeface="Calibri"/>
                <a:cs typeface="Calibri"/>
              </a:rPr>
              <a:t>borstgevoede</a:t>
            </a:r>
            <a:r>
              <a:rPr lang="nl-NL" sz="1900" dirty="0">
                <a:solidFill>
                  <a:schemeClr val="dk2"/>
                </a:solidFill>
                <a:latin typeface="Calibri"/>
                <a:ea typeface="Calibri"/>
                <a:cs typeface="Calibri"/>
              </a:rPr>
              <a:t> kinderen op signalen van onvoldoende melkinname. </a:t>
            </a:r>
            <a:endParaRPr lang="nl-NL" sz="1900" dirty="0" smtClean="0">
              <a:solidFill>
                <a:schemeClr val="dk2"/>
              </a:solidFill>
              <a:latin typeface="Calibri"/>
              <a:ea typeface="Calibri"/>
              <a:cs typeface="Calibri"/>
            </a:endParaRPr>
          </a:p>
          <a:p>
            <a:endParaRPr lang="nl-NL" sz="1900" dirty="0" smtClean="0">
              <a:solidFill>
                <a:schemeClr val="dk2"/>
              </a:solidFill>
              <a:latin typeface="Calibri"/>
              <a:ea typeface="Calibri"/>
              <a:cs typeface="Calibri"/>
            </a:endParaRPr>
          </a:p>
          <a:p>
            <a:pPr marL="342900" indent="-342900">
              <a:buFont typeface="Arial" panose="020B0604020202020204" pitchFamily="34" charset="0"/>
              <a:buChar char="•"/>
            </a:pPr>
            <a:r>
              <a:rPr lang="nl-NL" sz="1900" dirty="0">
                <a:solidFill>
                  <a:schemeClr val="dk2"/>
                </a:solidFill>
                <a:latin typeface="Calibri"/>
                <a:ea typeface="Calibri"/>
                <a:cs typeface="Calibri"/>
              </a:rPr>
              <a:t>Verwijs bij een gewichtsverlies onder de -2,5 </a:t>
            </a:r>
            <a:r>
              <a:rPr lang="nl-NL" sz="1900" dirty="0" smtClean="0">
                <a:solidFill>
                  <a:schemeClr val="dk2"/>
                </a:solidFill>
                <a:latin typeface="Calibri"/>
                <a:ea typeface="Calibri"/>
                <a:cs typeface="Calibri"/>
              </a:rPr>
              <a:t>standaarddeviatiescore. </a:t>
            </a:r>
            <a:endParaRPr lang="nl-NL" sz="1900" dirty="0">
              <a:solidFill>
                <a:schemeClr val="dk2"/>
              </a:solidFill>
              <a:latin typeface="Calibri"/>
              <a:ea typeface="Calibri"/>
              <a:cs typeface="Calibri"/>
            </a:endParaRPr>
          </a:p>
          <a:p>
            <a:endParaRPr lang="nl-NL" sz="1900" dirty="0">
              <a:solidFill>
                <a:schemeClr val="dk2"/>
              </a:solidFill>
              <a:latin typeface="Calibri"/>
              <a:ea typeface="Calibri"/>
              <a:cs typeface="Calibri"/>
            </a:endParaRPr>
          </a:p>
          <a:p>
            <a:endParaRPr lang="nl-NL" sz="1900" dirty="0">
              <a:solidFill>
                <a:schemeClr val="dk2"/>
              </a:solidFill>
              <a:latin typeface="Calibri"/>
              <a:ea typeface="Calibri"/>
              <a:cs typeface="Calibri"/>
            </a:endParaRPr>
          </a:p>
        </p:txBody>
      </p:sp>
      <p:sp>
        <p:nvSpPr>
          <p:cNvPr id="68" name="Shape 68"/>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1268760"/>
            <a:ext cx="7138986" cy="409575"/>
          </a:xfrm>
        </p:spPr>
        <p:txBody>
          <a:bodyPr/>
          <a:lstStyle/>
          <a:p>
            <a:pPr lvl="0"/>
            <a:r>
              <a:rPr lang="en-US" b="1" dirty="0" err="1">
                <a:latin typeface="Calibri"/>
                <a:ea typeface="Calibri"/>
                <a:cs typeface="Calibri"/>
                <a:sym typeface="Calibri"/>
              </a:rPr>
              <a:t>Uitdroging</a:t>
            </a:r>
            <a:r>
              <a:rPr lang="en-US" b="1" dirty="0">
                <a:latin typeface="Calibri"/>
                <a:ea typeface="Calibri"/>
                <a:cs typeface="Calibri"/>
                <a:sym typeface="Calibri"/>
              </a:rPr>
              <a:t> en </a:t>
            </a:r>
            <a:r>
              <a:rPr lang="en-US" b="1" dirty="0" err="1">
                <a:latin typeface="Calibri"/>
                <a:ea typeface="Calibri"/>
                <a:cs typeface="Calibri"/>
                <a:sym typeface="Calibri"/>
              </a:rPr>
              <a:t>ondervoeding</a:t>
            </a:r>
            <a:r>
              <a:rPr lang="en-US" b="1" dirty="0">
                <a:latin typeface="Calibri"/>
                <a:ea typeface="Calibri"/>
                <a:cs typeface="Calibri"/>
                <a:sym typeface="Calibri"/>
              </a:rPr>
              <a:t>/ </a:t>
            </a:r>
            <a:r>
              <a:rPr lang="en-US" b="1" dirty="0" err="1">
                <a:latin typeface="Calibri"/>
                <a:ea typeface="Calibri"/>
                <a:cs typeface="Calibri"/>
                <a:sym typeface="Calibri"/>
              </a:rPr>
              <a:t>weegbeleid</a:t>
            </a:r>
            <a:r>
              <a:rPr lang="en-US" b="1" dirty="0">
                <a:latin typeface="Calibri"/>
                <a:ea typeface="Calibri"/>
                <a:cs typeface="Calibri"/>
                <a:sym typeface="Calibri"/>
              </a:rPr>
              <a:t/>
            </a:r>
            <a:br>
              <a:rPr lang="en-US" b="1" dirty="0">
                <a:latin typeface="Calibri"/>
                <a:ea typeface="Calibri"/>
                <a:cs typeface="Calibri"/>
                <a:sym typeface="Calibri"/>
              </a:rPr>
            </a:br>
            <a:endParaRPr lang="nl-NL" dirty="0"/>
          </a:p>
        </p:txBody>
      </p:sp>
      <p:sp>
        <p:nvSpPr>
          <p:cNvPr id="3" name="Tijdelijke aanduiding voor tekst 2"/>
          <p:cNvSpPr>
            <a:spLocks noGrp="1"/>
          </p:cNvSpPr>
          <p:nvPr>
            <p:ph type="body" idx="1"/>
          </p:nvPr>
        </p:nvSpPr>
        <p:spPr>
          <a:xfrm>
            <a:off x="1115616" y="1988840"/>
            <a:ext cx="7138986" cy="3962399"/>
          </a:xfrm>
        </p:spPr>
        <p:txBody>
          <a:bodyPr/>
          <a:lstStyle/>
          <a:p>
            <a:pPr marL="120650" indent="0">
              <a:buNone/>
            </a:pPr>
            <a:r>
              <a:rPr lang="nl-NL" dirty="0" smtClean="0">
                <a:solidFill>
                  <a:schemeClr val="dk2"/>
                </a:solidFill>
                <a:latin typeface="Calibri"/>
                <a:ea typeface="Calibri"/>
                <a:cs typeface="Calibri"/>
              </a:rPr>
              <a:t>Wegen </a:t>
            </a:r>
            <a:r>
              <a:rPr lang="nl-NL" dirty="0">
                <a:solidFill>
                  <a:schemeClr val="dk2"/>
                </a:solidFill>
                <a:latin typeface="Calibri"/>
                <a:ea typeface="Calibri"/>
                <a:cs typeface="Calibri"/>
              </a:rPr>
              <a:t>voor en na de borstvoeding ter beoordeling van de hoeveelheid gedronken melk levert </a:t>
            </a:r>
            <a:r>
              <a:rPr lang="nl-NL" dirty="0">
                <a:solidFill>
                  <a:srgbClr val="FF0000"/>
                </a:solidFill>
                <a:latin typeface="Calibri"/>
                <a:ea typeface="Calibri"/>
                <a:cs typeface="Calibri"/>
              </a:rPr>
              <a:t>geen</a:t>
            </a:r>
            <a:r>
              <a:rPr lang="nl-NL" dirty="0">
                <a:solidFill>
                  <a:schemeClr val="dk2"/>
                </a:solidFill>
                <a:latin typeface="Calibri"/>
                <a:ea typeface="Calibri"/>
                <a:cs typeface="Calibri"/>
              </a:rPr>
              <a:t> betrouwbare gegevens op en kan onrust bij de moeder veroorzaken.</a:t>
            </a:r>
          </a:p>
          <a:p>
            <a:pPr marL="120650" lvl="0" indent="0">
              <a:buNone/>
            </a:pPr>
            <a:endParaRPr lang="nl-NL" dirty="0" smtClean="0">
              <a:solidFill>
                <a:schemeClr val="dk2"/>
              </a:solidFill>
              <a:latin typeface="Calibri"/>
              <a:ea typeface="Calibri"/>
              <a:cs typeface="Calibri"/>
            </a:endParaRPr>
          </a:p>
          <a:p>
            <a:pPr marL="120650" lvl="0" indent="0">
              <a:buNone/>
            </a:pPr>
            <a:r>
              <a:rPr lang="nl-NL" dirty="0" smtClean="0">
                <a:solidFill>
                  <a:schemeClr val="dk2"/>
                </a:solidFill>
                <a:latin typeface="Calibri"/>
                <a:ea typeface="Calibri"/>
                <a:cs typeface="Calibri"/>
              </a:rPr>
              <a:t>Houd </a:t>
            </a:r>
            <a:r>
              <a:rPr lang="nl-NL" dirty="0">
                <a:solidFill>
                  <a:schemeClr val="dk2"/>
                </a:solidFill>
                <a:latin typeface="Calibri"/>
                <a:ea typeface="Calibri"/>
                <a:cs typeface="Calibri"/>
              </a:rPr>
              <a:t>bij het interpreteren van de groei van </a:t>
            </a:r>
            <a:r>
              <a:rPr lang="nl-NL" dirty="0" err="1">
                <a:solidFill>
                  <a:schemeClr val="dk2"/>
                </a:solidFill>
                <a:latin typeface="Calibri"/>
                <a:ea typeface="Calibri"/>
                <a:cs typeface="Calibri"/>
              </a:rPr>
              <a:t>borstgevoede</a:t>
            </a:r>
            <a:r>
              <a:rPr lang="nl-NL" dirty="0">
                <a:solidFill>
                  <a:schemeClr val="dk2"/>
                </a:solidFill>
                <a:latin typeface="Calibri"/>
                <a:ea typeface="Calibri"/>
                <a:cs typeface="Calibri"/>
              </a:rPr>
              <a:t> kinderen rekening met ‘</a:t>
            </a:r>
            <a:r>
              <a:rPr lang="nl-NL" dirty="0">
                <a:solidFill>
                  <a:srgbClr val="FF0000"/>
                </a:solidFill>
                <a:latin typeface="Calibri"/>
                <a:ea typeface="Calibri"/>
                <a:cs typeface="Calibri"/>
              </a:rPr>
              <a:t>catch-up </a:t>
            </a:r>
            <a:r>
              <a:rPr lang="nl-NL" dirty="0" err="1">
                <a:solidFill>
                  <a:srgbClr val="FF0000"/>
                </a:solidFill>
                <a:latin typeface="Calibri"/>
                <a:ea typeface="Calibri"/>
                <a:cs typeface="Calibri"/>
              </a:rPr>
              <a:t>growth</a:t>
            </a:r>
            <a:r>
              <a:rPr lang="nl-NL" dirty="0">
                <a:solidFill>
                  <a:schemeClr val="dk2"/>
                </a:solidFill>
                <a:latin typeface="Calibri"/>
                <a:ea typeface="Calibri"/>
                <a:cs typeface="Calibri"/>
              </a:rPr>
              <a:t>’ (inhaalgroei bij bijvoorbeeld </a:t>
            </a:r>
            <a:r>
              <a:rPr lang="nl-NL" dirty="0" err="1">
                <a:solidFill>
                  <a:schemeClr val="dk2"/>
                </a:solidFill>
                <a:latin typeface="Calibri"/>
                <a:ea typeface="Calibri"/>
                <a:cs typeface="Calibri"/>
              </a:rPr>
              <a:t>dysmaturen</a:t>
            </a:r>
            <a:r>
              <a:rPr lang="nl-NL" dirty="0">
                <a:solidFill>
                  <a:schemeClr val="dk2"/>
                </a:solidFill>
                <a:latin typeface="Calibri"/>
                <a:ea typeface="Calibri"/>
                <a:cs typeface="Calibri"/>
              </a:rPr>
              <a:t>) en ‘</a:t>
            </a:r>
            <a:r>
              <a:rPr lang="nl-NL" dirty="0">
                <a:solidFill>
                  <a:srgbClr val="FF0000"/>
                </a:solidFill>
                <a:latin typeface="Calibri"/>
                <a:ea typeface="Calibri"/>
                <a:cs typeface="Calibri"/>
              </a:rPr>
              <a:t>catch-down </a:t>
            </a:r>
            <a:r>
              <a:rPr lang="nl-NL" dirty="0" err="1">
                <a:solidFill>
                  <a:srgbClr val="FF0000"/>
                </a:solidFill>
                <a:latin typeface="Calibri"/>
                <a:ea typeface="Calibri"/>
                <a:cs typeface="Calibri"/>
              </a:rPr>
              <a:t>growth</a:t>
            </a:r>
            <a:r>
              <a:rPr lang="nl-NL" dirty="0">
                <a:solidFill>
                  <a:schemeClr val="dk2"/>
                </a:solidFill>
                <a:latin typeface="Calibri"/>
                <a:ea typeface="Calibri"/>
                <a:cs typeface="Calibri"/>
              </a:rPr>
              <a:t>’ (groei-afname bij bijvoorbeeld kinderen van moeders met diabetes mellitus of - </a:t>
            </a:r>
            <a:r>
              <a:rPr lang="nl-NL" dirty="0" err="1">
                <a:solidFill>
                  <a:schemeClr val="dk2"/>
                </a:solidFill>
                <a:latin typeface="Calibri"/>
                <a:ea typeface="Calibri"/>
                <a:cs typeface="Calibri"/>
              </a:rPr>
              <a:t>gravidarum</a:t>
            </a:r>
            <a:r>
              <a:rPr lang="nl-NL" dirty="0">
                <a:solidFill>
                  <a:schemeClr val="dk2"/>
                </a:solidFill>
                <a:latin typeface="Calibri"/>
                <a:ea typeface="Calibri"/>
                <a:cs typeface="Calibri"/>
              </a:rPr>
              <a:t>, maar ook in het algemeen bij kinderen met een hoog geboortegewicht).</a:t>
            </a:r>
          </a:p>
          <a:p>
            <a:endParaRPr lang="nl-NL" dirty="0"/>
          </a:p>
        </p:txBody>
      </p:sp>
    </p:spTree>
    <p:extLst>
      <p:ext uri="{BB962C8B-B14F-4D97-AF65-F5344CB8AC3E}">
        <p14:creationId xmlns:p14="http://schemas.microsoft.com/office/powerpoint/2010/main" val="606124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p:nvPr/>
        </p:nvSpPr>
        <p:spPr>
          <a:xfrm>
            <a:off x="1475656" y="1514027"/>
            <a:ext cx="7138986" cy="409575"/>
          </a:xfrm>
          <a:prstGeom prst="rect">
            <a:avLst/>
          </a:prstGeom>
          <a:noFill/>
          <a:ln>
            <a:noFill/>
          </a:ln>
        </p:spPr>
        <p:txBody>
          <a:bodyPr lIns="91425" tIns="45700" rIns="91425" bIns="45700" anchor="t" anchorCtr="0">
            <a:noAutofit/>
          </a:bodyPr>
          <a:lstStyle/>
          <a:p>
            <a:pPr lvl="0">
              <a:lnSpc>
                <a:spcPct val="136842"/>
              </a:lnSpc>
              <a:buClr>
                <a:schemeClr val="dk1"/>
              </a:buClr>
              <a:buSzPct val="25000"/>
            </a:pPr>
            <a:r>
              <a:rPr lang="en-US" sz="1900" b="1" dirty="0" err="1">
                <a:solidFill>
                  <a:schemeClr val="dk1"/>
                </a:solidFill>
                <a:latin typeface="Calibri"/>
                <a:ea typeface="Calibri"/>
                <a:cs typeface="Calibri"/>
                <a:sym typeface="Calibri"/>
              </a:rPr>
              <a:t>Slapen</a:t>
            </a:r>
            <a:r>
              <a:rPr lang="en-US" sz="1900" b="1" dirty="0">
                <a:solidFill>
                  <a:schemeClr val="dk1"/>
                </a:solidFill>
                <a:latin typeface="Calibri"/>
                <a:ea typeface="Calibri"/>
                <a:cs typeface="Calibri"/>
                <a:sym typeface="Calibri"/>
              </a:rPr>
              <a:t> met de baby</a:t>
            </a:r>
            <a:endParaRPr lang="en-US" sz="1900" b="1" i="1" dirty="0">
              <a:solidFill>
                <a:schemeClr val="dk1"/>
              </a:solidFill>
              <a:latin typeface="Calibri"/>
              <a:ea typeface="Calibri"/>
              <a:cs typeface="Calibri"/>
              <a:sym typeface="Calibri"/>
            </a:endParaRPr>
          </a:p>
          <a:p>
            <a:pPr lvl="0">
              <a:buClr>
                <a:schemeClr val="dk2"/>
              </a:buClr>
              <a:buSzPct val="25000"/>
            </a:pPr>
            <a:endParaRPr lang="en-US" sz="1900" b="1" i="0" u="none" strike="noStrike" cap="none" baseline="0" dirty="0">
              <a:solidFill>
                <a:schemeClr val="dk2"/>
              </a:solidFill>
              <a:latin typeface="Calibri"/>
              <a:ea typeface="Calibri"/>
              <a:cs typeface="Calibri"/>
              <a:sym typeface="Calibri"/>
            </a:endParaRPr>
          </a:p>
        </p:txBody>
      </p:sp>
      <p:sp>
        <p:nvSpPr>
          <p:cNvPr id="67" name="Shape 67"/>
          <p:cNvSpPr txBox="1"/>
          <p:nvPr/>
        </p:nvSpPr>
        <p:spPr>
          <a:xfrm>
            <a:off x="1493623" y="2276872"/>
            <a:ext cx="7138986" cy="3962399"/>
          </a:xfrm>
          <a:prstGeom prst="rect">
            <a:avLst/>
          </a:prstGeom>
          <a:noFill/>
          <a:ln>
            <a:noFill/>
          </a:ln>
        </p:spPr>
        <p:txBody>
          <a:bodyPr lIns="91425" tIns="45700" rIns="91425" bIns="45700" anchor="t" anchorCtr="0">
            <a:noAutofit/>
          </a:bodyPr>
          <a:lstStyle/>
          <a:p>
            <a:pPr marL="285750" lvl="0" indent="-285750">
              <a:buFont typeface="Arial" panose="020B0604020202020204" pitchFamily="34" charset="0"/>
              <a:buChar char="•"/>
            </a:pPr>
            <a:r>
              <a:rPr lang="nl-NL" sz="1900" dirty="0">
                <a:latin typeface="Calibri" panose="020F0502020204030204" pitchFamily="34" charset="0"/>
              </a:rPr>
              <a:t>Raad rooming-in (samen slapen in dezelfde kamer) </a:t>
            </a:r>
            <a:r>
              <a:rPr lang="nl-NL" sz="1900" dirty="0" smtClean="0">
                <a:latin typeface="Calibri" panose="020F0502020204030204" pitchFamily="34" charset="0"/>
              </a:rPr>
              <a:t>aan</a:t>
            </a:r>
            <a:r>
              <a:rPr lang="nl-NL" sz="1900" dirty="0">
                <a:latin typeface="Calibri" panose="020F0502020204030204" pitchFamily="34" charset="0"/>
              </a:rPr>
              <a:t>: stimuleert voeden op verzoek en </a:t>
            </a:r>
            <a:r>
              <a:rPr lang="nl-NL" sz="1900" dirty="0" smtClean="0">
                <a:latin typeface="Calibri" panose="020F0502020204030204" pitchFamily="34" charset="0"/>
              </a:rPr>
              <a:t>vergemakkelijkt </a:t>
            </a:r>
            <a:r>
              <a:rPr lang="nl-NL" sz="1900" dirty="0">
                <a:latin typeface="Calibri" panose="020F0502020204030204" pitchFamily="34" charset="0"/>
              </a:rPr>
              <a:t>daarmee </a:t>
            </a:r>
            <a:r>
              <a:rPr lang="nl-NL" sz="1900" dirty="0" smtClean="0">
                <a:latin typeface="Calibri" panose="020F0502020204030204" pitchFamily="34" charset="0"/>
              </a:rPr>
              <a:t>borstvoedingsproces. </a:t>
            </a:r>
          </a:p>
          <a:p>
            <a:pPr marL="285750" lvl="0" indent="-285750">
              <a:buFont typeface="Arial" panose="020B0604020202020204" pitchFamily="34" charset="0"/>
              <a:buChar char="•"/>
            </a:pPr>
            <a:endParaRPr lang="nl-NL" sz="1900" dirty="0">
              <a:latin typeface="Calibri" panose="020F0502020204030204" pitchFamily="34" charset="0"/>
            </a:endParaRPr>
          </a:p>
          <a:p>
            <a:pPr marL="285750" lvl="0" indent="-285750">
              <a:buFont typeface="Arial" panose="020B0604020202020204" pitchFamily="34" charset="0"/>
              <a:buChar char="•"/>
            </a:pPr>
            <a:r>
              <a:rPr lang="nl-NL" sz="1900" dirty="0">
                <a:latin typeface="Calibri" panose="020F0502020204030204" pitchFamily="34" charset="0"/>
              </a:rPr>
              <a:t>Ontraad bedding-in (samen slapen in hetzelfde bed) tot de leeftijd van vier maanden (bij rokende ouders tot zes maanden), </a:t>
            </a:r>
            <a:r>
              <a:rPr lang="nl-NL" sz="1900" dirty="0" smtClean="0">
                <a:solidFill>
                  <a:srgbClr val="C00000"/>
                </a:solidFill>
                <a:latin typeface="Calibri" panose="020F0502020204030204" pitchFamily="34" charset="0"/>
              </a:rPr>
              <a:t>wanneer</a:t>
            </a:r>
            <a:r>
              <a:rPr lang="nl-NL" sz="1900" dirty="0" smtClean="0">
                <a:latin typeface="Calibri" panose="020F0502020204030204" pitchFamily="34" charset="0"/>
              </a:rPr>
              <a:t> </a:t>
            </a:r>
            <a:r>
              <a:rPr lang="nl-NL" sz="1900" dirty="0">
                <a:latin typeface="Calibri" panose="020F0502020204030204" pitchFamily="34" charset="0"/>
              </a:rPr>
              <a:t>ouders niet in staat of niet bereid zijn om veilige </a:t>
            </a:r>
            <a:r>
              <a:rPr lang="nl-NL" sz="1900" dirty="0" smtClean="0">
                <a:latin typeface="Calibri" panose="020F0502020204030204" pitchFamily="34" charset="0"/>
              </a:rPr>
              <a:t>slaapomstandigheden </a:t>
            </a:r>
            <a:r>
              <a:rPr lang="nl-NL" sz="1900" dirty="0">
                <a:latin typeface="Calibri" panose="020F0502020204030204" pitchFamily="34" charset="0"/>
              </a:rPr>
              <a:t>te creëren, omdat dit voor deze jonge kinderen (na de </a:t>
            </a:r>
            <a:r>
              <a:rPr lang="nl-NL" sz="1900" dirty="0" err="1">
                <a:latin typeface="Calibri" panose="020F0502020204030204" pitchFamily="34" charset="0"/>
              </a:rPr>
              <a:t>aterme</a:t>
            </a:r>
            <a:r>
              <a:rPr lang="nl-NL" sz="1900" dirty="0">
                <a:latin typeface="Calibri" panose="020F0502020204030204" pitchFamily="34" charset="0"/>
              </a:rPr>
              <a:t> leeftijd, dus bij prematuren de gecorrigeerde leeftijd aanhouden) een verhoogd risico op zuigelingensterfte met zich meebrengt</a:t>
            </a:r>
            <a:r>
              <a:rPr lang="nl-NL" sz="1900" dirty="0" smtClean="0">
                <a:latin typeface="Calibri" panose="020F0502020204030204" pitchFamily="34" charset="0"/>
              </a:rPr>
              <a:t>.</a:t>
            </a:r>
          </a:p>
          <a:p>
            <a:pPr marL="285750" lvl="0" indent="-285750">
              <a:buFont typeface="Arial" panose="020B0604020202020204" pitchFamily="34" charset="0"/>
              <a:buChar char="•"/>
            </a:pPr>
            <a:endParaRPr lang="en-US" sz="1900" dirty="0" smtClean="0">
              <a:latin typeface="Calibri" panose="020F0502020204030204" pitchFamily="34" charset="0"/>
            </a:endParaRPr>
          </a:p>
          <a:p>
            <a:pPr marL="285750" lvl="0" indent="-285750">
              <a:buFont typeface="Arial" panose="020B0604020202020204" pitchFamily="34" charset="0"/>
              <a:buChar char="•"/>
            </a:pPr>
            <a:r>
              <a:rPr lang="en-US" sz="1900" dirty="0" smtClean="0">
                <a:latin typeface="Calibri" panose="020F0502020204030204" pitchFamily="34" charset="0"/>
              </a:rPr>
              <a:t>Het </a:t>
            </a:r>
            <a:r>
              <a:rPr lang="en-US" sz="1900" dirty="0" err="1" smtClean="0">
                <a:latin typeface="Calibri" panose="020F0502020204030204" pitchFamily="34" charset="0"/>
              </a:rPr>
              <a:t>creëren</a:t>
            </a:r>
            <a:r>
              <a:rPr lang="en-US" sz="1900" dirty="0" smtClean="0">
                <a:latin typeface="Calibri" panose="020F0502020204030204" pitchFamily="34" charset="0"/>
              </a:rPr>
              <a:t> van </a:t>
            </a:r>
            <a:r>
              <a:rPr lang="en-US" sz="1900" dirty="0" err="1" smtClean="0">
                <a:latin typeface="Calibri" panose="020F0502020204030204" pitchFamily="34" charset="0"/>
              </a:rPr>
              <a:t>veilige</a:t>
            </a:r>
            <a:r>
              <a:rPr lang="en-US" sz="1900" dirty="0" smtClean="0">
                <a:latin typeface="Calibri" panose="020F0502020204030204" pitchFamily="34" charset="0"/>
              </a:rPr>
              <a:t> </a:t>
            </a:r>
            <a:r>
              <a:rPr lang="en-US" sz="1900" dirty="0" err="1" smtClean="0">
                <a:latin typeface="Calibri" panose="020F0502020204030204" pitchFamily="34" charset="0"/>
              </a:rPr>
              <a:t>slaapomstandigheden</a:t>
            </a:r>
            <a:r>
              <a:rPr lang="en-US" sz="1900" dirty="0" smtClean="0">
                <a:latin typeface="Calibri" panose="020F0502020204030204" pitchFamily="34" charset="0"/>
              </a:rPr>
              <a:t> is complex. </a:t>
            </a:r>
            <a:r>
              <a:rPr lang="en-US" sz="1900" dirty="0" err="1" smtClean="0">
                <a:latin typeface="Calibri" panose="020F0502020204030204" pitchFamily="34" charset="0"/>
              </a:rPr>
              <a:t>Zie</a:t>
            </a:r>
            <a:r>
              <a:rPr lang="en-US" sz="1900" dirty="0" smtClean="0">
                <a:latin typeface="Calibri" panose="020F0502020204030204" pitchFamily="34" charset="0"/>
              </a:rPr>
              <a:t> richtlijn voor </a:t>
            </a:r>
            <a:r>
              <a:rPr lang="en-US" sz="1900" dirty="0" err="1" smtClean="0">
                <a:latin typeface="Calibri" panose="020F0502020204030204" pitchFamily="34" charset="0"/>
              </a:rPr>
              <a:t>punten</a:t>
            </a:r>
            <a:r>
              <a:rPr lang="en-US" sz="1900" dirty="0" smtClean="0">
                <a:latin typeface="Calibri" panose="020F0502020204030204" pitchFamily="34" charset="0"/>
              </a:rPr>
              <a:t> </a:t>
            </a:r>
            <a:r>
              <a:rPr lang="en-US" sz="1900" dirty="0" err="1" smtClean="0">
                <a:latin typeface="Calibri" panose="020F0502020204030204" pitchFamily="34" charset="0"/>
              </a:rPr>
              <a:t>waar</a:t>
            </a:r>
            <a:r>
              <a:rPr lang="en-US" sz="1900" dirty="0" smtClean="0">
                <a:latin typeface="Calibri" panose="020F0502020204030204" pitchFamily="34" charset="0"/>
              </a:rPr>
              <a:t> </a:t>
            </a:r>
            <a:r>
              <a:rPr lang="en-US" sz="1900" dirty="0" err="1" smtClean="0">
                <a:latin typeface="Calibri" panose="020F0502020204030204" pitchFamily="34" charset="0"/>
              </a:rPr>
              <a:t>ouders</a:t>
            </a:r>
            <a:r>
              <a:rPr lang="en-US" sz="1900" dirty="0" smtClean="0">
                <a:latin typeface="Calibri" panose="020F0502020204030204" pitchFamily="34" charset="0"/>
              </a:rPr>
              <a:t> </a:t>
            </a:r>
            <a:r>
              <a:rPr lang="en-US" sz="1900" dirty="0" err="1" smtClean="0">
                <a:latin typeface="Calibri" panose="020F0502020204030204" pitchFamily="34" charset="0"/>
              </a:rPr>
              <a:t>tenminste</a:t>
            </a:r>
            <a:r>
              <a:rPr lang="en-US" sz="1900" dirty="0" smtClean="0">
                <a:latin typeface="Calibri" panose="020F0502020204030204" pitchFamily="34" charset="0"/>
              </a:rPr>
              <a:t> </a:t>
            </a:r>
            <a:r>
              <a:rPr lang="en-US" sz="1900" dirty="0" err="1" smtClean="0">
                <a:latin typeface="Calibri" panose="020F0502020204030204" pitchFamily="34" charset="0"/>
              </a:rPr>
              <a:t>rekening</a:t>
            </a:r>
            <a:r>
              <a:rPr lang="en-US" sz="1900" dirty="0" smtClean="0">
                <a:latin typeface="Calibri" panose="020F0502020204030204" pitchFamily="34" charset="0"/>
              </a:rPr>
              <a:t> </a:t>
            </a:r>
            <a:r>
              <a:rPr lang="en-US" sz="1900" dirty="0" err="1" smtClean="0">
                <a:latin typeface="Calibri" panose="020F0502020204030204" pitchFamily="34" charset="0"/>
              </a:rPr>
              <a:t>mee</a:t>
            </a:r>
            <a:r>
              <a:rPr lang="en-US" sz="1900" dirty="0" smtClean="0">
                <a:latin typeface="Calibri" panose="020F0502020204030204" pitchFamily="34" charset="0"/>
              </a:rPr>
              <a:t> </a:t>
            </a:r>
            <a:r>
              <a:rPr lang="en-US" sz="1900" dirty="0" err="1" smtClean="0">
                <a:latin typeface="Calibri" panose="020F0502020204030204" pitchFamily="34" charset="0"/>
              </a:rPr>
              <a:t>zouden</a:t>
            </a:r>
            <a:r>
              <a:rPr lang="en-US" sz="1900" dirty="0" smtClean="0">
                <a:latin typeface="Calibri" panose="020F0502020204030204" pitchFamily="34" charset="0"/>
              </a:rPr>
              <a:t> </a:t>
            </a:r>
            <a:r>
              <a:rPr lang="en-US" sz="1900" dirty="0" err="1" smtClean="0">
                <a:latin typeface="Calibri" panose="020F0502020204030204" pitchFamily="34" charset="0"/>
              </a:rPr>
              <a:t>moeten</a:t>
            </a:r>
            <a:r>
              <a:rPr lang="en-US" sz="1900" dirty="0" smtClean="0">
                <a:latin typeface="Calibri" panose="020F0502020204030204" pitchFamily="34" charset="0"/>
              </a:rPr>
              <a:t> </a:t>
            </a:r>
            <a:r>
              <a:rPr lang="en-US" sz="1900" dirty="0" err="1" smtClean="0">
                <a:latin typeface="Calibri" panose="020F0502020204030204" pitchFamily="34" charset="0"/>
              </a:rPr>
              <a:t>houden</a:t>
            </a:r>
            <a:r>
              <a:rPr lang="en-US" sz="1900" dirty="0" smtClean="0">
                <a:latin typeface="Calibri" panose="020F0502020204030204" pitchFamily="34" charset="0"/>
              </a:rPr>
              <a:t>.</a:t>
            </a:r>
            <a:endParaRPr lang="nl-NL" sz="1900" dirty="0" smtClean="0">
              <a:latin typeface="Calibri" panose="020F0502020204030204" pitchFamily="34" charset="0"/>
            </a:endParaRPr>
          </a:p>
          <a:p>
            <a:pPr marL="285750" lvl="0" indent="-285750">
              <a:buFont typeface="Arial" panose="020B0604020202020204" pitchFamily="34" charset="0"/>
              <a:buChar char="•"/>
            </a:pPr>
            <a:endParaRPr lang="en-US" sz="1900" dirty="0">
              <a:latin typeface="Calibri" panose="020F0502020204030204" pitchFamily="34" charset="0"/>
            </a:endParaRPr>
          </a:p>
          <a:p>
            <a:pPr lvl="0"/>
            <a:endParaRPr lang="nl-NL" sz="1900" dirty="0">
              <a:latin typeface="Calibri" panose="020F0502020204030204" pitchFamily="34" charset="0"/>
            </a:endParaRPr>
          </a:p>
        </p:txBody>
      </p:sp>
      <p:sp>
        <p:nvSpPr>
          <p:cNvPr id="68" name="Shape 68"/>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pic>
        <p:nvPicPr>
          <p:cNvPr id="3074" name="Picture 2" descr="http://moeders.nu/wp-content/uploads/2012/03/slapen-met-je-bab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272" y="109322"/>
            <a:ext cx="2952328" cy="181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772028"/>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Calibri" panose="020F0502020204030204" pitchFamily="34" charset="0"/>
              </a:rPr>
              <a:t>Discrepanties</a:t>
            </a:r>
            <a:r>
              <a:rPr lang="en-US" b="1" dirty="0" smtClean="0">
                <a:latin typeface="Calibri" panose="020F0502020204030204" pitchFamily="34" charset="0"/>
              </a:rPr>
              <a:t> met </a:t>
            </a:r>
            <a:r>
              <a:rPr lang="en-US" b="1" dirty="0" err="1" smtClean="0">
                <a:latin typeface="Calibri" panose="020F0502020204030204" pitchFamily="34" charset="0"/>
              </a:rPr>
              <a:t>andere</a:t>
            </a:r>
            <a:r>
              <a:rPr lang="en-US" b="1" dirty="0" smtClean="0">
                <a:latin typeface="Calibri" panose="020F0502020204030204" pitchFamily="34" charset="0"/>
              </a:rPr>
              <a:t> JGZ-</a:t>
            </a:r>
            <a:r>
              <a:rPr lang="en-US" b="1" dirty="0" err="1" smtClean="0">
                <a:latin typeface="Calibri" panose="020F0502020204030204" pitchFamily="34" charset="0"/>
              </a:rPr>
              <a:t>richtlijnen</a:t>
            </a:r>
            <a:r>
              <a:rPr lang="en-US" b="1" dirty="0" smtClean="0">
                <a:latin typeface="Calibri" panose="020F0502020204030204" pitchFamily="34" charset="0"/>
              </a:rPr>
              <a:t>: </a:t>
            </a:r>
            <a:r>
              <a:rPr lang="en-US" b="1" dirty="0" err="1" smtClean="0">
                <a:latin typeface="Calibri" panose="020F0502020204030204" pitchFamily="34" charset="0"/>
              </a:rPr>
              <a:t>Preventie</a:t>
            </a:r>
            <a:r>
              <a:rPr lang="en-US" b="1" dirty="0" smtClean="0">
                <a:latin typeface="Calibri" panose="020F0502020204030204" pitchFamily="34" charset="0"/>
              </a:rPr>
              <a:t> </a:t>
            </a:r>
            <a:r>
              <a:rPr lang="en-US" b="1" dirty="0" err="1" smtClean="0">
                <a:latin typeface="Calibri" panose="020F0502020204030204" pitchFamily="34" charset="0"/>
              </a:rPr>
              <a:t>Wiegendood</a:t>
            </a:r>
            <a:endParaRPr lang="nl-NL" b="1" dirty="0">
              <a:latin typeface="Calibri" panose="020F0502020204030204" pitchFamily="34" charset="0"/>
            </a:endParaRPr>
          </a:p>
        </p:txBody>
      </p:sp>
      <p:sp>
        <p:nvSpPr>
          <p:cNvPr id="3" name="Text Placeholder 2"/>
          <p:cNvSpPr>
            <a:spLocks noGrp="1"/>
          </p:cNvSpPr>
          <p:nvPr>
            <p:ph type="body" idx="1"/>
          </p:nvPr>
        </p:nvSpPr>
        <p:spPr/>
        <p:txBody>
          <a:bodyPr/>
          <a:lstStyle/>
          <a:p>
            <a:pPr lvl="0"/>
            <a:r>
              <a:rPr lang="nl-NL" sz="1800" dirty="0"/>
              <a:t>De JGZ-richtlijn Preventie Wiegendood raadt alle ouders af om samen met de baby in een bed te slapen in de eerste vier maanden en aan ouders die roken gedurende de eerste zes </a:t>
            </a:r>
            <a:r>
              <a:rPr lang="nl-NL" sz="1800" dirty="0" smtClean="0"/>
              <a:t>maanden. </a:t>
            </a:r>
          </a:p>
          <a:p>
            <a:pPr lvl="0"/>
            <a:r>
              <a:rPr lang="nl-NL" sz="1800" kern="1200" dirty="0" smtClean="0">
                <a:solidFill>
                  <a:schemeClr val="tx1"/>
                </a:solidFill>
              </a:rPr>
              <a:t>Bedding-in </a:t>
            </a:r>
            <a:r>
              <a:rPr lang="nl-NL" sz="1800" kern="1200" dirty="0">
                <a:solidFill>
                  <a:schemeClr val="tx1"/>
                </a:solidFill>
              </a:rPr>
              <a:t>is complex. Meerdere zorgverleners zijn van mening dat veilige slaapomstandigheden voor </a:t>
            </a:r>
            <a:r>
              <a:rPr lang="nl-NL" sz="1800" kern="1200" dirty="0" smtClean="0">
                <a:solidFill>
                  <a:schemeClr val="tx1"/>
                </a:solidFill>
              </a:rPr>
              <a:t>bedding-in niet </a:t>
            </a:r>
            <a:r>
              <a:rPr lang="nl-NL" sz="1800" kern="1200" dirty="0">
                <a:solidFill>
                  <a:schemeClr val="tx1"/>
                </a:solidFill>
              </a:rPr>
              <a:t>te creëren zijn en sluiten zich aan bij het advies van de bovengenoemde JGZ-richtlijn. </a:t>
            </a:r>
            <a:endParaRPr lang="nl-NL" sz="1800" dirty="0">
              <a:latin typeface="Calibri" panose="020F0502020204030204" pitchFamily="34" charset="0"/>
            </a:endParaRPr>
          </a:p>
          <a:p>
            <a:endParaRPr lang="nl-NL" dirty="0"/>
          </a:p>
        </p:txBody>
      </p:sp>
    </p:spTree>
    <p:extLst>
      <p:ext uri="{BB962C8B-B14F-4D97-AF65-F5344CB8AC3E}">
        <p14:creationId xmlns:p14="http://schemas.microsoft.com/office/powerpoint/2010/main" val="1603225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p:nvPr/>
        </p:nvSpPr>
        <p:spPr>
          <a:xfrm>
            <a:off x="1534396" y="1635086"/>
            <a:ext cx="7138986" cy="409575"/>
          </a:xfrm>
          <a:prstGeom prst="rect">
            <a:avLst/>
          </a:prstGeom>
          <a:noFill/>
          <a:ln>
            <a:noFill/>
          </a:ln>
        </p:spPr>
        <p:txBody>
          <a:bodyPr lIns="91425" tIns="45700" rIns="91425" bIns="45700" anchor="t" anchorCtr="0">
            <a:noAutofit/>
          </a:bodyPr>
          <a:lstStyle/>
          <a:p>
            <a:pPr lvl="0">
              <a:lnSpc>
                <a:spcPct val="136842"/>
              </a:lnSpc>
              <a:buClr>
                <a:schemeClr val="dk1"/>
              </a:buClr>
              <a:buSzPct val="25000"/>
            </a:pPr>
            <a:r>
              <a:rPr lang="en-US" sz="1900" b="1" dirty="0" err="1" smtClean="0">
                <a:solidFill>
                  <a:schemeClr val="dk1"/>
                </a:solidFill>
                <a:latin typeface="Calibri"/>
                <a:ea typeface="Calibri"/>
                <a:cs typeface="Calibri"/>
                <a:sym typeface="Calibri"/>
              </a:rPr>
              <a:t>Korte</a:t>
            </a:r>
            <a:r>
              <a:rPr lang="en-US" sz="1900" b="1" dirty="0" smtClean="0">
                <a:solidFill>
                  <a:schemeClr val="dk1"/>
                </a:solidFill>
                <a:latin typeface="Calibri"/>
                <a:ea typeface="Calibri"/>
                <a:cs typeface="Calibri"/>
                <a:sym typeface="Calibri"/>
              </a:rPr>
              <a:t> </a:t>
            </a:r>
            <a:r>
              <a:rPr lang="en-US" sz="1900" b="1" dirty="0" err="1" smtClean="0">
                <a:solidFill>
                  <a:schemeClr val="dk1"/>
                </a:solidFill>
                <a:latin typeface="Calibri"/>
                <a:ea typeface="Calibri"/>
                <a:cs typeface="Calibri"/>
                <a:sym typeface="Calibri"/>
              </a:rPr>
              <a:t>tongriem</a:t>
            </a:r>
            <a:endParaRPr lang="en-US" sz="1900" b="1" i="1" dirty="0">
              <a:solidFill>
                <a:schemeClr val="dk1"/>
              </a:solidFill>
              <a:latin typeface="Calibri"/>
              <a:ea typeface="Calibri"/>
              <a:cs typeface="Calibri"/>
              <a:sym typeface="Calibri"/>
            </a:endParaRPr>
          </a:p>
          <a:p>
            <a:pPr lvl="0">
              <a:buClr>
                <a:schemeClr val="dk2"/>
              </a:buClr>
              <a:buSzPct val="25000"/>
            </a:pPr>
            <a:endParaRPr lang="en-US" sz="1900" b="1" i="0" u="none" strike="noStrike" cap="none" baseline="0" dirty="0">
              <a:solidFill>
                <a:schemeClr val="dk2"/>
              </a:solidFill>
              <a:latin typeface="Calibri"/>
              <a:ea typeface="Calibri"/>
              <a:cs typeface="Calibri"/>
              <a:sym typeface="Calibri"/>
            </a:endParaRPr>
          </a:p>
        </p:txBody>
      </p:sp>
      <p:sp>
        <p:nvSpPr>
          <p:cNvPr id="67" name="Shape 67"/>
          <p:cNvSpPr txBox="1"/>
          <p:nvPr/>
        </p:nvSpPr>
        <p:spPr>
          <a:xfrm>
            <a:off x="1547812" y="2590801"/>
            <a:ext cx="7138986" cy="3962399"/>
          </a:xfrm>
          <a:prstGeom prst="rect">
            <a:avLst/>
          </a:prstGeom>
          <a:noFill/>
          <a:ln>
            <a:noFill/>
          </a:ln>
        </p:spPr>
        <p:txBody>
          <a:bodyPr lIns="91425" tIns="45700" rIns="91425" bIns="45700" anchor="t" anchorCtr="0">
            <a:noAutofit/>
          </a:bodyPr>
          <a:lstStyle/>
          <a:p>
            <a:pPr marL="342900" lvl="0" indent="-342900">
              <a:buFont typeface="Arial" panose="020B0604020202020204" pitchFamily="34" charset="0"/>
              <a:buChar char="•"/>
            </a:pPr>
            <a:r>
              <a:rPr lang="nl-NL" sz="1900" dirty="0">
                <a:solidFill>
                  <a:schemeClr val="dk1"/>
                </a:solidFill>
                <a:latin typeface="Calibri"/>
                <a:ea typeface="Calibri"/>
                <a:cs typeface="Calibri"/>
              </a:rPr>
              <a:t>Zonder borstvoedingsproblemen hoeft er niet ingegrepen te worden</a:t>
            </a:r>
            <a:r>
              <a:rPr lang="nl-NL" sz="1900" dirty="0" smtClean="0">
                <a:solidFill>
                  <a:schemeClr val="dk1"/>
                </a:solidFill>
                <a:latin typeface="Calibri"/>
                <a:ea typeface="Calibri"/>
                <a:cs typeface="Calibri"/>
              </a:rPr>
              <a:t>.</a:t>
            </a:r>
          </a:p>
          <a:p>
            <a:pPr lvl="0"/>
            <a:endParaRPr lang="nl-NL" sz="1900" dirty="0">
              <a:solidFill>
                <a:schemeClr val="dk1"/>
              </a:solidFill>
              <a:latin typeface="Calibri"/>
              <a:ea typeface="Calibri"/>
              <a:cs typeface="Calibri"/>
            </a:endParaRPr>
          </a:p>
          <a:p>
            <a:pPr marL="342900" indent="-342900">
              <a:buFont typeface="Arial" panose="020B0604020202020204" pitchFamily="34" charset="0"/>
              <a:buChar char="•"/>
            </a:pPr>
            <a:r>
              <a:rPr lang="nl-NL" sz="1900" dirty="0">
                <a:solidFill>
                  <a:schemeClr val="dk1"/>
                </a:solidFill>
                <a:latin typeface="Calibri"/>
                <a:ea typeface="Calibri"/>
                <a:cs typeface="Calibri"/>
              </a:rPr>
              <a:t>Verwijs bij (verdenking op) een korte tongriem in geval van borstvoedingsproblemen of pijn bij moeder bij de borstvoeding naar een bevoegde en bekwame zorgverlener, die vervolgens een </a:t>
            </a:r>
            <a:r>
              <a:rPr lang="nl-NL" sz="1900" dirty="0" err="1">
                <a:solidFill>
                  <a:schemeClr val="dk1"/>
                </a:solidFill>
                <a:latin typeface="Calibri"/>
                <a:ea typeface="Calibri"/>
                <a:cs typeface="Calibri"/>
              </a:rPr>
              <a:t>frenulotomie</a:t>
            </a:r>
            <a:r>
              <a:rPr lang="nl-NL" sz="1900" dirty="0">
                <a:solidFill>
                  <a:schemeClr val="dk1"/>
                </a:solidFill>
                <a:latin typeface="Calibri"/>
                <a:ea typeface="Calibri"/>
                <a:cs typeface="Calibri"/>
              </a:rPr>
              <a:t> (doorknippen van de tongriem) kan verrichten</a:t>
            </a:r>
            <a:r>
              <a:rPr lang="nl-NL" sz="1900" dirty="0" smtClean="0">
                <a:solidFill>
                  <a:schemeClr val="dk1"/>
                </a:solidFill>
                <a:latin typeface="Calibri"/>
                <a:ea typeface="Calibri"/>
                <a:cs typeface="Calibri"/>
              </a:rPr>
              <a:t>.</a:t>
            </a:r>
          </a:p>
          <a:p>
            <a:endParaRPr lang="nl-NL" sz="1900" dirty="0">
              <a:solidFill>
                <a:schemeClr val="dk1"/>
              </a:solidFill>
              <a:latin typeface="Calibri"/>
              <a:ea typeface="Calibri"/>
              <a:cs typeface="Calibri"/>
            </a:endParaRPr>
          </a:p>
          <a:p>
            <a:pPr marL="342900" lvl="0" indent="-342900">
              <a:buFont typeface="Arial" panose="020B0604020202020204" pitchFamily="34" charset="0"/>
              <a:buChar char="•"/>
            </a:pPr>
            <a:r>
              <a:rPr lang="nl-NL" sz="1900" dirty="0" smtClean="0">
                <a:solidFill>
                  <a:schemeClr val="dk1"/>
                </a:solidFill>
                <a:latin typeface="Calibri"/>
                <a:ea typeface="Calibri"/>
                <a:cs typeface="Calibri"/>
              </a:rPr>
              <a:t>Regionaal </a:t>
            </a:r>
            <a:r>
              <a:rPr lang="nl-NL" sz="1900" dirty="0">
                <a:solidFill>
                  <a:schemeClr val="dk1"/>
                </a:solidFill>
                <a:latin typeface="Calibri"/>
                <a:ea typeface="Calibri"/>
                <a:cs typeface="Calibri"/>
              </a:rPr>
              <a:t>afspraken </a:t>
            </a:r>
            <a:r>
              <a:rPr lang="nl-NL" sz="1900" dirty="0" smtClean="0">
                <a:solidFill>
                  <a:schemeClr val="dk1"/>
                </a:solidFill>
                <a:latin typeface="Calibri"/>
                <a:ea typeface="Calibri"/>
                <a:cs typeface="Calibri"/>
              </a:rPr>
              <a:t>maken </a:t>
            </a:r>
            <a:r>
              <a:rPr lang="nl-NL" sz="1900" dirty="0">
                <a:solidFill>
                  <a:schemeClr val="dk1"/>
                </a:solidFill>
                <a:latin typeface="Calibri"/>
                <a:ea typeface="Calibri"/>
                <a:cs typeface="Calibri"/>
              </a:rPr>
              <a:t>over wie de </a:t>
            </a:r>
            <a:r>
              <a:rPr lang="nl-NL" sz="1900" dirty="0" err="1">
                <a:solidFill>
                  <a:schemeClr val="dk1"/>
                </a:solidFill>
                <a:latin typeface="Calibri"/>
                <a:ea typeface="Calibri"/>
                <a:cs typeface="Calibri"/>
              </a:rPr>
              <a:t>frenulotomie</a:t>
            </a:r>
            <a:r>
              <a:rPr lang="nl-NL" sz="1900" dirty="0">
                <a:solidFill>
                  <a:schemeClr val="dk1"/>
                </a:solidFill>
                <a:latin typeface="Calibri"/>
                <a:ea typeface="Calibri"/>
                <a:cs typeface="Calibri"/>
              </a:rPr>
              <a:t> uitvoert.</a:t>
            </a:r>
          </a:p>
          <a:p>
            <a:pPr marL="342900" indent="-342900">
              <a:buFont typeface="Arial" panose="020B0604020202020204" pitchFamily="34" charset="0"/>
              <a:buChar char="•"/>
            </a:pPr>
            <a:endParaRPr lang="nl-NL" sz="1900" dirty="0">
              <a:solidFill>
                <a:schemeClr val="dk1"/>
              </a:solidFill>
              <a:latin typeface="Calibri"/>
              <a:ea typeface="Calibri"/>
              <a:cs typeface="Calibri"/>
            </a:endParaRPr>
          </a:p>
          <a:p>
            <a:pPr lvl="0"/>
            <a:endParaRPr sz="1800" b="0" i="0" u="none" strike="noStrike" cap="none" baseline="0" dirty="0">
              <a:solidFill>
                <a:schemeClr val="dk1"/>
              </a:solidFill>
              <a:latin typeface="Arial"/>
              <a:ea typeface="Arial"/>
              <a:cs typeface="Arial"/>
              <a:sym typeface="Arial"/>
            </a:endParaRPr>
          </a:p>
        </p:txBody>
      </p:sp>
      <p:sp>
        <p:nvSpPr>
          <p:cNvPr id="68" name="Shape 68"/>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pic>
        <p:nvPicPr>
          <p:cNvPr id="1026" name="Picture 2" descr="https://encrypted-tbn2.gstatic.com/images?q=tbn:ANd9GcQ2W-jbKKi_kwHMIElSyMyfvsVxJHPr79SH0vT6Q7VTIeytpPT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90866"/>
            <a:ext cx="2428329" cy="1753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50498"/>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11560" y="908720"/>
            <a:ext cx="8352928" cy="5472608"/>
          </a:xfrm>
        </p:spPr>
        <p:txBody>
          <a:bodyPr/>
          <a:lstStyle/>
          <a:p>
            <a:pPr marL="120650" indent="0">
              <a:buNone/>
            </a:pPr>
            <a:r>
              <a:rPr lang="nl-NL" sz="1600" dirty="0" err="1">
                <a:latin typeface="Calibri" panose="020F0502020204030204" pitchFamily="34" charset="0"/>
              </a:rPr>
              <a:t>Prof.dr</a:t>
            </a:r>
            <a:r>
              <a:rPr lang="nl-NL" sz="1600" dirty="0">
                <a:latin typeface="Calibri" panose="020F0502020204030204" pitchFamily="34" charset="0"/>
              </a:rPr>
              <a:t>. S.P. </a:t>
            </a:r>
            <a:r>
              <a:rPr lang="nl-NL" sz="1600" dirty="0" err="1">
                <a:latin typeface="Calibri" panose="020F0502020204030204" pitchFamily="34" charset="0"/>
              </a:rPr>
              <a:t>Verloove-Vanhorick</a:t>
            </a:r>
            <a:r>
              <a:rPr lang="nl-NL" sz="1600" dirty="0">
                <a:latin typeface="Calibri" panose="020F0502020204030204" pitchFamily="34" charset="0"/>
              </a:rPr>
              <a:t> (</a:t>
            </a:r>
            <a:r>
              <a:rPr lang="nl-NL" sz="1600" dirty="0" err="1" smtClean="0">
                <a:latin typeface="Calibri" panose="020F0502020204030204" pitchFamily="34" charset="0"/>
              </a:rPr>
              <a:t>werkgroepvoorzitter</a:t>
            </a:r>
            <a:r>
              <a:rPr lang="nl-NL" sz="1600" dirty="0" smtClean="0">
                <a:latin typeface="Calibri" panose="020F0502020204030204" pitchFamily="34" charset="0"/>
              </a:rPr>
              <a:t>)</a:t>
            </a:r>
            <a:endParaRPr lang="nl-NL" sz="1600" dirty="0">
              <a:latin typeface="Calibri" panose="020F0502020204030204" pitchFamily="34" charset="0"/>
            </a:endParaRPr>
          </a:p>
          <a:p>
            <a:pPr marL="120650" indent="0">
              <a:buNone/>
            </a:pPr>
            <a:r>
              <a:rPr lang="nl-NL" sz="1600" dirty="0" smtClean="0">
                <a:latin typeface="Calibri" panose="020F0502020204030204" pitchFamily="34" charset="0"/>
              </a:rPr>
              <a:t>Artsen </a:t>
            </a:r>
            <a:r>
              <a:rPr lang="nl-NL" sz="1600" dirty="0">
                <a:latin typeface="Calibri" panose="020F0502020204030204" pitchFamily="34" charset="0"/>
              </a:rPr>
              <a:t>Jeugdgezondheidszorg Nederland, drs. R. van </a:t>
            </a:r>
            <a:r>
              <a:rPr lang="nl-NL" sz="1600" dirty="0" err="1">
                <a:latin typeface="Calibri" panose="020F0502020204030204" pitchFamily="34" charset="0"/>
              </a:rPr>
              <a:t>Tuyll</a:t>
            </a:r>
            <a:endParaRPr lang="nl-NL" sz="1600" dirty="0">
              <a:latin typeface="Calibri" panose="020F0502020204030204" pitchFamily="34" charset="0"/>
            </a:endParaRPr>
          </a:p>
          <a:p>
            <a:pPr marL="120650" indent="0">
              <a:buNone/>
            </a:pPr>
            <a:r>
              <a:rPr lang="nl-NL" sz="1600" dirty="0" err="1" smtClean="0">
                <a:latin typeface="Calibri" panose="020F0502020204030204" pitchFamily="34" charset="0"/>
              </a:rPr>
              <a:t>Borstvoedingorganisatie</a:t>
            </a:r>
            <a:r>
              <a:rPr lang="nl-NL" sz="1600" dirty="0" smtClean="0">
                <a:latin typeface="Calibri" panose="020F0502020204030204" pitchFamily="34" charset="0"/>
              </a:rPr>
              <a:t> </a:t>
            </a:r>
            <a:r>
              <a:rPr lang="nl-NL" sz="1600" dirty="0">
                <a:latin typeface="Calibri" panose="020F0502020204030204" pitchFamily="34" charset="0"/>
              </a:rPr>
              <a:t>La </a:t>
            </a:r>
            <a:r>
              <a:rPr lang="nl-NL" sz="1600" dirty="0" err="1">
                <a:latin typeface="Calibri" panose="020F0502020204030204" pitchFamily="34" charset="0"/>
              </a:rPr>
              <a:t>Leche</a:t>
            </a:r>
            <a:r>
              <a:rPr lang="nl-NL" sz="1600" dirty="0">
                <a:latin typeface="Calibri" panose="020F0502020204030204" pitchFamily="34" charset="0"/>
              </a:rPr>
              <a:t> League, M. </a:t>
            </a:r>
            <a:r>
              <a:rPr lang="nl-NL" sz="1600" dirty="0" err="1">
                <a:latin typeface="Calibri" panose="020F0502020204030204" pitchFamily="34" charset="0"/>
              </a:rPr>
              <a:t>Roomer</a:t>
            </a:r>
            <a:r>
              <a:rPr lang="nl-NL" sz="1600" dirty="0">
                <a:latin typeface="Calibri" panose="020F0502020204030204" pitchFamily="34" charset="0"/>
              </a:rPr>
              <a:t>-van </a:t>
            </a:r>
            <a:r>
              <a:rPr lang="nl-NL" sz="1600" dirty="0" err="1">
                <a:latin typeface="Calibri" panose="020F0502020204030204" pitchFamily="34" charset="0"/>
              </a:rPr>
              <a:t>Zalinge</a:t>
            </a:r>
            <a:endParaRPr lang="nl-NL" sz="1600" dirty="0">
              <a:latin typeface="Calibri" panose="020F0502020204030204" pitchFamily="34" charset="0"/>
            </a:endParaRPr>
          </a:p>
          <a:p>
            <a:pPr marL="120650" indent="0">
              <a:buNone/>
            </a:pPr>
            <a:r>
              <a:rPr lang="nl-NL" sz="1600" dirty="0" smtClean="0">
                <a:latin typeface="Calibri" panose="020F0502020204030204" pitchFamily="34" charset="0"/>
              </a:rPr>
              <a:t>Nederlands </a:t>
            </a:r>
            <a:r>
              <a:rPr lang="nl-NL" sz="1600" dirty="0">
                <a:latin typeface="Calibri" panose="020F0502020204030204" pitchFamily="34" charset="0"/>
              </a:rPr>
              <a:t>Huisartsen Genootschap, drs. M.M. Verduijn</a:t>
            </a:r>
          </a:p>
          <a:p>
            <a:pPr marL="120650" indent="0">
              <a:buNone/>
            </a:pPr>
            <a:r>
              <a:rPr lang="nl-NL" sz="1600" dirty="0" smtClean="0">
                <a:latin typeface="Calibri" panose="020F0502020204030204" pitchFamily="34" charset="0"/>
              </a:rPr>
              <a:t>Nederlandse </a:t>
            </a:r>
            <a:r>
              <a:rPr lang="nl-NL" sz="1600" dirty="0">
                <a:latin typeface="Calibri" panose="020F0502020204030204" pitchFamily="34" charset="0"/>
              </a:rPr>
              <a:t>Beroepsvereniging van Kraamverzorgenden, S. de Rijke</a:t>
            </a:r>
          </a:p>
          <a:p>
            <a:pPr marL="120650" indent="0">
              <a:buNone/>
            </a:pPr>
            <a:r>
              <a:rPr lang="nl-NL" sz="1600" dirty="0" smtClean="0">
                <a:latin typeface="Calibri" panose="020F0502020204030204" pitchFamily="34" charset="0"/>
              </a:rPr>
              <a:t>Nederlandse </a:t>
            </a:r>
            <a:r>
              <a:rPr lang="nl-NL" sz="1600" dirty="0">
                <a:latin typeface="Calibri" panose="020F0502020204030204" pitchFamily="34" charset="0"/>
              </a:rPr>
              <a:t>Vereniging van Diëtisten, J.M.T. </a:t>
            </a:r>
            <a:r>
              <a:rPr lang="nl-NL" sz="1600" dirty="0" err="1">
                <a:latin typeface="Calibri" panose="020F0502020204030204" pitchFamily="34" charset="0"/>
              </a:rPr>
              <a:t>Badart</a:t>
            </a:r>
            <a:r>
              <a:rPr lang="nl-NL" sz="1600" dirty="0">
                <a:latin typeface="Calibri" panose="020F0502020204030204" pitchFamily="34" charset="0"/>
              </a:rPr>
              <a:t>-Smook</a:t>
            </a:r>
          </a:p>
          <a:p>
            <a:pPr marL="120650" indent="0">
              <a:buNone/>
            </a:pPr>
            <a:r>
              <a:rPr lang="nl-NL" sz="1600" dirty="0" smtClean="0">
                <a:latin typeface="Calibri" panose="020F0502020204030204" pitchFamily="34" charset="0"/>
              </a:rPr>
              <a:t>Nederlandse </a:t>
            </a:r>
            <a:r>
              <a:rPr lang="nl-NL" sz="1600" dirty="0">
                <a:latin typeface="Calibri" panose="020F0502020204030204" pitchFamily="34" charset="0"/>
              </a:rPr>
              <a:t>Vereniging van </a:t>
            </a:r>
            <a:r>
              <a:rPr lang="nl-NL" sz="1600" dirty="0" err="1">
                <a:latin typeface="Calibri" panose="020F0502020204030204" pitchFamily="34" charset="0"/>
              </a:rPr>
              <a:t>Lactatiekundigen</a:t>
            </a:r>
            <a:r>
              <a:rPr lang="nl-NL" sz="1600" dirty="0">
                <a:latin typeface="Calibri" panose="020F0502020204030204" pitchFamily="34" charset="0"/>
              </a:rPr>
              <a:t>, ing. K.E. Tiktak</a:t>
            </a:r>
          </a:p>
          <a:p>
            <a:pPr marL="120650" indent="0">
              <a:buNone/>
            </a:pPr>
            <a:r>
              <a:rPr lang="nl-NL" sz="1600" dirty="0" smtClean="0">
                <a:latin typeface="Calibri" panose="020F0502020204030204" pitchFamily="34" charset="0"/>
              </a:rPr>
              <a:t>Nederlandse </a:t>
            </a:r>
            <a:r>
              <a:rPr lang="nl-NL" sz="1600" dirty="0">
                <a:latin typeface="Calibri" panose="020F0502020204030204" pitchFamily="34" charset="0"/>
              </a:rPr>
              <a:t>Vereniging voor Kindergeneeskunde, sectie </a:t>
            </a:r>
            <a:r>
              <a:rPr lang="nl-NL" sz="1600" dirty="0" smtClean="0">
                <a:latin typeface="Calibri" panose="020F0502020204030204" pitchFamily="34" charset="0"/>
              </a:rPr>
              <a:t>SPK, </a:t>
            </a:r>
            <a:r>
              <a:rPr lang="nl-NL" sz="1600" dirty="0" err="1">
                <a:latin typeface="Calibri" panose="020F0502020204030204" pitchFamily="34" charset="0"/>
              </a:rPr>
              <a:t>prof.dr</a:t>
            </a:r>
            <a:r>
              <a:rPr lang="nl-NL" sz="1600" dirty="0">
                <a:latin typeface="Calibri" panose="020F0502020204030204" pitchFamily="34" charset="0"/>
              </a:rPr>
              <a:t>. H.M. </a:t>
            </a:r>
            <a:r>
              <a:rPr lang="nl-NL" sz="1600" dirty="0" err="1">
                <a:latin typeface="Calibri" panose="020F0502020204030204" pitchFamily="34" charset="0"/>
              </a:rPr>
              <a:t>Oudesluys</a:t>
            </a:r>
            <a:r>
              <a:rPr lang="nl-NL" sz="1600" dirty="0">
                <a:latin typeface="Calibri" panose="020F0502020204030204" pitchFamily="34" charset="0"/>
              </a:rPr>
              <a:t>-Murphy</a:t>
            </a:r>
          </a:p>
          <a:p>
            <a:pPr marL="120650" indent="0">
              <a:buNone/>
            </a:pPr>
            <a:r>
              <a:rPr lang="nl-NL" sz="1600" dirty="0" smtClean="0">
                <a:latin typeface="Calibri" panose="020F0502020204030204" pitchFamily="34" charset="0"/>
              </a:rPr>
              <a:t>Stichting </a:t>
            </a:r>
            <a:r>
              <a:rPr lang="nl-NL" sz="1600" dirty="0">
                <a:latin typeface="Calibri" panose="020F0502020204030204" pitchFamily="34" charset="0"/>
              </a:rPr>
              <a:t>Babyvoeding, mr. I.C. Kruger, IBCLC </a:t>
            </a:r>
          </a:p>
          <a:p>
            <a:pPr marL="120650" indent="0">
              <a:buNone/>
            </a:pPr>
            <a:r>
              <a:rPr lang="nl-NL" sz="1600" dirty="0" smtClean="0">
                <a:latin typeface="Calibri" panose="020F0502020204030204" pitchFamily="34" charset="0"/>
              </a:rPr>
              <a:t>Stichting </a:t>
            </a:r>
            <a:r>
              <a:rPr lang="nl-NL" sz="1600" dirty="0">
                <a:latin typeface="Calibri" panose="020F0502020204030204" pitchFamily="34" charset="0"/>
              </a:rPr>
              <a:t>Voedingscentrum Nederland, K.I. van </a:t>
            </a:r>
            <a:r>
              <a:rPr lang="nl-NL" sz="1600" dirty="0" err="1">
                <a:latin typeface="Calibri" panose="020F0502020204030204" pitchFamily="34" charset="0"/>
              </a:rPr>
              <a:t>Drongelen</a:t>
            </a:r>
            <a:r>
              <a:rPr lang="nl-NL" sz="1600" dirty="0">
                <a:latin typeface="Calibri" panose="020F0502020204030204" pitchFamily="34" charset="0"/>
              </a:rPr>
              <a:t> en dr. ir. A. </a:t>
            </a:r>
            <a:r>
              <a:rPr lang="nl-NL" sz="1600" dirty="0" err="1">
                <a:latin typeface="Calibri" panose="020F0502020204030204" pitchFamily="34" charset="0"/>
              </a:rPr>
              <a:t>Stafleu</a:t>
            </a:r>
            <a:endParaRPr lang="nl-NL" sz="1600" dirty="0">
              <a:latin typeface="Calibri" panose="020F0502020204030204" pitchFamily="34" charset="0"/>
            </a:endParaRPr>
          </a:p>
          <a:p>
            <a:pPr marL="120650" indent="0">
              <a:buNone/>
            </a:pPr>
            <a:r>
              <a:rPr lang="nl-NL" sz="1600" dirty="0" smtClean="0">
                <a:latin typeface="Calibri" panose="020F0502020204030204" pitchFamily="34" charset="0"/>
              </a:rPr>
              <a:t>Stichting </a:t>
            </a:r>
            <a:r>
              <a:rPr lang="nl-NL" sz="1600" dirty="0">
                <a:latin typeface="Calibri" panose="020F0502020204030204" pitchFamily="34" charset="0"/>
              </a:rPr>
              <a:t>Zorg voor Borstvoeding, M. Steen</a:t>
            </a:r>
          </a:p>
          <a:p>
            <a:pPr marL="120650" indent="0">
              <a:buNone/>
            </a:pPr>
            <a:r>
              <a:rPr lang="nl-NL" sz="1600" dirty="0" smtClean="0">
                <a:latin typeface="Calibri" panose="020F0502020204030204" pitchFamily="34" charset="0"/>
              </a:rPr>
              <a:t>TNO </a:t>
            </a:r>
            <a:r>
              <a:rPr lang="nl-NL" sz="1600" dirty="0">
                <a:latin typeface="Calibri" panose="020F0502020204030204" pitchFamily="34" charset="0"/>
              </a:rPr>
              <a:t>Child Health, dr. M. Kamphuis en drs. Y. Schönbeck (projectleider)</a:t>
            </a:r>
          </a:p>
          <a:p>
            <a:pPr marL="120650" indent="0">
              <a:buNone/>
            </a:pPr>
            <a:r>
              <a:rPr lang="nl-NL" sz="1600" dirty="0" smtClean="0">
                <a:latin typeface="Calibri" panose="020F0502020204030204" pitchFamily="34" charset="0"/>
              </a:rPr>
              <a:t>Vereniging </a:t>
            </a:r>
            <a:r>
              <a:rPr lang="nl-NL" sz="1600" dirty="0">
                <a:latin typeface="Calibri" panose="020F0502020204030204" pitchFamily="34" charset="0"/>
              </a:rPr>
              <a:t>Borstvoeding Natuurlijk, D. </a:t>
            </a:r>
            <a:r>
              <a:rPr lang="nl-NL" sz="1600" dirty="0" err="1">
                <a:latin typeface="Calibri" panose="020F0502020204030204" pitchFamily="34" charset="0"/>
              </a:rPr>
              <a:t>Hays</a:t>
            </a:r>
            <a:r>
              <a:rPr lang="nl-NL" sz="1600" dirty="0">
                <a:latin typeface="Calibri" panose="020F0502020204030204" pitchFamily="34" charset="0"/>
              </a:rPr>
              <a:t> </a:t>
            </a:r>
          </a:p>
          <a:p>
            <a:pPr marL="120650" indent="0">
              <a:buNone/>
            </a:pPr>
            <a:r>
              <a:rPr lang="nl-NL" sz="1600" dirty="0" smtClean="0">
                <a:latin typeface="Calibri" panose="020F0502020204030204" pitchFamily="34" charset="0"/>
              </a:rPr>
              <a:t>Verpleegkundigen </a:t>
            </a:r>
            <a:r>
              <a:rPr lang="nl-NL" sz="1600" dirty="0">
                <a:latin typeface="Calibri" panose="020F0502020204030204" pitchFamily="34" charset="0"/>
              </a:rPr>
              <a:t>en Verzorgenden Nederland, afdeling </a:t>
            </a:r>
            <a:r>
              <a:rPr lang="nl-NL" sz="1600" dirty="0" smtClean="0">
                <a:latin typeface="Calibri" panose="020F0502020204030204" pitchFamily="34" charset="0"/>
              </a:rPr>
              <a:t>VOG, </a:t>
            </a:r>
            <a:r>
              <a:rPr lang="nl-NL" sz="1600" dirty="0">
                <a:latin typeface="Calibri" panose="020F0502020204030204" pitchFamily="34" charset="0"/>
              </a:rPr>
              <a:t>G. Wessels-Vlieger</a:t>
            </a:r>
          </a:p>
          <a:p>
            <a:endParaRPr lang="nl-NL" sz="3600" dirty="0">
              <a:latin typeface="Calibri" panose="020F0502020204030204" pitchFamily="34" charset="0"/>
            </a:endParaRPr>
          </a:p>
        </p:txBody>
      </p:sp>
      <p:sp>
        <p:nvSpPr>
          <p:cNvPr id="4" name="Shape 130"/>
          <p:cNvSpPr txBox="1"/>
          <p:nvPr/>
        </p:nvSpPr>
        <p:spPr>
          <a:xfrm>
            <a:off x="2843808" y="260648"/>
            <a:ext cx="6120680" cy="465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i="0" u="none" strike="noStrike" cap="none" baseline="0" dirty="0" err="1" smtClean="0">
                <a:solidFill>
                  <a:schemeClr val="dk2"/>
                </a:solidFill>
                <a:latin typeface="Calibri"/>
                <a:ea typeface="Calibri"/>
                <a:cs typeface="Calibri"/>
                <a:sym typeface="Calibri"/>
              </a:rPr>
              <a:t>Werkgroep</a:t>
            </a:r>
            <a:r>
              <a:rPr lang="en-US" sz="1900" b="1" i="0" u="none" strike="noStrike" cap="none" baseline="0" dirty="0" smtClean="0">
                <a:solidFill>
                  <a:schemeClr val="dk2"/>
                </a:solidFill>
                <a:latin typeface="Calibri"/>
                <a:ea typeface="Calibri"/>
                <a:cs typeface="Calibri"/>
                <a:sym typeface="Calibri"/>
              </a:rPr>
              <a:t> 2013-2014</a:t>
            </a:r>
          </a:p>
          <a:p>
            <a:pPr marL="0" marR="0" lvl="0" indent="0" algn="l" rtl="0">
              <a:lnSpc>
                <a:spcPct val="100000"/>
              </a:lnSpc>
              <a:spcBef>
                <a:spcPts val="0"/>
              </a:spcBef>
              <a:spcAft>
                <a:spcPts val="0"/>
              </a:spcAft>
              <a:buClr>
                <a:schemeClr val="dk2"/>
              </a:buClr>
              <a:buSzPct val="25000"/>
              <a:buFont typeface="Calibri"/>
              <a:buNone/>
            </a:pPr>
            <a:r>
              <a:rPr lang="en-US" sz="1600" b="1" dirty="0" smtClean="0">
                <a:solidFill>
                  <a:schemeClr val="dk2"/>
                </a:solidFill>
                <a:latin typeface="Calibri"/>
                <a:ea typeface="Calibri"/>
                <a:cs typeface="Calibri"/>
                <a:sym typeface="Calibri"/>
              </a:rPr>
              <a:t>(</a:t>
            </a:r>
            <a:r>
              <a:rPr lang="en-US" sz="1600" b="1" dirty="0" err="1" smtClean="0">
                <a:solidFill>
                  <a:schemeClr val="dk2"/>
                </a:solidFill>
                <a:latin typeface="Calibri"/>
                <a:ea typeface="Calibri"/>
                <a:cs typeface="Calibri"/>
                <a:sym typeface="Calibri"/>
              </a:rPr>
              <a:t>tevens</a:t>
            </a:r>
            <a:r>
              <a:rPr lang="en-US" sz="1600" b="1" dirty="0" smtClean="0">
                <a:solidFill>
                  <a:schemeClr val="dk2"/>
                </a:solidFill>
                <a:latin typeface="Calibri"/>
                <a:ea typeface="Calibri"/>
                <a:cs typeface="Calibri"/>
                <a:sym typeface="Calibri"/>
              </a:rPr>
              <a:t> in Platform BV </a:t>
            </a:r>
            <a:r>
              <a:rPr lang="en-US" sz="1600" b="1" dirty="0" err="1" smtClean="0">
                <a:solidFill>
                  <a:schemeClr val="dk2"/>
                </a:solidFill>
                <a:latin typeface="Calibri"/>
                <a:ea typeface="Calibri"/>
                <a:cs typeface="Calibri"/>
                <a:sym typeface="Calibri"/>
              </a:rPr>
              <a:t>verenigd</a:t>
            </a:r>
            <a:r>
              <a:rPr lang="en-US" sz="1600" b="1" dirty="0" smtClean="0">
                <a:solidFill>
                  <a:schemeClr val="dk2"/>
                </a:solidFill>
                <a:latin typeface="Calibri"/>
                <a:ea typeface="Calibri"/>
                <a:cs typeface="Calibri"/>
                <a:sym typeface="Calibri"/>
              </a:rPr>
              <a:t>)</a:t>
            </a:r>
            <a:endParaRPr lang="en-US" sz="1900" b="1" i="0" u="none" strike="noStrike" cap="none" baseline="0"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941393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1642790"/>
            <a:ext cx="7138986" cy="409575"/>
          </a:xfrm>
        </p:spPr>
        <p:txBody>
          <a:bodyPr/>
          <a:lstStyle/>
          <a:p>
            <a:r>
              <a:rPr lang="nl-NL" b="1" dirty="0">
                <a:latin typeface="Calibri" panose="020F0502020204030204" pitchFamily="34" charset="0"/>
              </a:rPr>
              <a:t>Fopspeen</a:t>
            </a:r>
            <a:r>
              <a:rPr lang="nl-NL" b="1" dirty="0"/>
              <a:t> </a:t>
            </a:r>
          </a:p>
        </p:txBody>
      </p:sp>
      <p:sp>
        <p:nvSpPr>
          <p:cNvPr id="3" name="Tijdelijke aanduiding voor tekst 2"/>
          <p:cNvSpPr>
            <a:spLocks noGrp="1"/>
          </p:cNvSpPr>
          <p:nvPr>
            <p:ph type="body" idx="1"/>
          </p:nvPr>
        </p:nvSpPr>
        <p:spPr/>
        <p:txBody>
          <a:bodyPr/>
          <a:lstStyle/>
          <a:p>
            <a:pPr>
              <a:buFont typeface="Arial" panose="020B0604020202020204" pitchFamily="34" charset="0"/>
              <a:buChar char="•"/>
            </a:pPr>
            <a:endParaRPr lang="nl-NL" dirty="0" smtClean="0">
              <a:latin typeface="Calibri" panose="020F0502020204030204" pitchFamily="34" charset="0"/>
            </a:endParaRPr>
          </a:p>
          <a:p>
            <a:pPr>
              <a:buFont typeface="Arial" panose="020B0604020202020204" pitchFamily="34" charset="0"/>
              <a:buChar char="•"/>
            </a:pPr>
            <a:r>
              <a:rPr lang="nl-NL" dirty="0" smtClean="0">
                <a:latin typeface="Calibri" panose="020F0502020204030204" pitchFamily="34" charset="0"/>
              </a:rPr>
              <a:t>Kan mogelijk de </a:t>
            </a:r>
            <a:r>
              <a:rPr lang="nl-NL" dirty="0">
                <a:latin typeface="Calibri" panose="020F0502020204030204" pitchFamily="34" charset="0"/>
              </a:rPr>
              <a:t>duur van het geven van borstvoeding </a:t>
            </a:r>
            <a:r>
              <a:rPr lang="nl-NL" dirty="0" smtClean="0">
                <a:latin typeface="Calibri" panose="020F0502020204030204" pitchFamily="34" charset="0"/>
              </a:rPr>
              <a:t>verkorten</a:t>
            </a:r>
            <a:r>
              <a:rPr lang="nl-NL" dirty="0">
                <a:latin typeface="Calibri" panose="020F0502020204030204" pitchFamily="34" charset="0"/>
              </a:rPr>
              <a:t>.</a:t>
            </a:r>
          </a:p>
          <a:p>
            <a:pPr lvl="0">
              <a:buFont typeface="Arial" panose="020B0604020202020204" pitchFamily="34" charset="0"/>
              <a:buChar char="•"/>
            </a:pPr>
            <a:r>
              <a:rPr lang="nl-NL" dirty="0" smtClean="0">
                <a:latin typeface="Calibri" panose="020F0502020204030204" pitchFamily="34" charset="0"/>
              </a:rPr>
              <a:t>Daarom: in </a:t>
            </a:r>
            <a:r>
              <a:rPr lang="nl-NL" dirty="0">
                <a:latin typeface="Calibri" panose="020F0502020204030204" pitchFamily="34" charset="0"/>
              </a:rPr>
              <a:t>de eerste twee levensweken, of in ieder geval totdat de borstvoeding goed verloopt, </a:t>
            </a:r>
            <a:r>
              <a:rPr lang="nl-NL" dirty="0" smtClean="0">
                <a:solidFill>
                  <a:srgbClr val="C00000"/>
                </a:solidFill>
                <a:latin typeface="Calibri" panose="020F0502020204030204" pitchFamily="34" charset="0"/>
              </a:rPr>
              <a:t>terughoudendheid</a:t>
            </a:r>
            <a:r>
              <a:rPr lang="nl-NL" dirty="0" smtClean="0">
                <a:latin typeface="Calibri" panose="020F0502020204030204" pitchFamily="34" charset="0"/>
              </a:rPr>
              <a:t> met </a:t>
            </a:r>
            <a:r>
              <a:rPr lang="nl-NL" dirty="0">
                <a:latin typeface="Calibri" panose="020F0502020204030204" pitchFamily="34" charset="0"/>
              </a:rPr>
              <a:t>het aanbieden van een </a:t>
            </a:r>
            <a:r>
              <a:rPr lang="nl-NL" dirty="0" smtClean="0">
                <a:latin typeface="Calibri" panose="020F0502020204030204" pitchFamily="34" charset="0"/>
              </a:rPr>
              <a:t>fopspeen</a:t>
            </a:r>
          </a:p>
          <a:p>
            <a:pPr lvl="0">
              <a:buFont typeface="Arial" panose="020B0604020202020204" pitchFamily="34" charset="0"/>
              <a:buChar char="•"/>
            </a:pPr>
            <a:r>
              <a:rPr lang="nl-NL" dirty="0" smtClean="0">
                <a:latin typeface="Calibri" panose="020F0502020204030204" pitchFamily="34" charset="0"/>
              </a:rPr>
              <a:t>Ga </a:t>
            </a:r>
            <a:r>
              <a:rPr lang="nl-NL" dirty="0">
                <a:latin typeface="Calibri" panose="020F0502020204030204" pitchFamily="34" charset="0"/>
              </a:rPr>
              <a:t>achterliggende factoren na voor gebruik </a:t>
            </a:r>
            <a:r>
              <a:rPr lang="nl-NL" dirty="0" smtClean="0">
                <a:latin typeface="Calibri" panose="020F0502020204030204" pitchFamily="34" charset="0"/>
              </a:rPr>
              <a:t>speen.</a:t>
            </a:r>
          </a:p>
          <a:p>
            <a:pPr>
              <a:buFont typeface="Arial" panose="020B0604020202020204" pitchFamily="34" charset="0"/>
              <a:buChar char="•"/>
            </a:pPr>
            <a:endParaRPr lang="nl-NL" dirty="0">
              <a:latin typeface="Calibri" panose="020F0502020204030204"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52165"/>
            <a:ext cx="3000333"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497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2204864"/>
            <a:ext cx="7138986" cy="409575"/>
          </a:xfrm>
        </p:spPr>
        <p:txBody>
          <a:bodyPr/>
          <a:lstStyle/>
          <a:p>
            <a:r>
              <a:rPr lang="nl-NL" b="1" dirty="0" smtClean="0">
                <a:latin typeface="Calibri" panose="020F0502020204030204" pitchFamily="34" charset="0"/>
              </a:rPr>
              <a:t>Discrepanties met </a:t>
            </a:r>
            <a:r>
              <a:rPr lang="nl-NL" b="1" dirty="0">
                <a:latin typeface="Calibri" panose="020F0502020204030204" pitchFamily="34" charset="0"/>
              </a:rPr>
              <a:t>andere </a:t>
            </a:r>
            <a:r>
              <a:rPr lang="nl-NL" b="1" dirty="0" smtClean="0">
                <a:latin typeface="Calibri" panose="020F0502020204030204" pitchFamily="34" charset="0"/>
              </a:rPr>
              <a:t>JGZ-richtlijnen: Huid</a:t>
            </a:r>
            <a:endParaRPr lang="nl-NL" b="1" dirty="0">
              <a:latin typeface="Calibri" panose="020F0502020204030204" pitchFamily="34" charset="0"/>
            </a:endParaRPr>
          </a:p>
        </p:txBody>
      </p:sp>
      <p:sp>
        <p:nvSpPr>
          <p:cNvPr id="3" name="Tijdelijke aanduiding voor tekst 2"/>
          <p:cNvSpPr>
            <a:spLocks noGrp="1"/>
          </p:cNvSpPr>
          <p:nvPr>
            <p:ph type="body" idx="1"/>
          </p:nvPr>
        </p:nvSpPr>
        <p:spPr>
          <a:xfrm>
            <a:off x="1547664" y="2636912"/>
            <a:ext cx="7272660" cy="3962399"/>
          </a:xfrm>
        </p:spPr>
        <p:txBody>
          <a:bodyPr/>
          <a:lstStyle/>
          <a:p>
            <a:pPr marL="120650" indent="0">
              <a:buNone/>
            </a:pPr>
            <a:r>
              <a:rPr lang="nl-NL" dirty="0" smtClean="0">
                <a:latin typeface="Calibri" panose="020F0502020204030204" pitchFamily="34" charset="0"/>
              </a:rPr>
              <a:t>Candida</a:t>
            </a:r>
          </a:p>
          <a:p>
            <a:pPr>
              <a:buFont typeface="Arial" panose="020B0604020202020204" pitchFamily="34" charset="0"/>
              <a:buChar char="•"/>
            </a:pPr>
            <a:r>
              <a:rPr lang="nl-NL" dirty="0">
                <a:latin typeface="Calibri" panose="020F0502020204030204" pitchFamily="34" charset="0"/>
              </a:rPr>
              <a:t>Voor de optimale duur van </a:t>
            </a:r>
            <a:r>
              <a:rPr lang="nl-NL" dirty="0" smtClean="0">
                <a:latin typeface="Calibri" panose="020F0502020204030204" pitchFamily="34" charset="0"/>
              </a:rPr>
              <a:t>behandeling (</a:t>
            </a:r>
            <a:r>
              <a:rPr lang="nl-NL" dirty="0" err="1">
                <a:latin typeface="Calibri" panose="020F0502020204030204" pitchFamily="34" charset="0"/>
              </a:rPr>
              <a:t>miconazol</a:t>
            </a:r>
            <a:r>
              <a:rPr lang="nl-NL" dirty="0">
                <a:latin typeface="Calibri" panose="020F0502020204030204" pitchFamily="34" charset="0"/>
              </a:rPr>
              <a:t> en </a:t>
            </a:r>
            <a:r>
              <a:rPr lang="nl-NL" dirty="0" err="1" smtClean="0">
                <a:latin typeface="Calibri" panose="020F0502020204030204" pitchFamily="34" charset="0"/>
              </a:rPr>
              <a:t>nystatine</a:t>
            </a:r>
            <a:r>
              <a:rPr lang="nl-NL" dirty="0" smtClean="0">
                <a:latin typeface="Calibri" panose="020F0502020204030204" pitchFamily="34" charset="0"/>
              </a:rPr>
              <a:t>) </a:t>
            </a:r>
            <a:r>
              <a:rPr lang="nl-NL" dirty="0">
                <a:latin typeface="Calibri" panose="020F0502020204030204" pitchFamily="34" charset="0"/>
              </a:rPr>
              <a:t>is geen wetenschappelijk bewijs: doorbehandelen tot een week na verdwijnen </a:t>
            </a:r>
            <a:r>
              <a:rPr lang="nl-NL" dirty="0" smtClean="0">
                <a:latin typeface="Calibri" panose="020F0502020204030204" pitchFamily="34" charset="0"/>
              </a:rPr>
              <a:t>klachten. </a:t>
            </a:r>
          </a:p>
          <a:p>
            <a:pPr marL="120650" indent="0">
              <a:buNone/>
            </a:pPr>
            <a:r>
              <a:rPr lang="nl-NL" dirty="0" smtClean="0">
                <a:latin typeface="Calibri" panose="020F0502020204030204" pitchFamily="34" charset="0"/>
              </a:rPr>
              <a:t>I.t.t</a:t>
            </a:r>
            <a:r>
              <a:rPr lang="nl-NL" dirty="0">
                <a:latin typeface="Calibri" panose="020F0502020204030204" pitchFamily="34" charset="0"/>
              </a:rPr>
              <a:t>. JGZ RL huid: </a:t>
            </a:r>
            <a:r>
              <a:rPr lang="nl-NL" dirty="0" smtClean="0">
                <a:latin typeface="Calibri" panose="020F0502020204030204" pitchFamily="34" charset="0"/>
              </a:rPr>
              <a:t>…tot </a:t>
            </a:r>
            <a:r>
              <a:rPr lang="nl-NL" dirty="0">
                <a:latin typeface="Calibri" panose="020F0502020204030204" pitchFamily="34" charset="0"/>
              </a:rPr>
              <a:t>2/3 </a:t>
            </a:r>
            <a:r>
              <a:rPr lang="nl-NL" dirty="0" err="1">
                <a:latin typeface="Calibri" panose="020F0502020204030204" pitchFamily="34" charset="0"/>
              </a:rPr>
              <a:t>dgn</a:t>
            </a:r>
            <a:r>
              <a:rPr lang="nl-NL" dirty="0">
                <a:latin typeface="Calibri" panose="020F0502020204030204" pitchFamily="34" charset="0"/>
              </a:rPr>
              <a:t> </a:t>
            </a:r>
            <a:r>
              <a:rPr lang="nl-NL" dirty="0" err="1">
                <a:latin typeface="Calibri" panose="020F0502020204030204" pitchFamily="34" charset="0"/>
              </a:rPr>
              <a:t>resp</a:t>
            </a:r>
            <a:r>
              <a:rPr lang="nl-NL" dirty="0">
                <a:latin typeface="Calibri" panose="020F0502020204030204" pitchFamily="34" charset="0"/>
              </a:rPr>
              <a:t> 7 </a:t>
            </a:r>
            <a:r>
              <a:rPr lang="nl-NL" dirty="0" err="1">
                <a:latin typeface="Calibri" panose="020F0502020204030204" pitchFamily="34" charset="0"/>
              </a:rPr>
              <a:t>dgn</a:t>
            </a:r>
            <a:r>
              <a:rPr lang="nl-NL" dirty="0">
                <a:latin typeface="Calibri" panose="020F0502020204030204" pitchFamily="34" charset="0"/>
              </a:rPr>
              <a:t> na verdwijnen </a:t>
            </a:r>
            <a:r>
              <a:rPr lang="nl-NL" dirty="0" smtClean="0">
                <a:latin typeface="Calibri" panose="020F0502020204030204" pitchFamily="34" charset="0"/>
              </a:rPr>
              <a:t>klachten.</a:t>
            </a:r>
            <a:endParaRPr lang="nl-NL" dirty="0">
              <a:latin typeface="Calibri" panose="020F0502020204030204" pitchFamily="34" charset="0"/>
            </a:endParaRPr>
          </a:p>
          <a:p>
            <a:pPr>
              <a:buFont typeface="Arial" panose="020B0604020202020204" pitchFamily="34" charset="0"/>
              <a:buChar char="•"/>
            </a:pPr>
            <a:r>
              <a:rPr lang="nl-NL" dirty="0" err="1" smtClean="0">
                <a:latin typeface="Calibri" panose="020F0502020204030204" pitchFamily="34" charset="0"/>
              </a:rPr>
              <a:t>Miconazol</a:t>
            </a:r>
            <a:r>
              <a:rPr lang="nl-NL" dirty="0" smtClean="0">
                <a:latin typeface="Calibri" panose="020F0502020204030204" pitchFamily="34" charset="0"/>
              </a:rPr>
              <a:t> </a:t>
            </a:r>
            <a:r>
              <a:rPr lang="nl-NL" dirty="0">
                <a:latin typeface="Calibri" panose="020F0502020204030204" pitchFamily="34" charset="0"/>
              </a:rPr>
              <a:t>orale gel: Voorschrijven aan kinderen jonger dan 4 maanden is </a:t>
            </a:r>
            <a:r>
              <a:rPr lang="nl-NL" dirty="0" smtClean="0">
                <a:latin typeface="Calibri" panose="020F0502020204030204" pitchFamily="34" charset="0"/>
              </a:rPr>
              <a:t>off </a:t>
            </a:r>
            <a:r>
              <a:rPr lang="nl-NL" dirty="0">
                <a:latin typeface="Calibri" panose="020F0502020204030204" pitchFamily="34" charset="0"/>
              </a:rPr>
              <a:t>label en moet met de ouders overlegd worden. Eerste keuze </a:t>
            </a:r>
            <a:r>
              <a:rPr lang="nl-NL" dirty="0" smtClean="0">
                <a:latin typeface="Calibri" panose="020F0502020204030204" pitchFamily="34" charset="0"/>
              </a:rPr>
              <a:t>is </a:t>
            </a:r>
            <a:r>
              <a:rPr lang="nl-NL" dirty="0" err="1" smtClean="0">
                <a:latin typeface="Calibri" panose="020F0502020204030204" pitchFamily="34" charset="0"/>
              </a:rPr>
              <a:t>nystatine</a:t>
            </a:r>
            <a:r>
              <a:rPr lang="nl-NL" dirty="0" smtClean="0">
                <a:latin typeface="Calibri" panose="020F0502020204030204" pitchFamily="34" charset="0"/>
              </a:rPr>
              <a:t> </a:t>
            </a:r>
            <a:r>
              <a:rPr lang="nl-NL" dirty="0">
                <a:latin typeface="Calibri" panose="020F0502020204030204" pitchFamily="34" charset="0"/>
              </a:rPr>
              <a:t>orale </a:t>
            </a:r>
            <a:r>
              <a:rPr lang="nl-NL" dirty="0" smtClean="0">
                <a:latin typeface="Calibri" panose="020F0502020204030204" pitchFamily="34" charset="0"/>
              </a:rPr>
              <a:t>suspensie.</a:t>
            </a:r>
          </a:p>
          <a:p>
            <a:pPr marL="120650" indent="0">
              <a:buNone/>
            </a:pPr>
            <a:r>
              <a:rPr lang="nl-NL" dirty="0" smtClean="0">
                <a:latin typeface="Calibri" panose="020F0502020204030204" pitchFamily="34" charset="0"/>
              </a:rPr>
              <a:t>I.t.t. JGZ RL huid</a:t>
            </a:r>
            <a:r>
              <a:rPr lang="nl-NL" dirty="0">
                <a:latin typeface="Calibri" panose="020F0502020204030204" pitchFamily="34" charset="0"/>
              </a:rPr>
              <a:t>: Zowel </a:t>
            </a:r>
            <a:r>
              <a:rPr lang="nl-NL" dirty="0" err="1">
                <a:latin typeface="Calibri" panose="020F0502020204030204" pitchFamily="34" charset="0"/>
              </a:rPr>
              <a:t>miconazol</a:t>
            </a:r>
            <a:r>
              <a:rPr lang="nl-NL" dirty="0">
                <a:latin typeface="Calibri" panose="020F0502020204030204" pitchFamily="34" charset="0"/>
              </a:rPr>
              <a:t> orale gel als </a:t>
            </a:r>
            <a:r>
              <a:rPr lang="nl-NL" dirty="0" err="1">
                <a:latin typeface="Calibri" panose="020F0502020204030204" pitchFamily="34" charset="0"/>
              </a:rPr>
              <a:t>nystatine</a:t>
            </a:r>
            <a:r>
              <a:rPr lang="nl-NL" dirty="0">
                <a:latin typeface="Calibri" panose="020F0502020204030204" pitchFamily="34" charset="0"/>
              </a:rPr>
              <a:t> suspensie  </a:t>
            </a:r>
          </a:p>
        </p:txBody>
      </p:sp>
      <p:pic>
        <p:nvPicPr>
          <p:cNvPr id="2050" name="Picture 2" descr="http://www.huidziekten.nl/afbeeldingen/spru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60648"/>
            <a:ext cx="2627511" cy="174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702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Candida </a:t>
            </a:r>
            <a:endParaRPr lang="nl-NL" b="1" dirty="0"/>
          </a:p>
        </p:txBody>
      </p:sp>
      <p:sp>
        <p:nvSpPr>
          <p:cNvPr id="3" name="Tijdelijke aanduiding voor tekst 2"/>
          <p:cNvSpPr>
            <a:spLocks noGrp="1"/>
          </p:cNvSpPr>
          <p:nvPr>
            <p:ph type="body" idx="1"/>
          </p:nvPr>
        </p:nvSpPr>
        <p:spPr/>
        <p:txBody>
          <a:bodyPr/>
          <a:lstStyle/>
          <a:p>
            <a:pPr>
              <a:buFont typeface="Arial" panose="020B0604020202020204" pitchFamily="34" charset="0"/>
              <a:buChar char="•"/>
            </a:pPr>
            <a:r>
              <a:rPr lang="nl-NL" dirty="0"/>
              <a:t>B</a:t>
            </a:r>
            <a:r>
              <a:rPr lang="nl-NL" dirty="0" smtClean="0"/>
              <a:t>orstvoeding </a:t>
            </a:r>
            <a:r>
              <a:rPr lang="nl-NL" dirty="0"/>
              <a:t>niet </a:t>
            </a:r>
            <a:r>
              <a:rPr lang="nl-NL" dirty="0" smtClean="0"/>
              <a:t>staken</a:t>
            </a:r>
          </a:p>
          <a:p>
            <a:pPr>
              <a:buFont typeface="Arial" panose="020B0604020202020204" pitchFamily="34" charset="0"/>
              <a:buChar char="•"/>
            </a:pPr>
            <a:r>
              <a:rPr lang="nl-NL" dirty="0" smtClean="0"/>
              <a:t>Zo </a:t>
            </a:r>
            <a:r>
              <a:rPr lang="nl-NL" dirty="0"/>
              <a:t>goed mogelijk leeg </a:t>
            </a:r>
            <a:r>
              <a:rPr lang="nl-NL" dirty="0" smtClean="0"/>
              <a:t>drinken</a:t>
            </a:r>
          </a:p>
          <a:p>
            <a:pPr>
              <a:buFont typeface="Arial" panose="020B0604020202020204" pitchFamily="34" charset="0"/>
              <a:buChar char="•"/>
            </a:pPr>
            <a:r>
              <a:rPr lang="nl-NL" dirty="0"/>
              <a:t>Vermijd vochtige zoogkompressen en was katoenen zoogkompressen, beha’s, spuuglapjes etc. op minimaal 60 graden (liefst 90 graden</a:t>
            </a:r>
            <a:r>
              <a:rPr lang="nl-NL" dirty="0" smtClean="0"/>
              <a:t>)</a:t>
            </a:r>
          </a:p>
          <a:p>
            <a:pPr>
              <a:buFont typeface="Arial" panose="020B0604020202020204" pitchFamily="34" charset="0"/>
              <a:buChar char="•"/>
            </a:pPr>
            <a:r>
              <a:rPr lang="nl-NL" dirty="0"/>
              <a:t>R</a:t>
            </a:r>
            <a:r>
              <a:rPr lang="nl-NL" dirty="0" smtClean="0"/>
              <a:t>egelmatig handen wassen</a:t>
            </a:r>
          </a:p>
          <a:p>
            <a:pPr>
              <a:buFont typeface="Arial" panose="020B0604020202020204" pitchFamily="34" charset="0"/>
              <a:buChar char="•"/>
            </a:pPr>
            <a:r>
              <a:rPr lang="nl-NL" dirty="0"/>
              <a:t>A</a:t>
            </a:r>
            <a:r>
              <a:rPr lang="nl-NL" dirty="0" smtClean="0"/>
              <a:t>lle </a:t>
            </a:r>
            <a:r>
              <a:rPr lang="nl-NL" dirty="0"/>
              <a:t>spullen die in aanraking komen met de mond van de baby dagelijks 3 minuten uitkoken</a:t>
            </a:r>
          </a:p>
        </p:txBody>
      </p:sp>
    </p:spTree>
    <p:extLst>
      <p:ext uri="{BB962C8B-B14F-4D97-AF65-F5344CB8AC3E}">
        <p14:creationId xmlns:p14="http://schemas.microsoft.com/office/powerpoint/2010/main" val="3948564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5656" y="3068960"/>
            <a:ext cx="7138986" cy="409575"/>
          </a:xfrm>
        </p:spPr>
        <p:txBody>
          <a:bodyPr/>
          <a:lstStyle/>
          <a:p>
            <a:pPr marL="120650">
              <a:lnSpc>
                <a:spcPct val="136842"/>
              </a:lnSpc>
              <a:spcBef>
                <a:spcPts val="380"/>
              </a:spcBef>
              <a:buClr>
                <a:schemeClr val="dk1"/>
              </a:buClr>
            </a:pPr>
            <a:r>
              <a:rPr lang="nl-NL" b="1" dirty="0">
                <a:solidFill>
                  <a:schemeClr val="dk1"/>
                </a:solidFill>
                <a:latin typeface="Calibri" panose="020F0502020204030204" pitchFamily="34" charset="0"/>
              </a:rPr>
              <a:t>Discrepanties met andere JGZ-richtlijnen: </a:t>
            </a:r>
            <a:r>
              <a:rPr lang="nl-NL" b="1" dirty="0" err="1">
                <a:solidFill>
                  <a:schemeClr val="dk1"/>
                </a:solidFill>
                <a:latin typeface="Calibri" panose="020F0502020204030204" pitchFamily="34" charset="0"/>
              </a:rPr>
              <a:t>Voeding&amp;Eetgedrag</a:t>
            </a:r>
            <a:endParaRPr lang="nl-NL" b="1" dirty="0">
              <a:solidFill>
                <a:schemeClr val="dk1"/>
              </a:solidFill>
              <a:latin typeface="Calibri" panose="020F0502020204030204" pitchFamily="34" charset="0"/>
            </a:endParaRPr>
          </a:p>
        </p:txBody>
      </p:sp>
      <p:sp>
        <p:nvSpPr>
          <p:cNvPr id="3" name="Tijdelijke aanduiding voor tekst 2"/>
          <p:cNvSpPr>
            <a:spLocks noGrp="1"/>
          </p:cNvSpPr>
          <p:nvPr>
            <p:ph type="body" idx="1"/>
          </p:nvPr>
        </p:nvSpPr>
        <p:spPr>
          <a:xfrm>
            <a:off x="1547812" y="3717032"/>
            <a:ext cx="7138986" cy="2455167"/>
          </a:xfrm>
        </p:spPr>
        <p:txBody>
          <a:bodyPr/>
          <a:lstStyle/>
          <a:p>
            <a:pPr marL="120650" indent="0">
              <a:buNone/>
            </a:pPr>
            <a:r>
              <a:rPr lang="nl-NL" dirty="0">
                <a:latin typeface="Calibri" panose="020F0502020204030204" pitchFamily="34" charset="0"/>
              </a:rPr>
              <a:t>Voorlichting over borstvoeding en kunstmatige zuigelingenvoeding</a:t>
            </a:r>
          </a:p>
          <a:p>
            <a:pPr>
              <a:buFont typeface="Arial" panose="020B0604020202020204" pitchFamily="34" charset="0"/>
              <a:buChar char="•"/>
            </a:pPr>
            <a:r>
              <a:rPr lang="nl-NL" dirty="0" smtClean="0">
                <a:latin typeface="Calibri" panose="020F0502020204030204" pitchFamily="34" charset="0"/>
              </a:rPr>
              <a:t>JGZ </a:t>
            </a:r>
            <a:r>
              <a:rPr lang="nl-NL" dirty="0">
                <a:latin typeface="Calibri" panose="020F0502020204030204" pitchFamily="34" charset="0"/>
              </a:rPr>
              <a:t>richtlijn adviseert hapjes vanaf 4 </a:t>
            </a:r>
            <a:r>
              <a:rPr lang="nl-NL" dirty="0" smtClean="0">
                <a:latin typeface="Calibri" panose="020F0502020204030204" pitchFamily="34" charset="0"/>
              </a:rPr>
              <a:t>maanden (ter kennismaking)</a:t>
            </a:r>
          </a:p>
          <a:p>
            <a:pPr>
              <a:buFont typeface="Arial" panose="020B0604020202020204" pitchFamily="34" charset="0"/>
              <a:buChar char="•"/>
            </a:pPr>
            <a:r>
              <a:rPr lang="nl-NL" dirty="0" smtClean="0">
                <a:latin typeface="Calibri" panose="020F0502020204030204" pitchFamily="34" charset="0"/>
              </a:rPr>
              <a:t>WHO </a:t>
            </a:r>
            <a:r>
              <a:rPr lang="nl-NL" dirty="0">
                <a:latin typeface="Calibri" panose="020F0502020204030204" pitchFamily="34" charset="0"/>
              </a:rPr>
              <a:t>pleit voor 6 maanden exclusieve </a:t>
            </a:r>
            <a:r>
              <a:rPr lang="nl-NL" dirty="0" smtClean="0">
                <a:latin typeface="Calibri" panose="020F0502020204030204" pitchFamily="34" charset="0"/>
              </a:rPr>
              <a:t>BV</a:t>
            </a:r>
          </a:p>
          <a:p>
            <a:pPr>
              <a:buFont typeface="Arial" panose="020B0604020202020204" pitchFamily="34" charset="0"/>
              <a:buChar char="•"/>
            </a:pPr>
            <a:r>
              <a:rPr lang="nl-NL" dirty="0" smtClean="0">
                <a:latin typeface="Calibri" panose="020F0502020204030204" pitchFamily="34" charset="0"/>
              </a:rPr>
              <a:t>Binnen werkgroep: geen consensus</a:t>
            </a:r>
            <a:endParaRPr lang="nl-NL" dirty="0">
              <a:latin typeface="Calibri" panose="020F0502020204030204" pitchFamily="34" charset="0"/>
            </a:endParaRPr>
          </a:p>
        </p:txBody>
      </p:sp>
      <p:pic>
        <p:nvPicPr>
          <p:cNvPr id="3074" name="Picture 2" descr="http://www.liefsjill.nl/wp-content/uploads/2011/06/Baby-eet-p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5" y="620688"/>
            <a:ext cx="3399681" cy="2310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413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p:txBody>
          <a:bodyPr/>
          <a:lstStyle/>
          <a:p>
            <a:pPr marL="120650" indent="0">
              <a:buNone/>
            </a:pPr>
            <a:r>
              <a:rPr lang="nl-NL" sz="2400" dirty="0" smtClean="0"/>
              <a:t>Hierna volgen alle andere thema’s </a:t>
            </a:r>
          </a:p>
          <a:p>
            <a:pPr marL="120650" indent="0">
              <a:buNone/>
            </a:pPr>
            <a:r>
              <a:rPr lang="nl-NL" sz="2400" dirty="0" smtClean="0"/>
              <a:t>uit de richtlijn in het kort </a:t>
            </a:r>
          </a:p>
          <a:p>
            <a:pPr marL="120650" indent="0">
              <a:buNone/>
            </a:pPr>
            <a:r>
              <a:rPr lang="nl-NL" sz="2400" dirty="0" smtClean="0"/>
              <a:t>(uiteraard is deze informatie niet volledig, ga zelf na welke informatie je over wilt brengen)</a:t>
            </a:r>
            <a:endParaRPr lang="nl-NL" sz="2400" dirty="0"/>
          </a:p>
        </p:txBody>
      </p:sp>
    </p:spTree>
    <p:extLst>
      <p:ext uri="{BB962C8B-B14F-4D97-AF65-F5344CB8AC3E}">
        <p14:creationId xmlns:p14="http://schemas.microsoft.com/office/powerpoint/2010/main" val="1007638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Anatomie en fysiologie</a:t>
            </a:r>
            <a:r>
              <a:rPr lang="nl-NL" dirty="0"/>
              <a:t/>
            </a:r>
            <a:br>
              <a:rPr lang="nl-NL" dirty="0"/>
            </a:br>
            <a:endParaRPr lang="nl-NL" dirty="0"/>
          </a:p>
        </p:txBody>
      </p:sp>
      <p:sp>
        <p:nvSpPr>
          <p:cNvPr id="3" name="Tijdelijke aanduiding voor tekst 2"/>
          <p:cNvSpPr>
            <a:spLocks noGrp="1"/>
          </p:cNvSpPr>
          <p:nvPr>
            <p:ph type="body" idx="1"/>
          </p:nvPr>
        </p:nvSpPr>
        <p:spPr/>
        <p:txBody>
          <a:bodyPr/>
          <a:lstStyle/>
          <a:p>
            <a:pPr>
              <a:buFont typeface="Arial" panose="020B0604020202020204" pitchFamily="34" charset="0"/>
              <a:buChar char="•"/>
            </a:pPr>
            <a:r>
              <a:rPr lang="nl-NL" dirty="0"/>
              <a:t>Bij optimaal beleid zijn de meeste moeders in staat meer melk te produceren dan hun baby nodig </a:t>
            </a:r>
            <a:r>
              <a:rPr lang="nl-NL" dirty="0" smtClean="0"/>
              <a:t>heeft</a:t>
            </a:r>
          </a:p>
          <a:p>
            <a:pPr>
              <a:buFont typeface="Arial" panose="020B0604020202020204" pitchFamily="34" charset="0"/>
              <a:buChar char="•"/>
            </a:pPr>
            <a:r>
              <a:rPr lang="nl-NL" dirty="0"/>
              <a:t>Goed en vaak (overdag en ’s nachts) aanleggen van de baby of afkolven is noodzakelijk voor het onderhouden van de melkproductie</a:t>
            </a:r>
            <a:r>
              <a:rPr lang="nl-NL" dirty="0" smtClean="0"/>
              <a:t>.</a:t>
            </a:r>
          </a:p>
          <a:p>
            <a:pPr>
              <a:buFont typeface="Arial" panose="020B0604020202020204" pitchFamily="34" charset="0"/>
              <a:buChar char="•"/>
            </a:pPr>
            <a:r>
              <a:rPr lang="nl-NL" dirty="0"/>
              <a:t>De optimale voeding wordt verkregen door frequent aanleggen, de eerste borst goed ‘leeg’ laten drinken voordat de tweede borst wordt aangeboden, en voedingen afwisselend met de linker en rechter borst te beginnen</a:t>
            </a:r>
          </a:p>
        </p:txBody>
      </p:sp>
      <p:pic>
        <p:nvPicPr>
          <p:cNvPr id="4" name="Afbeelding 3" descr="http://www.richtlijnborstvoeding.nl/sites/richtlijnborstvoeding.nl/files/structuur%20van%20de%20borst.png"/>
          <p:cNvPicPr/>
          <p:nvPr/>
        </p:nvPicPr>
        <p:blipFill>
          <a:blip r:embed="rId2" cstate="print"/>
          <a:srcRect/>
          <a:stretch>
            <a:fillRect/>
          </a:stretch>
        </p:blipFill>
        <p:spPr bwMode="auto">
          <a:xfrm>
            <a:off x="5652120" y="188640"/>
            <a:ext cx="3171825" cy="2038350"/>
          </a:xfrm>
          <a:prstGeom prst="rect">
            <a:avLst/>
          </a:prstGeom>
          <a:noFill/>
          <a:ln w="9525">
            <a:noFill/>
            <a:miter lim="800000"/>
            <a:headEnd/>
            <a:tailEnd/>
          </a:ln>
        </p:spPr>
      </p:pic>
    </p:spTree>
    <p:extLst>
      <p:ext uri="{BB962C8B-B14F-4D97-AF65-F5344CB8AC3E}">
        <p14:creationId xmlns:p14="http://schemas.microsoft.com/office/powerpoint/2010/main" val="3977875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Starten met borstvoeding</a:t>
            </a:r>
            <a:r>
              <a:rPr lang="nl-NL" dirty="0"/>
              <a:t/>
            </a:r>
            <a:br>
              <a:rPr lang="nl-NL" dirty="0"/>
            </a:br>
            <a:endParaRPr lang="nl-NL" dirty="0"/>
          </a:p>
        </p:txBody>
      </p:sp>
      <p:sp>
        <p:nvSpPr>
          <p:cNvPr id="3" name="Tijdelijke aanduiding voor tekst 2"/>
          <p:cNvSpPr>
            <a:spLocks noGrp="1"/>
          </p:cNvSpPr>
          <p:nvPr>
            <p:ph type="body" idx="1"/>
          </p:nvPr>
        </p:nvSpPr>
        <p:spPr/>
        <p:txBody>
          <a:bodyPr/>
          <a:lstStyle/>
          <a:p>
            <a:pPr>
              <a:buFont typeface="Arial" panose="020B0604020202020204" pitchFamily="34" charset="0"/>
              <a:buChar char="•"/>
            </a:pPr>
            <a:r>
              <a:rPr lang="nl-NL" dirty="0"/>
              <a:t>Onderzoeksresultaten suggereren dat een eenmalige instructie over aanleggen </a:t>
            </a:r>
            <a:r>
              <a:rPr lang="nl-NL" dirty="0">
                <a:solidFill>
                  <a:srgbClr val="FF0000"/>
                </a:solidFill>
              </a:rPr>
              <a:t>niet voldoende </a:t>
            </a:r>
            <a:r>
              <a:rPr lang="nl-NL" dirty="0"/>
              <a:t>is voor een blijvend positief effect op de duur van de </a:t>
            </a:r>
            <a:r>
              <a:rPr lang="nl-NL" dirty="0" smtClean="0"/>
              <a:t>borstvoedingsperiode</a:t>
            </a:r>
          </a:p>
          <a:p>
            <a:pPr>
              <a:buFont typeface="Arial" panose="020B0604020202020204" pitchFamily="34" charset="0"/>
              <a:buChar char="•"/>
            </a:pPr>
            <a:r>
              <a:rPr lang="nl-NL" dirty="0"/>
              <a:t>De moeder kiest de houding die zij op dat moment het prettigst </a:t>
            </a:r>
            <a:r>
              <a:rPr lang="nl-NL" dirty="0" smtClean="0"/>
              <a:t>vindt</a:t>
            </a:r>
          </a:p>
          <a:p>
            <a:pPr>
              <a:buFont typeface="Arial" panose="020B0604020202020204" pitchFamily="34" charset="0"/>
              <a:buChar char="•"/>
            </a:pPr>
            <a:r>
              <a:rPr lang="nl-NL" dirty="0"/>
              <a:t>Het is belangrijk </a:t>
            </a:r>
            <a:r>
              <a:rPr lang="nl-NL" dirty="0" smtClean="0"/>
              <a:t>onderscheid </a:t>
            </a:r>
            <a:r>
              <a:rPr lang="nl-NL" dirty="0"/>
              <a:t>te maken tussen ‘volle borsten’ en pathologische stuwing.</a:t>
            </a:r>
            <a:endParaRPr lang="nl-NL" dirty="0" smtClean="0"/>
          </a:p>
          <a:p>
            <a:pPr>
              <a:buFont typeface="Arial" panose="020B0604020202020204" pitchFamily="34" charset="0"/>
              <a:buChar char="•"/>
            </a:pPr>
            <a:endParaRPr lang="nl-NL" dirty="0"/>
          </a:p>
        </p:txBody>
      </p:sp>
    </p:spTree>
    <p:extLst>
      <p:ext uri="{BB962C8B-B14F-4D97-AF65-F5344CB8AC3E}">
        <p14:creationId xmlns:p14="http://schemas.microsoft.com/office/powerpoint/2010/main" val="3542706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Kolven</a:t>
            </a:r>
            <a:endParaRPr lang="nl-NL" b="1" dirty="0"/>
          </a:p>
        </p:txBody>
      </p:sp>
      <p:sp>
        <p:nvSpPr>
          <p:cNvPr id="3" name="Tijdelijke aanduiding voor tekst 2"/>
          <p:cNvSpPr>
            <a:spLocks noGrp="1"/>
          </p:cNvSpPr>
          <p:nvPr>
            <p:ph type="body" idx="1"/>
          </p:nvPr>
        </p:nvSpPr>
        <p:spPr/>
        <p:txBody>
          <a:bodyPr/>
          <a:lstStyle/>
          <a:p>
            <a:pPr>
              <a:buFont typeface="Arial" panose="020B0604020202020204" pitchFamily="34" charset="0"/>
              <a:buChar char="•"/>
            </a:pPr>
            <a:r>
              <a:rPr lang="nl-NL" dirty="0" smtClean="0"/>
              <a:t>Bij </a:t>
            </a:r>
            <a:r>
              <a:rPr lang="nl-NL" dirty="0"/>
              <a:t>moeder en/of kind kunnen zich omstandigheden voordoen waardoor de baby niet rechtstreeks uit de borst kan </a:t>
            </a:r>
            <a:r>
              <a:rPr lang="nl-NL" dirty="0" smtClean="0"/>
              <a:t>drinken</a:t>
            </a:r>
          </a:p>
          <a:p>
            <a:pPr lvl="1">
              <a:buFont typeface="Arial" panose="020B0604020202020204" pitchFamily="34" charset="0"/>
              <a:buChar char="•"/>
            </a:pPr>
            <a:r>
              <a:rPr lang="nl-NL" dirty="0" smtClean="0"/>
              <a:t>voor </a:t>
            </a:r>
            <a:r>
              <a:rPr lang="nl-NL" dirty="0"/>
              <a:t>het opbouwen van de melkproductie </a:t>
            </a:r>
            <a:endParaRPr lang="nl-NL" dirty="0" smtClean="0"/>
          </a:p>
          <a:p>
            <a:pPr lvl="1">
              <a:buFont typeface="Arial" panose="020B0604020202020204" pitchFamily="34" charset="0"/>
              <a:buChar char="•"/>
            </a:pPr>
            <a:r>
              <a:rPr lang="nl-NL" dirty="0" smtClean="0"/>
              <a:t>voor </a:t>
            </a:r>
            <a:r>
              <a:rPr lang="nl-NL" dirty="0"/>
              <a:t>het op peil houden van de </a:t>
            </a:r>
            <a:r>
              <a:rPr lang="nl-NL" dirty="0" smtClean="0"/>
              <a:t>productie</a:t>
            </a:r>
          </a:p>
          <a:p>
            <a:pPr lvl="1">
              <a:buFont typeface="Arial" panose="020B0604020202020204" pitchFamily="34" charset="0"/>
              <a:buChar char="•"/>
            </a:pPr>
            <a:r>
              <a:rPr lang="nl-NL" dirty="0"/>
              <a:t>a</a:t>
            </a:r>
            <a:r>
              <a:rPr lang="nl-NL" dirty="0" smtClean="0"/>
              <a:t>ls </a:t>
            </a:r>
            <a:r>
              <a:rPr lang="nl-NL" dirty="0"/>
              <a:t>de borsten onvoldoende zijn </a:t>
            </a:r>
            <a:r>
              <a:rPr lang="nl-NL" dirty="0" smtClean="0"/>
              <a:t>geleegd (</a:t>
            </a:r>
            <a:r>
              <a:rPr lang="nl-NL" dirty="0" err="1" smtClean="0"/>
              <a:t>nakolven</a:t>
            </a:r>
            <a:r>
              <a:rPr lang="nl-NL" dirty="0"/>
              <a:t>)</a:t>
            </a:r>
            <a:endParaRPr lang="nl-NL" dirty="0" smtClean="0"/>
          </a:p>
          <a:p>
            <a:pPr>
              <a:buFont typeface="Arial" panose="020B0604020202020204" pitchFamily="34" charset="0"/>
              <a:buChar char="•"/>
            </a:pPr>
            <a:r>
              <a:rPr lang="nl-NL" dirty="0" smtClean="0"/>
              <a:t>Het </a:t>
            </a:r>
            <a:r>
              <a:rPr lang="nl-NL" dirty="0"/>
              <a:t>gebruik van oxytocine neusspray (</a:t>
            </a:r>
            <a:r>
              <a:rPr lang="nl-NL" dirty="0" err="1"/>
              <a:t>Syntocinon</a:t>
            </a:r>
            <a:r>
              <a:rPr lang="nl-NL" dirty="0"/>
              <a:t>) lijkt tijdelijk de toeschietreflex te bevorderen</a:t>
            </a:r>
          </a:p>
        </p:txBody>
      </p:sp>
    </p:spTree>
    <p:extLst>
      <p:ext uri="{BB962C8B-B14F-4D97-AF65-F5344CB8AC3E}">
        <p14:creationId xmlns:p14="http://schemas.microsoft.com/office/powerpoint/2010/main" val="2195522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Anticonceptie</a:t>
            </a:r>
            <a:br>
              <a:rPr lang="nl-NL" b="1" dirty="0"/>
            </a:br>
            <a:endParaRPr lang="nl-NL" dirty="0"/>
          </a:p>
        </p:txBody>
      </p:sp>
      <p:sp>
        <p:nvSpPr>
          <p:cNvPr id="3" name="Tijdelijke aanduiding voor tekst 2"/>
          <p:cNvSpPr>
            <a:spLocks noGrp="1"/>
          </p:cNvSpPr>
          <p:nvPr>
            <p:ph type="body" idx="1"/>
          </p:nvPr>
        </p:nvSpPr>
        <p:spPr/>
        <p:txBody>
          <a:bodyPr/>
          <a:lstStyle/>
          <a:p>
            <a:pPr>
              <a:buFont typeface="Arial" panose="020B0604020202020204" pitchFamily="34" charset="0"/>
              <a:buChar char="•"/>
            </a:pPr>
            <a:r>
              <a:rPr lang="nl-NL" dirty="0"/>
              <a:t>Zorgverleners moeten (aanstaande) ouders kunnen informeren over de vruchtbaarheid en het gebruik van anticonceptiemethoden tijdens de </a:t>
            </a:r>
            <a:r>
              <a:rPr lang="nl-NL" dirty="0" smtClean="0"/>
              <a:t>borstvoedingsperiode</a:t>
            </a:r>
          </a:p>
          <a:p>
            <a:pPr>
              <a:buFont typeface="Arial" panose="020B0604020202020204" pitchFamily="34" charset="0"/>
              <a:buChar char="•"/>
            </a:pPr>
            <a:r>
              <a:rPr lang="nl-NL" dirty="0" smtClean="0"/>
              <a:t>Diverse maatregelen worden besproken in de RL</a:t>
            </a:r>
          </a:p>
          <a:p>
            <a:pPr>
              <a:buFont typeface="Arial" panose="020B0604020202020204" pitchFamily="34" charset="0"/>
              <a:buChar char="•"/>
            </a:pP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88640"/>
            <a:ext cx="2543944" cy="1907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04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Borstontsteking</a:t>
            </a:r>
            <a:br>
              <a:rPr lang="nl-NL" b="1" dirty="0"/>
            </a:br>
            <a:endParaRPr lang="nl-NL" dirty="0"/>
          </a:p>
        </p:txBody>
      </p:sp>
      <p:sp>
        <p:nvSpPr>
          <p:cNvPr id="3" name="Tijdelijke aanduiding voor tekst 2"/>
          <p:cNvSpPr>
            <a:spLocks noGrp="1"/>
          </p:cNvSpPr>
          <p:nvPr>
            <p:ph type="body" idx="1"/>
          </p:nvPr>
        </p:nvSpPr>
        <p:spPr/>
        <p:txBody>
          <a:bodyPr/>
          <a:lstStyle/>
          <a:p>
            <a:pPr lvl="0">
              <a:buFont typeface="Arial" panose="020B0604020202020204" pitchFamily="34" charset="0"/>
              <a:buChar char="•"/>
            </a:pPr>
            <a:r>
              <a:rPr lang="nl-NL" dirty="0"/>
              <a:t>Beoordeel samen met de moeder </a:t>
            </a:r>
            <a:r>
              <a:rPr lang="nl-NL" dirty="0" smtClean="0"/>
              <a:t>het voeden</a:t>
            </a:r>
            <a:endParaRPr lang="nl-NL" dirty="0"/>
          </a:p>
          <a:p>
            <a:pPr lvl="0">
              <a:buFont typeface="Arial" panose="020B0604020202020204" pitchFamily="34" charset="0"/>
              <a:buChar char="•"/>
            </a:pPr>
            <a:r>
              <a:rPr lang="nl-NL" dirty="0" smtClean="0"/>
              <a:t>Continueren van de borstvoeding is belangrijk, </a:t>
            </a:r>
            <a:r>
              <a:rPr lang="nl-NL" dirty="0"/>
              <a:t>zo goed mogelijk </a:t>
            </a:r>
            <a:r>
              <a:rPr lang="nl-NL" dirty="0" smtClean="0"/>
              <a:t>leegdrinken, </a:t>
            </a:r>
            <a:r>
              <a:rPr lang="nl-NL" dirty="0"/>
              <a:t>bij voorkeur minstens iedere twee uur aan te leggen of te kolven </a:t>
            </a:r>
            <a:endParaRPr lang="nl-NL" dirty="0" smtClean="0"/>
          </a:p>
          <a:p>
            <a:pPr lvl="0">
              <a:buFont typeface="Arial" panose="020B0604020202020204" pitchFamily="34" charset="0"/>
              <a:buChar char="•"/>
            </a:pPr>
            <a:r>
              <a:rPr lang="nl-NL" dirty="0" err="1"/>
              <a:t>W</a:t>
            </a:r>
            <a:r>
              <a:rPr lang="nl-NL" dirty="0" err="1" smtClean="0"/>
              <a:t>armtecompressen</a:t>
            </a:r>
            <a:r>
              <a:rPr lang="nl-NL" dirty="0" smtClean="0"/>
              <a:t> </a:t>
            </a:r>
            <a:r>
              <a:rPr lang="nl-NL" dirty="0"/>
              <a:t>voorafgaand aan </a:t>
            </a:r>
            <a:r>
              <a:rPr lang="nl-NL" dirty="0" smtClean="0"/>
              <a:t>voeding</a:t>
            </a:r>
          </a:p>
          <a:p>
            <a:pPr lvl="0">
              <a:buFont typeface="Arial" panose="020B0604020202020204" pitchFamily="34" charset="0"/>
              <a:buChar char="•"/>
            </a:pPr>
            <a:r>
              <a:rPr lang="nl-NL" dirty="0" smtClean="0"/>
              <a:t>Pijnstilling </a:t>
            </a:r>
            <a:r>
              <a:rPr lang="nl-NL" dirty="0"/>
              <a:t>met behulp van ijskompressen na de </a:t>
            </a:r>
            <a:r>
              <a:rPr lang="nl-NL" dirty="0" smtClean="0"/>
              <a:t>voeding of medicatie</a:t>
            </a:r>
          </a:p>
          <a:p>
            <a:pPr lvl="0">
              <a:buFont typeface="Arial" panose="020B0604020202020204" pitchFamily="34" charset="0"/>
              <a:buChar char="•"/>
            </a:pPr>
            <a:r>
              <a:rPr lang="nl-NL" dirty="0" smtClean="0"/>
              <a:t>Rust.</a:t>
            </a:r>
          </a:p>
          <a:p>
            <a:pPr lvl="0">
              <a:buFont typeface="Arial" panose="020B0604020202020204" pitchFamily="34" charset="0"/>
              <a:buChar char="•"/>
            </a:pPr>
            <a:r>
              <a:rPr lang="nl-NL" dirty="0"/>
              <a:t>G</a:t>
            </a:r>
            <a:r>
              <a:rPr lang="nl-NL" dirty="0" smtClean="0"/>
              <a:t>een </a:t>
            </a:r>
            <a:r>
              <a:rPr lang="nl-NL" dirty="0"/>
              <a:t>vermindering </a:t>
            </a:r>
            <a:r>
              <a:rPr lang="nl-NL" dirty="0" smtClean="0"/>
              <a:t>klachten </a:t>
            </a:r>
            <a:r>
              <a:rPr lang="nl-NL" dirty="0"/>
              <a:t>na 24 </a:t>
            </a:r>
            <a:r>
              <a:rPr lang="nl-NL" dirty="0" smtClean="0"/>
              <a:t>uur/ toename: Huisarts!</a:t>
            </a:r>
            <a:endParaRPr lang="nl-NL" dirty="0"/>
          </a:p>
          <a:p>
            <a:pPr lvl="1">
              <a:buFont typeface="Arial" panose="020B0604020202020204" pitchFamily="34" charset="0"/>
              <a:buChar char="•"/>
            </a:pPr>
            <a:r>
              <a:rPr lang="nl-NL" dirty="0" smtClean="0"/>
              <a:t>Overweeg </a:t>
            </a:r>
            <a:r>
              <a:rPr lang="nl-NL" dirty="0"/>
              <a:t>consultatie van een lactatiekundige.</a:t>
            </a:r>
          </a:p>
          <a:p>
            <a:endParaRPr lang="nl-NL" dirty="0"/>
          </a:p>
        </p:txBody>
      </p:sp>
    </p:spTree>
    <p:extLst>
      <p:ext uri="{BB962C8B-B14F-4D97-AF65-F5344CB8AC3E}">
        <p14:creationId xmlns:p14="http://schemas.microsoft.com/office/powerpoint/2010/main" val="298483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p:nvPr/>
        </p:nvSpPr>
        <p:spPr>
          <a:xfrm>
            <a:off x="1367901" y="1124744"/>
            <a:ext cx="7139099" cy="40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dirty="0" err="1">
                <a:solidFill>
                  <a:schemeClr val="dk2"/>
                </a:solidFill>
                <a:latin typeface="Calibri"/>
                <a:ea typeface="Calibri"/>
                <a:cs typeface="Calibri"/>
                <a:sym typeface="Calibri"/>
              </a:rPr>
              <a:t>Waarom</a:t>
            </a:r>
            <a:r>
              <a:rPr lang="en-US" sz="1900" b="1" dirty="0">
                <a:solidFill>
                  <a:schemeClr val="dk2"/>
                </a:solidFill>
                <a:latin typeface="Calibri"/>
                <a:ea typeface="Calibri"/>
                <a:cs typeface="Calibri"/>
                <a:sym typeface="Calibri"/>
              </a:rPr>
              <a:t> </a:t>
            </a:r>
            <a:r>
              <a:rPr lang="en-US" sz="1900" b="1" dirty="0" err="1">
                <a:solidFill>
                  <a:schemeClr val="dk2"/>
                </a:solidFill>
                <a:latin typeface="Calibri"/>
                <a:ea typeface="Calibri"/>
                <a:cs typeface="Calibri"/>
                <a:sym typeface="Calibri"/>
              </a:rPr>
              <a:t>deze</a:t>
            </a:r>
            <a:r>
              <a:rPr lang="en-US" sz="1900" b="1" dirty="0">
                <a:solidFill>
                  <a:schemeClr val="dk2"/>
                </a:solidFill>
                <a:latin typeface="Calibri"/>
                <a:ea typeface="Calibri"/>
                <a:cs typeface="Calibri"/>
                <a:sym typeface="Calibri"/>
              </a:rPr>
              <a:t> </a:t>
            </a:r>
            <a:r>
              <a:rPr lang="en-US" sz="1900" b="1" dirty="0" err="1">
                <a:solidFill>
                  <a:schemeClr val="dk2"/>
                </a:solidFill>
                <a:latin typeface="Calibri"/>
                <a:ea typeface="Calibri"/>
                <a:cs typeface="Calibri"/>
                <a:sym typeface="Calibri"/>
              </a:rPr>
              <a:t>richtlijn</a:t>
            </a:r>
            <a:r>
              <a:rPr lang="en-US" sz="1900" b="1" dirty="0">
                <a:solidFill>
                  <a:schemeClr val="dk2"/>
                </a:solidFill>
                <a:latin typeface="Calibri"/>
                <a:ea typeface="Calibri"/>
                <a:cs typeface="Calibri"/>
                <a:sym typeface="Calibri"/>
              </a:rPr>
              <a:t>?</a:t>
            </a:r>
          </a:p>
        </p:txBody>
      </p:sp>
      <p:sp>
        <p:nvSpPr>
          <p:cNvPr id="32" name="Shape 32"/>
          <p:cNvSpPr txBox="1"/>
          <p:nvPr/>
        </p:nvSpPr>
        <p:spPr>
          <a:xfrm>
            <a:off x="1368014" y="1700808"/>
            <a:ext cx="7138986" cy="4343400"/>
          </a:xfrm>
          <a:prstGeom prst="rect">
            <a:avLst/>
          </a:prstGeom>
          <a:noFill/>
          <a:ln>
            <a:noFill/>
          </a:ln>
        </p:spPr>
        <p:txBody>
          <a:bodyPr lIns="91425" tIns="45700" rIns="91425" bIns="45700" anchor="t" anchorCtr="0">
            <a:noAutofit/>
          </a:bodyPr>
          <a:lstStyle/>
          <a:p>
            <a:pPr lvl="0">
              <a:lnSpc>
                <a:spcPct val="136842"/>
              </a:lnSpc>
              <a:spcBef>
                <a:spcPts val="380"/>
              </a:spcBef>
              <a:buClr>
                <a:schemeClr val="dk1"/>
              </a:buClr>
              <a:buSzPct val="100000"/>
              <a:buFont typeface="Calibri"/>
              <a:buChar char="•"/>
            </a:pPr>
            <a:r>
              <a:rPr lang="nl-NL" sz="1900" dirty="0" smtClean="0">
                <a:solidFill>
                  <a:schemeClr val="dk1"/>
                </a:solidFill>
                <a:latin typeface="Calibri"/>
                <a:ea typeface="Calibri"/>
                <a:cs typeface="Calibri"/>
                <a:sym typeface="Calibri"/>
              </a:rPr>
              <a:t>Het </a:t>
            </a:r>
            <a:r>
              <a:rPr lang="nl-NL" sz="1900" dirty="0">
                <a:solidFill>
                  <a:schemeClr val="dk1"/>
                </a:solidFill>
                <a:latin typeface="Calibri"/>
                <a:ea typeface="Calibri"/>
                <a:cs typeface="Calibri"/>
                <a:sym typeface="Calibri"/>
              </a:rPr>
              <a:t>doel van deze multidisciplinaire richtlijn is het ondersteunen van zorgverleners bij het informeren, stimuleren en adviseren van ouders die borstvoeding (willen) geven aan gezonde zuigelingen. </a:t>
            </a:r>
            <a:endParaRPr lang="nl-NL" sz="1900" dirty="0" smtClean="0">
              <a:solidFill>
                <a:schemeClr val="dk1"/>
              </a:solidFill>
              <a:latin typeface="Calibri"/>
              <a:ea typeface="Calibri"/>
              <a:cs typeface="Calibri"/>
              <a:sym typeface="Calibri"/>
            </a:endParaRPr>
          </a:p>
          <a:p>
            <a:pPr lvl="0">
              <a:lnSpc>
                <a:spcPct val="136842"/>
              </a:lnSpc>
              <a:spcBef>
                <a:spcPts val="380"/>
              </a:spcBef>
              <a:buClr>
                <a:schemeClr val="dk1"/>
              </a:buClr>
              <a:buSzPct val="100000"/>
            </a:pPr>
            <a:r>
              <a:rPr lang="en-US" sz="1900" b="0" i="0" u="none" strike="noStrike" cap="none" baseline="0" dirty="0">
                <a:solidFill>
                  <a:schemeClr val="dk1"/>
                </a:solidFill>
                <a:latin typeface="Calibri"/>
                <a:ea typeface="Calibri"/>
                <a:cs typeface="Calibri"/>
                <a:sym typeface="Calibri"/>
              </a:rPr>
              <a:t>	</a:t>
            </a:r>
          </a:p>
          <a:p>
            <a:pPr lvl="0">
              <a:lnSpc>
                <a:spcPct val="136842"/>
              </a:lnSpc>
              <a:spcBef>
                <a:spcPts val="380"/>
              </a:spcBef>
              <a:buClr>
                <a:schemeClr val="dk1"/>
              </a:buClr>
              <a:buSzPct val="100000"/>
              <a:buFont typeface="Calibri"/>
              <a:buChar char="•"/>
            </a:pPr>
            <a:r>
              <a:rPr lang="en-US" sz="1900" b="0" i="0" u="none" strike="noStrike" cap="none" baseline="0" dirty="0" err="1" smtClean="0">
                <a:solidFill>
                  <a:schemeClr val="dk1"/>
                </a:solidFill>
                <a:latin typeface="Calibri"/>
                <a:ea typeface="Calibri"/>
                <a:cs typeface="Calibri"/>
                <a:sym typeface="Calibri"/>
              </a:rPr>
              <a:t>Doelgroep</a:t>
            </a:r>
            <a:r>
              <a:rPr lang="en-US" sz="1900" b="0" i="0" u="none" strike="noStrike" cap="none" baseline="0" dirty="0" smtClean="0">
                <a:solidFill>
                  <a:schemeClr val="dk1"/>
                </a:solidFill>
                <a:latin typeface="Calibri"/>
                <a:ea typeface="Calibri"/>
                <a:cs typeface="Calibri"/>
                <a:sym typeface="Calibri"/>
              </a:rPr>
              <a:t>: </a:t>
            </a:r>
            <a:r>
              <a:rPr lang="nl-NL" sz="1900" dirty="0" smtClean="0">
                <a:solidFill>
                  <a:schemeClr val="dk1"/>
                </a:solidFill>
                <a:latin typeface="Calibri"/>
                <a:ea typeface="Calibri"/>
                <a:cs typeface="Calibri"/>
                <a:sym typeface="Calibri"/>
              </a:rPr>
              <a:t>voor </a:t>
            </a:r>
            <a:r>
              <a:rPr lang="nl-NL" sz="1900" dirty="0">
                <a:solidFill>
                  <a:schemeClr val="dk1"/>
                </a:solidFill>
                <a:latin typeface="Calibri"/>
                <a:ea typeface="Calibri"/>
                <a:cs typeface="Calibri"/>
                <a:sym typeface="Calibri"/>
              </a:rPr>
              <a:t>zorgverleners die te maken hebben met moeders van gezonde zuigelingen die borstvoeding (willen) geven. </a:t>
            </a:r>
            <a:endParaRPr lang="en-US" sz="1900" b="0" i="0" u="none" strike="noStrike" cap="none" baseline="0" dirty="0" smtClean="0">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SzPct val="100000"/>
              <a:buFont typeface="Calibri"/>
              <a:buChar char="•"/>
            </a:pPr>
            <a:endParaRPr lang="en-US" sz="1900" dirty="0">
              <a:solidFill>
                <a:schemeClr val="dk1"/>
              </a:solidFill>
              <a:latin typeface="Calibri"/>
              <a:ea typeface="Calibri"/>
              <a:cs typeface="Calibri"/>
              <a:sym typeface="Calibri"/>
            </a:endParaRPr>
          </a:p>
          <a:p>
            <a:pPr lvl="0">
              <a:lnSpc>
                <a:spcPct val="136842"/>
              </a:lnSpc>
              <a:spcBef>
                <a:spcPts val="380"/>
              </a:spcBef>
              <a:buClr>
                <a:schemeClr val="dk1"/>
              </a:buClr>
              <a:buSzPct val="100000"/>
              <a:buFont typeface="Calibri"/>
              <a:buChar char="•"/>
            </a:pPr>
            <a:r>
              <a:rPr lang="en-US" sz="1900" b="0" i="0" u="none" strike="noStrike" cap="none" baseline="0" dirty="0" err="1" smtClean="0">
                <a:solidFill>
                  <a:schemeClr val="dk1"/>
                </a:solidFill>
                <a:latin typeface="Calibri"/>
                <a:ea typeface="Calibri"/>
                <a:cs typeface="Calibri"/>
                <a:sym typeface="Calibri"/>
              </a:rPr>
              <a:t>Afbakenin</a:t>
            </a:r>
            <a:r>
              <a:rPr lang="en-US" sz="1900" dirty="0" err="1" smtClean="0">
                <a:solidFill>
                  <a:schemeClr val="dk1"/>
                </a:solidFill>
                <a:latin typeface="Calibri"/>
                <a:ea typeface="Calibri"/>
                <a:cs typeface="Calibri"/>
                <a:sym typeface="Calibri"/>
              </a:rPr>
              <a:t>g</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Er</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wordt</a:t>
            </a:r>
            <a:r>
              <a:rPr lang="en-US" sz="1900" dirty="0" smtClean="0">
                <a:solidFill>
                  <a:schemeClr val="dk1"/>
                </a:solidFill>
                <a:latin typeface="Calibri"/>
                <a:ea typeface="Calibri"/>
                <a:cs typeface="Calibri"/>
                <a:sym typeface="Calibri"/>
              </a:rPr>
              <a:t> </a:t>
            </a:r>
            <a:r>
              <a:rPr lang="nl-NL" sz="1900" dirty="0" smtClean="0">
                <a:solidFill>
                  <a:schemeClr val="dk1"/>
                </a:solidFill>
                <a:latin typeface="Calibri"/>
                <a:ea typeface="Calibri"/>
                <a:cs typeface="Calibri"/>
                <a:sym typeface="Calibri"/>
              </a:rPr>
              <a:t>ingezet </a:t>
            </a:r>
            <a:r>
              <a:rPr lang="nl-NL" sz="1900" dirty="0">
                <a:solidFill>
                  <a:schemeClr val="dk1"/>
                </a:solidFill>
                <a:latin typeface="Calibri"/>
                <a:ea typeface="Calibri"/>
                <a:cs typeface="Calibri"/>
                <a:sym typeface="Calibri"/>
              </a:rPr>
              <a:t>op een optimaal verloop van het </a:t>
            </a:r>
            <a:r>
              <a:rPr lang="nl-NL" sz="1900" dirty="0" smtClean="0">
                <a:solidFill>
                  <a:schemeClr val="dk1"/>
                </a:solidFill>
                <a:latin typeface="Calibri"/>
                <a:ea typeface="Calibri"/>
                <a:cs typeface="Calibri"/>
                <a:sym typeface="Calibri"/>
              </a:rPr>
              <a:t>borstvoedingsproces, gaat dus niet over kunstvoeding. </a:t>
            </a:r>
          </a:p>
          <a:p>
            <a:pPr lvl="0">
              <a:lnSpc>
                <a:spcPct val="136842"/>
              </a:lnSpc>
              <a:spcBef>
                <a:spcPts val="380"/>
              </a:spcBef>
              <a:buClr>
                <a:schemeClr val="dk1"/>
              </a:buClr>
              <a:buSzPct val="100000"/>
            </a:pPr>
            <a:r>
              <a:rPr lang="nl-NL" sz="1900" dirty="0" smtClean="0">
                <a:solidFill>
                  <a:schemeClr val="dk1"/>
                </a:solidFill>
                <a:latin typeface="Calibri"/>
                <a:ea typeface="Calibri"/>
                <a:cs typeface="Calibri"/>
                <a:sym typeface="Calibri"/>
              </a:rPr>
              <a:t>Gaat over: </a:t>
            </a:r>
            <a:r>
              <a:rPr lang="nl-NL" sz="1900" dirty="0">
                <a:solidFill>
                  <a:schemeClr val="dk1"/>
                </a:solidFill>
                <a:latin typeface="Calibri"/>
                <a:ea typeface="Calibri"/>
                <a:cs typeface="Calibri"/>
                <a:sym typeface="Calibri"/>
              </a:rPr>
              <a:t>Professionele begeleiding, dus  zonder </a:t>
            </a:r>
            <a:r>
              <a:rPr lang="nl-NL" sz="1900" dirty="0" smtClean="0">
                <a:solidFill>
                  <a:schemeClr val="dk1"/>
                </a:solidFill>
                <a:latin typeface="Calibri"/>
                <a:ea typeface="Calibri"/>
                <a:cs typeface="Calibri"/>
                <a:sym typeface="Calibri"/>
              </a:rPr>
              <a:t>oordeel.</a:t>
            </a:r>
            <a:endParaRPr sz="1800" b="0" i="0" u="none" strike="noStrike" cap="none" baseline="0" dirty="0">
              <a:solidFill>
                <a:schemeClr val="dk1"/>
              </a:solidFill>
              <a:latin typeface="Arial"/>
              <a:ea typeface="Arial"/>
              <a:cs typeface="Arial"/>
              <a:sym typeface="Arial"/>
            </a:endParaRPr>
          </a:p>
        </p:txBody>
      </p:sp>
      <p:sp>
        <p:nvSpPr>
          <p:cNvPr id="33" name="Shape 33"/>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pic>
        <p:nvPicPr>
          <p:cNvPr id="4098" name="Picture 2" descr="https://www.borstvoeding.com/beeld/nwsbericht-ico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00743"/>
            <a:ext cx="1333500" cy="1333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Downsyndroom</a:t>
            </a:r>
            <a:r>
              <a:rPr lang="nl-NL" dirty="0"/>
              <a:t/>
            </a:r>
            <a:br>
              <a:rPr lang="nl-NL" dirty="0"/>
            </a:br>
            <a:endParaRPr lang="nl-NL" dirty="0"/>
          </a:p>
        </p:txBody>
      </p:sp>
      <p:sp>
        <p:nvSpPr>
          <p:cNvPr id="3" name="Tijdelijke aanduiding voor tekst 2"/>
          <p:cNvSpPr>
            <a:spLocks noGrp="1"/>
          </p:cNvSpPr>
          <p:nvPr>
            <p:ph type="body" idx="1"/>
          </p:nvPr>
        </p:nvSpPr>
        <p:spPr/>
        <p:txBody>
          <a:bodyPr/>
          <a:lstStyle/>
          <a:p>
            <a:pPr>
              <a:buFont typeface="Arial" panose="020B0604020202020204" pitchFamily="34" charset="0"/>
              <a:buChar char="•"/>
            </a:pPr>
            <a:r>
              <a:rPr lang="nl-NL" dirty="0"/>
              <a:t>Ook </a:t>
            </a:r>
            <a:r>
              <a:rPr lang="nl-NL" dirty="0" smtClean="0"/>
              <a:t>aan </a:t>
            </a:r>
            <a:r>
              <a:rPr lang="nl-NL" dirty="0"/>
              <a:t>te raden dat zij gedurende geruime tijd borstvoeding </a:t>
            </a:r>
            <a:r>
              <a:rPr lang="nl-NL" dirty="0" smtClean="0"/>
              <a:t>krijgen</a:t>
            </a:r>
          </a:p>
          <a:p>
            <a:pPr>
              <a:buFont typeface="Arial" panose="020B0604020202020204" pitchFamily="34" charset="0"/>
              <a:buChar char="•"/>
            </a:pPr>
            <a:r>
              <a:rPr lang="nl-NL" dirty="0"/>
              <a:t>E</a:t>
            </a:r>
            <a:r>
              <a:rPr lang="nl-NL" dirty="0" smtClean="0"/>
              <a:t>chter </a:t>
            </a:r>
            <a:r>
              <a:rPr lang="nl-NL" dirty="0"/>
              <a:t>een zwakkere lichamelijke conditie </a:t>
            </a:r>
            <a:r>
              <a:rPr lang="nl-NL" dirty="0" smtClean="0"/>
              <a:t>en </a:t>
            </a:r>
            <a:r>
              <a:rPr lang="nl-NL" dirty="0"/>
              <a:t>hun moeders zijn emotioneel zwaarder </a:t>
            </a:r>
            <a:r>
              <a:rPr lang="nl-NL" dirty="0" smtClean="0"/>
              <a:t>belast</a:t>
            </a:r>
          </a:p>
          <a:p>
            <a:pPr>
              <a:buFont typeface="Arial" panose="020B0604020202020204" pitchFamily="34" charset="0"/>
              <a:buChar char="•"/>
            </a:pPr>
            <a:r>
              <a:rPr lang="nl-NL" dirty="0" smtClean="0"/>
              <a:t>Standaard </a:t>
            </a:r>
            <a:r>
              <a:rPr lang="nl-NL" dirty="0"/>
              <a:t>een lactatiekundig </a:t>
            </a:r>
            <a:r>
              <a:rPr lang="nl-NL" dirty="0" smtClean="0"/>
              <a:t>consult</a:t>
            </a:r>
          </a:p>
          <a:p>
            <a:pPr>
              <a:buFont typeface="Arial" panose="020B0604020202020204" pitchFamily="34" charset="0"/>
              <a:buChar char="•"/>
            </a:pPr>
            <a:r>
              <a:rPr lang="nl-NL" dirty="0" smtClean="0"/>
              <a:t>Frequente </a:t>
            </a:r>
            <a:r>
              <a:rPr lang="nl-NL" dirty="0"/>
              <a:t>voedingen te geven van maximaal 30 minuten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88640"/>
            <a:ext cx="1791735" cy="1951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824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HIV</a:t>
            </a:r>
            <a:r>
              <a:rPr lang="nl-NL" dirty="0"/>
              <a:t/>
            </a:r>
            <a:br>
              <a:rPr lang="nl-NL" dirty="0"/>
            </a:br>
            <a:endParaRPr lang="nl-NL" dirty="0"/>
          </a:p>
        </p:txBody>
      </p:sp>
      <p:sp>
        <p:nvSpPr>
          <p:cNvPr id="3" name="Tijdelijke aanduiding voor tekst 2"/>
          <p:cNvSpPr>
            <a:spLocks noGrp="1"/>
          </p:cNvSpPr>
          <p:nvPr>
            <p:ph type="body" idx="1"/>
          </p:nvPr>
        </p:nvSpPr>
        <p:spPr/>
        <p:txBody>
          <a:bodyPr/>
          <a:lstStyle/>
          <a:p>
            <a:pPr>
              <a:buFont typeface="Arial" panose="020B0604020202020204" pitchFamily="34" charset="0"/>
              <a:buChar char="•"/>
            </a:pPr>
            <a:r>
              <a:rPr lang="nl-NL" dirty="0"/>
              <a:t>Adviseer </a:t>
            </a:r>
            <a:r>
              <a:rPr lang="nl-NL" dirty="0" err="1"/>
              <a:t>HIV-geïnfecteerde</a:t>
            </a:r>
            <a:r>
              <a:rPr lang="nl-NL" dirty="0"/>
              <a:t> vrouwen om hun baby </a:t>
            </a:r>
            <a:r>
              <a:rPr lang="nl-NL" dirty="0">
                <a:solidFill>
                  <a:srgbClr val="FF0000"/>
                </a:solidFill>
              </a:rPr>
              <a:t>geen</a:t>
            </a:r>
            <a:r>
              <a:rPr lang="nl-NL" dirty="0"/>
              <a:t> borstvoeding te </a:t>
            </a:r>
            <a:r>
              <a:rPr lang="nl-NL" dirty="0" smtClean="0"/>
              <a:t>geven</a:t>
            </a:r>
          </a:p>
          <a:p>
            <a:pPr>
              <a:buFont typeface="Arial" panose="020B0604020202020204" pitchFamily="34" charset="0"/>
              <a:buChar char="•"/>
            </a:pPr>
            <a:r>
              <a:rPr lang="nl-NL" dirty="0"/>
              <a:t>Afgekolfde melk van een </a:t>
            </a:r>
            <a:r>
              <a:rPr lang="nl-NL" dirty="0" err="1"/>
              <a:t>HIV-geïnfecteerde</a:t>
            </a:r>
            <a:r>
              <a:rPr lang="nl-NL" dirty="0"/>
              <a:t> moeder </a:t>
            </a:r>
            <a:r>
              <a:rPr lang="nl-NL" dirty="0" smtClean="0"/>
              <a:t>na </a:t>
            </a:r>
            <a:r>
              <a:rPr lang="nl-NL" dirty="0" smtClean="0">
                <a:solidFill>
                  <a:srgbClr val="FF0000"/>
                </a:solidFill>
              </a:rPr>
              <a:t>pasteurisatie</a:t>
            </a:r>
            <a:r>
              <a:rPr lang="nl-NL" dirty="0" smtClean="0"/>
              <a:t> wel te gebruiken</a:t>
            </a:r>
            <a:endParaRPr lang="nl-NL" dirty="0"/>
          </a:p>
        </p:txBody>
      </p:sp>
    </p:spTree>
    <p:extLst>
      <p:ext uri="{BB962C8B-B14F-4D97-AF65-F5344CB8AC3E}">
        <p14:creationId xmlns:p14="http://schemas.microsoft.com/office/powerpoint/2010/main" val="935891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Huid-op-huidcontact</a:t>
            </a:r>
            <a:r>
              <a:rPr lang="nl-NL" dirty="0"/>
              <a:t/>
            </a:r>
            <a:br>
              <a:rPr lang="nl-NL" dirty="0"/>
            </a:br>
            <a:endParaRPr lang="nl-NL" dirty="0"/>
          </a:p>
        </p:txBody>
      </p:sp>
      <p:sp>
        <p:nvSpPr>
          <p:cNvPr id="3" name="Tijdelijke aanduiding voor tekst 2"/>
          <p:cNvSpPr>
            <a:spLocks noGrp="1"/>
          </p:cNvSpPr>
          <p:nvPr>
            <p:ph type="body" idx="1"/>
          </p:nvPr>
        </p:nvSpPr>
        <p:spPr/>
        <p:txBody>
          <a:bodyPr/>
          <a:lstStyle/>
          <a:p>
            <a:pPr>
              <a:buFont typeface="Arial" panose="020B0604020202020204" pitchFamily="34" charset="0"/>
              <a:buChar char="•"/>
            </a:pPr>
            <a:r>
              <a:rPr lang="nl-NL" dirty="0" smtClean="0"/>
              <a:t>Het </a:t>
            </a:r>
            <a:r>
              <a:rPr lang="nl-NL" dirty="0"/>
              <a:t>kort na de geboorte tot stand brengen van huid-op-huidcontact tussen moeder en kind </a:t>
            </a:r>
            <a:r>
              <a:rPr lang="nl-NL" dirty="0" smtClean="0">
                <a:solidFill>
                  <a:srgbClr val="FF0000"/>
                </a:solidFill>
              </a:rPr>
              <a:t>bevordert</a:t>
            </a:r>
            <a:r>
              <a:rPr lang="nl-NL" dirty="0" smtClean="0"/>
              <a:t> </a:t>
            </a:r>
            <a:r>
              <a:rPr lang="nl-NL" dirty="0"/>
              <a:t>een langere duur van de borstvoedingsperiode en de frequentie van voedingen per etmaal</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76672"/>
            <a:ext cx="2580726"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0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Hyperbilirubinemie (geelzien)</a:t>
            </a:r>
            <a:r>
              <a:rPr lang="nl-NL" dirty="0"/>
              <a:t/>
            </a:r>
            <a:br>
              <a:rPr lang="nl-NL" dirty="0"/>
            </a:br>
            <a:endParaRPr lang="nl-NL" dirty="0"/>
          </a:p>
        </p:txBody>
      </p:sp>
      <p:sp>
        <p:nvSpPr>
          <p:cNvPr id="3" name="Tijdelijke aanduiding voor tekst 2"/>
          <p:cNvSpPr>
            <a:spLocks noGrp="1"/>
          </p:cNvSpPr>
          <p:nvPr>
            <p:ph type="body" idx="1"/>
          </p:nvPr>
        </p:nvSpPr>
        <p:spPr>
          <a:xfrm>
            <a:off x="1547812" y="2209800"/>
            <a:ext cx="7344668" cy="3962399"/>
          </a:xfrm>
        </p:spPr>
        <p:txBody>
          <a:bodyPr/>
          <a:lstStyle/>
          <a:p>
            <a:pPr>
              <a:buFont typeface="Arial" panose="020B0604020202020204" pitchFamily="34" charset="0"/>
              <a:buChar char="•"/>
            </a:pPr>
            <a:r>
              <a:rPr lang="nl-NL" dirty="0" smtClean="0"/>
              <a:t>Richtlijn : </a:t>
            </a:r>
            <a:r>
              <a:rPr lang="nl-NL" u="sng" dirty="0">
                <a:hlinkClick r:id="rId2"/>
              </a:rPr>
              <a:t>http://</a:t>
            </a:r>
            <a:r>
              <a:rPr lang="nl-NL" u="sng" dirty="0" smtClean="0">
                <a:hlinkClick r:id="rId2"/>
              </a:rPr>
              <a:t>www.babyzietgeel.nl</a:t>
            </a:r>
            <a:endParaRPr lang="nl-NL" u="sng" dirty="0" smtClean="0"/>
          </a:p>
          <a:p>
            <a:pPr>
              <a:buFont typeface="Arial" panose="020B0604020202020204" pitchFamily="34" charset="0"/>
              <a:buChar char="•"/>
            </a:pPr>
            <a:r>
              <a:rPr lang="nl-NL" dirty="0"/>
              <a:t>2-5</a:t>
            </a:r>
            <a:r>
              <a:rPr lang="nl-NL" dirty="0" smtClean="0"/>
              <a:t>% van </a:t>
            </a:r>
            <a:r>
              <a:rPr lang="nl-NL" dirty="0"/>
              <a:t>de </a:t>
            </a:r>
            <a:r>
              <a:rPr lang="nl-NL" dirty="0" smtClean="0"/>
              <a:t>zuigelingen </a:t>
            </a:r>
            <a:r>
              <a:rPr lang="nl-NL" dirty="0"/>
              <a:t>ontwikkelt </a:t>
            </a:r>
            <a:r>
              <a:rPr lang="nl-NL" dirty="0" smtClean="0"/>
              <a:t>ernstige </a:t>
            </a:r>
            <a:r>
              <a:rPr lang="nl-NL" dirty="0"/>
              <a:t>vorm </a:t>
            </a:r>
            <a:r>
              <a:rPr lang="nl-NL" dirty="0" err="1" smtClean="0"/>
              <a:t>hyperbili</a:t>
            </a:r>
            <a:endParaRPr lang="nl-NL" dirty="0" smtClean="0"/>
          </a:p>
          <a:p>
            <a:pPr>
              <a:buFont typeface="Arial" panose="020B0604020202020204" pitchFamily="34" charset="0"/>
              <a:buChar char="•"/>
            </a:pPr>
            <a:r>
              <a:rPr lang="nl-NL" dirty="0" smtClean="0"/>
              <a:t>Preventie</a:t>
            </a:r>
          </a:p>
          <a:p>
            <a:pPr lvl="1">
              <a:buFont typeface="Arial" panose="020B0604020202020204" pitchFamily="34" charset="0"/>
              <a:buChar char="•"/>
            </a:pPr>
            <a:r>
              <a:rPr lang="nl-NL" dirty="0" smtClean="0"/>
              <a:t>Eerste dagen </a:t>
            </a:r>
            <a:r>
              <a:rPr lang="nl-NL" dirty="0"/>
              <a:t>8 tot 12 keer per dag </a:t>
            </a:r>
            <a:r>
              <a:rPr lang="nl-NL" dirty="0" smtClean="0"/>
              <a:t>aanleggen</a:t>
            </a:r>
          </a:p>
          <a:p>
            <a:pPr lvl="1">
              <a:buFont typeface="Arial" panose="020B0604020202020204" pitchFamily="34" charset="0"/>
              <a:buChar char="•"/>
            </a:pPr>
            <a:r>
              <a:rPr lang="nl-NL" dirty="0" smtClean="0"/>
              <a:t>Twijfel voldoende inname: bijvoeding</a:t>
            </a:r>
            <a:r>
              <a:rPr lang="nl-NL" dirty="0"/>
              <a:t> afgekolfde </a:t>
            </a:r>
            <a:r>
              <a:rPr lang="nl-NL" dirty="0" smtClean="0"/>
              <a:t>moedermelk</a:t>
            </a:r>
          </a:p>
          <a:p>
            <a:pPr lvl="1">
              <a:buFont typeface="Arial" panose="020B0604020202020204" pitchFamily="34" charset="0"/>
              <a:buChar char="•"/>
            </a:pPr>
            <a:endParaRPr lang="nl-NL" dirty="0" smtClean="0"/>
          </a:p>
          <a:p>
            <a:pPr lvl="1">
              <a:buFont typeface="Arial" panose="020B0604020202020204" pitchFamily="34" charset="0"/>
              <a:buChar char="•"/>
            </a:pPr>
            <a:endParaRPr lang="nl-NL"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513" y="299403"/>
            <a:ext cx="2477274" cy="1512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980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Hypoglykemie bij de pasgeborene</a:t>
            </a:r>
            <a:r>
              <a:rPr lang="nl-NL" dirty="0"/>
              <a:t/>
            </a:r>
            <a:br>
              <a:rPr lang="nl-NL" dirty="0"/>
            </a:br>
            <a:endParaRPr lang="nl-NL" dirty="0"/>
          </a:p>
        </p:txBody>
      </p:sp>
      <p:sp>
        <p:nvSpPr>
          <p:cNvPr id="3" name="Tijdelijke aanduiding voor tekst 2"/>
          <p:cNvSpPr>
            <a:spLocks noGrp="1"/>
          </p:cNvSpPr>
          <p:nvPr>
            <p:ph type="body" idx="1"/>
          </p:nvPr>
        </p:nvSpPr>
        <p:spPr/>
        <p:txBody>
          <a:bodyPr/>
          <a:lstStyle/>
          <a:p>
            <a:pPr>
              <a:buFont typeface="Arial" panose="020B0604020202020204" pitchFamily="34" charset="0"/>
              <a:buChar char="•"/>
            </a:pPr>
            <a:r>
              <a:rPr lang="nl-NL" dirty="0" smtClean="0"/>
              <a:t>Binnen </a:t>
            </a:r>
            <a:r>
              <a:rPr lang="nl-NL" dirty="0"/>
              <a:t>één uur na de geboorte aan de borst </a:t>
            </a:r>
            <a:r>
              <a:rPr lang="nl-NL" dirty="0" smtClean="0"/>
              <a:t>drinken </a:t>
            </a:r>
          </a:p>
          <a:p>
            <a:pPr>
              <a:buFont typeface="Arial" panose="020B0604020202020204" pitchFamily="34" charset="0"/>
              <a:buChar char="•"/>
            </a:pPr>
            <a:r>
              <a:rPr lang="nl-NL" dirty="0"/>
              <a:t>Laat screening van de bloedglucoseconcentraties achterwege bij </a:t>
            </a:r>
            <a:r>
              <a:rPr lang="nl-NL" dirty="0" smtClean="0"/>
              <a:t>gezonde</a:t>
            </a:r>
            <a:r>
              <a:rPr lang="nl-NL" dirty="0"/>
              <a:t>, voldragen, </a:t>
            </a:r>
            <a:r>
              <a:rPr lang="nl-NL" dirty="0" err="1"/>
              <a:t>borstgevoede</a:t>
            </a:r>
            <a:r>
              <a:rPr lang="nl-NL" dirty="0"/>
              <a:t> pasgeborene zonder risicofactoren of verschijnselen van </a:t>
            </a:r>
            <a:r>
              <a:rPr lang="nl-NL" dirty="0" smtClean="0"/>
              <a:t>hypoglykemie</a:t>
            </a:r>
          </a:p>
          <a:p>
            <a:pPr>
              <a:buFont typeface="Arial" panose="020B0604020202020204" pitchFamily="34" charset="0"/>
              <a:buChar char="•"/>
            </a:pPr>
            <a:endParaRPr lang="nl-NL" dirty="0" smtClean="0"/>
          </a:p>
          <a:p>
            <a:pPr>
              <a:buFont typeface="Arial" panose="020B0604020202020204" pitchFamily="34" charset="0"/>
              <a:buChar char="•"/>
            </a:pPr>
            <a:endParaRPr lang="nl-NL" dirty="0"/>
          </a:p>
        </p:txBody>
      </p:sp>
    </p:spTree>
    <p:extLst>
      <p:ext uri="{BB962C8B-B14F-4D97-AF65-F5344CB8AC3E}">
        <p14:creationId xmlns:p14="http://schemas.microsoft.com/office/powerpoint/2010/main" val="2980790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Ingetrokken of vlakke tepels</a:t>
            </a:r>
            <a:r>
              <a:rPr lang="nl-NL" dirty="0"/>
              <a:t/>
            </a:r>
            <a:br>
              <a:rPr lang="nl-NL" dirty="0"/>
            </a:br>
            <a:endParaRPr lang="nl-NL" dirty="0"/>
          </a:p>
        </p:txBody>
      </p:sp>
      <p:sp>
        <p:nvSpPr>
          <p:cNvPr id="3" name="Tijdelijke aanduiding voor tekst 2"/>
          <p:cNvSpPr>
            <a:spLocks noGrp="1"/>
          </p:cNvSpPr>
          <p:nvPr>
            <p:ph type="body" idx="1"/>
          </p:nvPr>
        </p:nvSpPr>
        <p:spPr/>
        <p:txBody>
          <a:bodyPr/>
          <a:lstStyle/>
          <a:p>
            <a:pPr>
              <a:buFont typeface="Arial" panose="020B0604020202020204" pitchFamily="34" charset="0"/>
              <a:buChar char="•"/>
            </a:pPr>
            <a:r>
              <a:rPr lang="nl-NL" dirty="0" smtClean="0"/>
              <a:t>Borstvoeding kan!</a:t>
            </a:r>
          </a:p>
          <a:p>
            <a:pPr>
              <a:buFont typeface="Arial" panose="020B0604020202020204" pitchFamily="34" charset="0"/>
              <a:buChar char="•"/>
            </a:pPr>
            <a:r>
              <a:rPr lang="nl-NL" dirty="0"/>
              <a:t>I</a:t>
            </a:r>
            <a:r>
              <a:rPr lang="nl-NL" dirty="0" smtClean="0"/>
              <a:t>ndien </a:t>
            </a:r>
            <a:r>
              <a:rPr lang="nl-NL" dirty="0"/>
              <a:t>nodig, extra begeleiding bij het </a:t>
            </a:r>
            <a:r>
              <a:rPr lang="nl-NL" dirty="0" smtClean="0"/>
              <a:t>aanleggen</a:t>
            </a:r>
          </a:p>
          <a:p>
            <a:pPr lvl="1">
              <a:buFont typeface="Arial" panose="020B0604020202020204" pitchFamily="34" charset="0"/>
              <a:buChar char="•"/>
            </a:pPr>
            <a:r>
              <a:rPr lang="nl-NL" dirty="0"/>
              <a:t>vóór het aanleggen de borst/tepel masseren, of </a:t>
            </a:r>
            <a:r>
              <a:rPr lang="nl-NL" dirty="0" smtClean="0"/>
              <a:t>tepel </a:t>
            </a:r>
            <a:r>
              <a:rPr lang="nl-NL" dirty="0"/>
              <a:t>naar buiten </a:t>
            </a:r>
            <a:r>
              <a:rPr lang="nl-NL" dirty="0" smtClean="0"/>
              <a:t>kolven</a:t>
            </a:r>
          </a:p>
          <a:p>
            <a:pPr lvl="1">
              <a:buFont typeface="Arial" panose="020B0604020202020204" pitchFamily="34" charset="0"/>
              <a:buChar char="•"/>
            </a:pPr>
            <a:r>
              <a:rPr lang="nl-NL" dirty="0"/>
              <a:t>licht samendrukken van de borst, waardoor deze ovaler van vorm wordt en de baby beter kan </a:t>
            </a:r>
            <a:r>
              <a:rPr lang="nl-NL" dirty="0" smtClean="0"/>
              <a:t>happen</a:t>
            </a:r>
          </a:p>
          <a:p>
            <a:pPr lvl="1">
              <a:buFont typeface="Arial" panose="020B0604020202020204" pitchFamily="34" charset="0"/>
              <a:buChar char="•"/>
            </a:pPr>
            <a:r>
              <a:rPr lang="nl-NL" dirty="0" err="1" smtClean="0"/>
              <a:t>Z.n</a:t>
            </a:r>
            <a:r>
              <a:rPr lang="nl-NL" dirty="0" smtClean="0"/>
              <a:t>. </a:t>
            </a:r>
            <a:r>
              <a:rPr lang="nl-NL" dirty="0"/>
              <a:t>gebruik van </a:t>
            </a:r>
            <a:r>
              <a:rPr lang="nl-NL" dirty="0" smtClean="0"/>
              <a:t>tepelhoedjes</a:t>
            </a:r>
          </a:p>
          <a:p>
            <a:pPr lvl="1">
              <a:buFont typeface="Arial" panose="020B0604020202020204" pitchFamily="34" charset="0"/>
              <a:buChar char="•"/>
            </a:pPr>
            <a:endParaRPr lang="nl-NL" dirty="0"/>
          </a:p>
          <a:p>
            <a:pPr marL="577850" lvl="1" indent="0">
              <a:buNone/>
            </a:pPr>
            <a:r>
              <a:rPr lang="nl-NL" dirty="0" err="1" smtClean="0"/>
              <a:t>Evt</a:t>
            </a:r>
            <a:r>
              <a:rPr lang="nl-NL" dirty="0" smtClean="0"/>
              <a:t> </a:t>
            </a:r>
            <a:r>
              <a:rPr lang="nl-NL" dirty="0"/>
              <a:t>lactatiekundige </a:t>
            </a:r>
            <a:endParaRPr lang="nl-NL" dirty="0" smtClean="0"/>
          </a:p>
        </p:txBody>
      </p:sp>
    </p:spTree>
    <p:extLst>
      <p:ext uri="{BB962C8B-B14F-4D97-AF65-F5344CB8AC3E}">
        <p14:creationId xmlns:p14="http://schemas.microsoft.com/office/powerpoint/2010/main" val="2352103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Medicatie en borstvoeding</a:t>
            </a:r>
            <a:endParaRPr lang="nl-NL" dirty="0"/>
          </a:p>
        </p:txBody>
      </p:sp>
      <p:sp>
        <p:nvSpPr>
          <p:cNvPr id="3" name="Tijdelijke aanduiding voor tekst 2"/>
          <p:cNvSpPr>
            <a:spLocks noGrp="1"/>
          </p:cNvSpPr>
          <p:nvPr>
            <p:ph type="body" idx="1"/>
          </p:nvPr>
        </p:nvSpPr>
        <p:spPr/>
        <p:txBody>
          <a:bodyPr/>
          <a:lstStyle/>
          <a:p>
            <a:pPr>
              <a:buFont typeface="Arial" panose="020B0604020202020204" pitchFamily="34" charset="0"/>
              <a:buChar char="•"/>
            </a:pPr>
            <a:r>
              <a:rPr lang="nl-NL" dirty="0"/>
              <a:t>Veel medicijnen komen in de moedermelk </a:t>
            </a:r>
            <a:r>
              <a:rPr lang="nl-NL" dirty="0" smtClean="0"/>
              <a:t>terecht</a:t>
            </a:r>
          </a:p>
          <a:p>
            <a:pPr>
              <a:buFont typeface="Arial" panose="020B0604020202020204" pitchFamily="34" charset="0"/>
              <a:buChar char="•"/>
            </a:pPr>
            <a:r>
              <a:rPr lang="nl-NL" dirty="0" smtClean="0"/>
              <a:t>Zelfzorgmedicatie </a:t>
            </a:r>
            <a:r>
              <a:rPr lang="nl-NL" dirty="0"/>
              <a:t>(medicijnen en voedingssupplementen</a:t>
            </a:r>
            <a:r>
              <a:rPr lang="nl-NL" dirty="0" smtClean="0"/>
              <a:t>), </a:t>
            </a:r>
            <a:r>
              <a:rPr lang="nl-NL" dirty="0"/>
              <a:t>kunnen </a:t>
            </a:r>
            <a:r>
              <a:rPr lang="nl-NL" dirty="0" smtClean="0"/>
              <a:t>ook </a:t>
            </a:r>
            <a:r>
              <a:rPr lang="nl-NL" dirty="0"/>
              <a:t>schade </a:t>
            </a:r>
            <a:r>
              <a:rPr lang="nl-NL" dirty="0" smtClean="0"/>
              <a:t>berokkenen</a:t>
            </a:r>
          </a:p>
          <a:p>
            <a:pPr>
              <a:buFont typeface="Arial" panose="020B0604020202020204" pitchFamily="34" charset="0"/>
              <a:buChar char="•"/>
            </a:pPr>
            <a:r>
              <a:rPr lang="nl-NL" dirty="0"/>
              <a:t>In verreweg de meeste situaties gaat geneesmiddelengebruik door de moeder </a:t>
            </a:r>
            <a:r>
              <a:rPr lang="nl-NL" dirty="0">
                <a:solidFill>
                  <a:srgbClr val="FF0000"/>
                </a:solidFill>
              </a:rPr>
              <a:t>echter goed samen </a:t>
            </a:r>
            <a:r>
              <a:rPr lang="nl-NL" dirty="0"/>
              <a:t>met het geven van </a:t>
            </a:r>
            <a:r>
              <a:rPr lang="nl-NL" dirty="0" smtClean="0"/>
              <a:t>borstvoeding</a:t>
            </a:r>
          </a:p>
          <a:p>
            <a:pPr>
              <a:buFont typeface="Arial" panose="020B0604020202020204" pitchFamily="34" charset="0"/>
              <a:buChar char="•"/>
            </a:pPr>
            <a:r>
              <a:rPr lang="nl-NL" dirty="0"/>
              <a:t>Voor advies over (specifieke) medicatie in combinatie met borstvoeding: raadpleeg </a:t>
            </a:r>
            <a:r>
              <a:rPr lang="nl-NL" dirty="0" err="1" smtClean="0"/>
              <a:t>Lareb</a:t>
            </a:r>
            <a:r>
              <a:rPr lang="nl-NL" dirty="0" smtClean="0"/>
              <a:t>, </a:t>
            </a:r>
            <a:r>
              <a:rPr lang="nl-NL" dirty="0"/>
              <a:t>een apotheker of kinderarts</a:t>
            </a:r>
          </a:p>
        </p:txBody>
      </p:sp>
    </p:spTree>
    <p:extLst>
      <p:ext uri="{BB962C8B-B14F-4D97-AF65-F5344CB8AC3E}">
        <p14:creationId xmlns:p14="http://schemas.microsoft.com/office/powerpoint/2010/main" val="1170247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Meerlingen</a:t>
            </a:r>
            <a:r>
              <a:rPr lang="nl-NL" dirty="0"/>
              <a:t/>
            </a:r>
            <a:br>
              <a:rPr lang="nl-NL" dirty="0"/>
            </a:br>
            <a:endParaRPr lang="nl-NL" dirty="0"/>
          </a:p>
        </p:txBody>
      </p:sp>
      <p:sp>
        <p:nvSpPr>
          <p:cNvPr id="3" name="Tijdelijke aanduiding voor tekst 2"/>
          <p:cNvSpPr>
            <a:spLocks noGrp="1"/>
          </p:cNvSpPr>
          <p:nvPr>
            <p:ph type="body" idx="1"/>
          </p:nvPr>
        </p:nvSpPr>
        <p:spPr/>
        <p:txBody>
          <a:bodyPr/>
          <a:lstStyle/>
          <a:p>
            <a:pPr>
              <a:buFont typeface="Arial" panose="020B0604020202020204" pitchFamily="34" charset="0"/>
              <a:buChar char="•"/>
            </a:pPr>
            <a:r>
              <a:rPr lang="nl-NL" dirty="0" smtClean="0"/>
              <a:t>Verloopt </a:t>
            </a:r>
            <a:r>
              <a:rPr lang="nl-NL" dirty="0"/>
              <a:t>volgens hetzelfde principe als het geven van borstvoeding aan een eenling </a:t>
            </a:r>
            <a:endParaRPr lang="nl-NL" dirty="0" smtClean="0"/>
          </a:p>
          <a:p>
            <a:pPr>
              <a:buFont typeface="Arial" panose="020B0604020202020204" pitchFamily="34" charset="0"/>
              <a:buChar char="•"/>
            </a:pPr>
            <a:r>
              <a:rPr lang="nl-NL" dirty="0" smtClean="0"/>
              <a:t>Extra </a:t>
            </a:r>
            <a:r>
              <a:rPr lang="nl-NL" dirty="0"/>
              <a:t>aandacht nodig voor goede begeleiding </a:t>
            </a:r>
            <a:r>
              <a:rPr lang="nl-NL" dirty="0" smtClean="0"/>
              <a:t>borstvoeding</a:t>
            </a:r>
          </a:p>
          <a:p>
            <a:pPr>
              <a:buFont typeface="Arial" panose="020B0604020202020204" pitchFamily="34" charset="0"/>
              <a:buChar char="•"/>
            </a:pPr>
            <a:r>
              <a:rPr lang="nl-NL" dirty="0" smtClean="0">
                <a:hlinkClick r:id="rId2"/>
              </a:rPr>
              <a:t>www.NVOM.nl</a:t>
            </a:r>
            <a:r>
              <a:rPr lang="nl-NL" dirty="0" smtClean="0"/>
              <a:t> Nederlandse </a:t>
            </a:r>
            <a:r>
              <a:rPr lang="nl-NL" dirty="0"/>
              <a:t>Vereniging voor Ouders van </a:t>
            </a:r>
            <a:r>
              <a:rPr lang="nl-NL" dirty="0" smtClean="0"/>
              <a:t>Meerlingen: praktische </a:t>
            </a:r>
            <a:r>
              <a:rPr lang="nl-NL" dirty="0"/>
              <a:t>tips en algemene </a:t>
            </a:r>
            <a:r>
              <a:rPr lang="nl-NL" dirty="0" smtClean="0"/>
              <a:t>informatie</a:t>
            </a:r>
          </a:p>
          <a:p>
            <a:pPr>
              <a:buFont typeface="Arial" panose="020B0604020202020204" pitchFamily="34" charset="0"/>
              <a:buChar char="•"/>
            </a:pPr>
            <a:endParaRPr lang="nl-NL" dirty="0"/>
          </a:p>
          <a:p>
            <a:pPr marL="342900" lvl="1" indent="-222250">
              <a:buFont typeface="Arial" panose="020B0604020202020204" pitchFamily="34" charset="0"/>
              <a:buChar char="•"/>
            </a:pPr>
            <a:r>
              <a:rPr lang="nl-NL" dirty="0" err="1" smtClean="0"/>
              <a:t>Z.n</a:t>
            </a:r>
            <a:r>
              <a:rPr lang="nl-NL" dirty="0" smtClean="0"/>
              <a:t>. consultatie </a:t>
            </a:r>
            <a:r>
              <a:rPr lang="nl-NL" dirty="0"/>
              <a:t>van een lactatiekundige.</a:t>
            </a:r>
          </a:p>
          <a:p>
            <a:pPr>
              <a:buFont typeface="Arial" panose="020B0604020202020204" pitchFamily="34" charset="0"/>
              <a:buChar char="•"/>
            </a:pPr>
            <a:endParaRPr lang="nl-NL" dirty="0" smtClean="0"/>
          </a:p>
          <a:p>
            <a:pPr>
              <a:buFont typeface="Arial" panose="020B0604020202020204" pitchFamily="34" charset="0"/>
              <a:buChar char="•"/>
            </a:pPr>
            <a:endParaRPr lang="nl-NL"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11663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639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Pijn bij </a:t>
            </a:r>
            <a:r>
              <a:rPr lang="nl-NL" b="1" dirty="0" smtClean="0"/>
              <a:t>borstvoeding/ </a:t>
            </a:r>
            <a:r>
              <a:rPr lang="nl-NL" b="1" dirty="0"/>
              <a:t>Pijnlijke tepels</a:t>
            </a:r>
            <a:r>
              <a:rPr lang="nl-NL" dirty="0"/>
              <a:t/>
            </a:r>
            <a:br>
              <a:rPr lang="nl-NL" dirty="0"/>
            </a:br>
            <a:r>
              <a:rPr lang="nl-NL" dirty="0"/>
              <a:t/>
            </a:r>
            <a:br>
              <a:rPr lang="nl-NL" dirty="0"/>
            </a:br>
            <a:endParaRPr lang="nl-NL" dirty="0"/>
          </a:p>
        </p:txBody>
      </p:sp>
      <p:sp>
        <p:nvSpPr>
          <p:cNvPr id="3" name="Tijdelijke aanduiding voor tekst 2"/>
          <p:cNvSpPr>
            <a:spLocks noGrp="1"/>
          </p:cNvSpPr>
          <p:nvPr>
            <p:ph type="body" idx="1"/>
          </p:nvPr>
        </p:nvSpPr>
        <p:spPr/>
        <p:txBody>
          <a:bodyPr/>
          <a:lstStyle/>
          <a:p>
            <a:pPr>
              <a:buFont typeface="Arial" panose="020B0604020202020204" pitchFamily="34" charset="0"/>
              <a:buChar char="•"/>
            </a:pPr>
            <a:r>
              <a:rPr lang="nl-NL" dirty="0" smtClean="0"/>
              <a:t>96% pijn in eerste week. Daarna: nader onderzoek.</a:t>
            </a:r>
          </a:p>
          <a:p>
            <a:pPr>
              <a:buFont typeface="Arial" panose="020B0604020202020204" pitchFamily="34" charset="0"/>
              <a:buChar char="•"/>
            </a:pPr>
            <a:r>
              <a:rPr lang="nl-NL" dirty="0" smtClean="0"/>
              <a:t>Oorzaak </a:t>
            </a:r>
            <a:r>
              <a:rPr lang="nl-NL" dirty="0"/>
              <a:t>van pijn opsporen en behandelen om voortijdige beëindiging van borstvoeding te voorkomen</a:t>
            </a:r>
          </a:p>
          <a:p>
            <a:pPr lvl="1">
              <a:buFont typeface="Arial" panose="020B0604020202020204" pitchFamily="34" charset="0"/>
              <a:buChar char="•"/>
            </a:pPr>
            <a:r>
              <a:rPr lang="nl-NL" dirty="0"/>
              <a:t>Vragen stellen </a:t>
            </a:r>
          </a:p>
          <a:p>
            <a:pPr lvl="1">
              <a:buFont typeface="Arial" panose="020B0604020202020204" pitchFamily="34" charset="0"/>
              <a:buChar char="•"/>
            </a:pPr>
            <a:r>
              <a:rPr lang="nl-NL" dirty="0"/>
              <a:t>Beoordelen factoren kind en moeder</a:t>
            </a:r>
          </a:p>
          <a:p>
            <a:pPr lvl="1">
              <a:buFont typeface="Arial" panose="020B0604020202020204" pitchFamily="34" charset="0"/>
              <a:buChar char="•"/>
            </a:pPr>
            <a:r>
              <a:rPr lang="nl-NL" dirty="0"/>
              <a:t>Observeren voeding </a:t>
            </a:r>
          </a:p>
          <a:p>
            <a:pPr marL="342900" lvl="1" indent="-222250">
              <a:buFont typeface="Arial" panose="020B0604020202020204" pitchFamily="34" charset="0"/>
              <a:buChar char="•"/>
            </a:pPr>
            <a:r>
              <a:rPr lang="nl-NL" dirty="0" smtClean="0"/>
              <a:t>Lange </a:t>
            </a:r>
            <a:r>
              <a:rPr lang="nl-NL" dirty="0"/>
              <a:t>lijsten van mogelijke </a:t>
            </a:r>
            <a:r>
              <a:rPr lang="nl-NL" dirty="0" smtClean="0"/>
              <a:t>oorzaken</a:t>
            </a:r>
          </a:p>
          <a:p>
            <a:pPr marL="342900" lvl="1" indent="-222250">
              <a:buFont typeface="Arial" panose="020B0604020202020204" pitchFamily="34" charset="0"/>
              <a:buChar char="•"/>
            </a:pPr>
            <a:r>
              <a:rPr lang="nl-NL" dirty="0" smtClean="0"/>
              <a:t>Vaak niet-optimale borstvoedingstechniek, denk aan spruw</a:t>
            </a:r>
          </a:p>
          <a:p>
            <a:pPr marL="342900" lvl="1" indent="-222250">
              <a:buFont typeface="Arial" panose="020B0604020202020204" pitchFamily="34" charset="0"/>
              <a:buChar char="•"/>
            </a:pPr>
            <a:r>
              <a:rPr lang="nl-NL" dirty="0" err="1" smtClean="0"/>
              <a:t>Evt</a:t>
            </a:r>
            <a:r>
              <a:rPr lang="nl-NL" dirty="0" smtClean="0"/>
              <a:t> </a:t>
            </a:r>
            <a:r>
              <a:rPr lang="nl-NL" dirty="0"/>
              <a:t>ter verlichting </a:t>
            </a:r>
            <a:r>
              <a:rPr lang="nl-NL" dirty="0" smtClean="0"/>
              <a:t>pijnstilling (paracetamol </a:t>
            </a:r>
            <a:r>
              <a:rPr lang="nl-NL" dirty="0"/>
              <a:t>of ibuprofen) </a:t>
            </a:r>
          </a:p>
          <a:p>
            <a:pPr>
              <a:buFont typeface="Arial" panose="020B0604020202020204" pitchFamily="34" charset="0"/>
              <a:buChar char="•"/>
            </a:pPr>
            <a:endParaRPr lang="nl-NL" dirty="0"/>
          </a:p>
          <a:p>
            <a:pPr lvl="1">
              <a:buFont typeface="Arial" panose="020B0604020202020204" pitchFamily="34" charset="0"/>
              <a:buChar char="•"/>
            </a:pPr>
            <a:endParaRPr lang="nl-NL" dirty="0"/>
          </a:p>
          <a:p>
            <a:pPr lvl="1">
              <a:buFont typeface="Arial" panose="020B0604020202020204" pitchFamily="34" charset="0"/>
              <a:buChar char="•"/>
            </a:pPr>
            <a:endParaRPr lang="nl-NL" dirty="0"/>
          </a:p>
        </p:txBody>
      </p:sp>
    </p:spTree>
    <p:extLst>
      <p:ext uri="{BB962C8B-B14F-4D97-AF65-F5344CB8AC3E}">
        <p14:creationId xmlns:p14="http://schemas.microsoft.com/office/powerpoint/2010/main" val="3144660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Voeden op verzoek</a:t>
            </a:r>
            <a:r>
              <a:rPr lang="nl-NL" dirty="0"/>
              <a:t/>
            </a:r>
            <a:br>
              <a:rPr lang="nl-NL" dirty="0"/>
            </a:br>
            <a:endParaRPr lang="nl-NL" dirty="0"/>
          </a:p>
        </p:txBody>
      </p:sp>
      <p:sp>
        <p:nvSpPr>
          <p:cNvPr id="3" name="Tijdelijke aanduiding voor tekst 2"/>
          <p:cNvSpPr>
            <a:spLocks noGrp="1"/>
          </p:cNvSpPr>
          <p:nvPr>
            <p:ph type="body" idx="1"/>
          </p:nvPr>
        </p:nvSpPr>
        <p:spPr/>
        <p:txBody>
          <a:bodyPr/>
          <a:lstStyle/>
          <a:p>
            <a:pPr>
              <a:buFont typeface="Arial" panose="020B0604020202020204" pitchFamily="34" charset="0"/>
              <a:buChar char="•"/>
            </a:pPr>
            <a:r>
              <a:rPr lang="nl-NL" dirty="0"/>
              <a:t>Goede begeleiding draagt eraan bij dat ouders leren vertrouwen op de signalen die het kind </a:t>
            </a:r>
            <a:r>
              <a:rPr lang="nl-NL" dirty="0" smtClean="0"/>
              <a:t>geeft</a:t>
            </a:r>
          </a:p>
          <a:p>
            <a:pPr>
              <a:buFont typeface="Arial" panose="020B0604020202020204" pitchFamily="34" charset="0"/>
              <a:buChar char="•"/>
            </a:pPr>
            <a:r>
              <a:rPr lang="nl-NL" dirty="0" smtClean="0"/>
              <a:t>Systeem </a:t>
            </a:r>
            <a:r>
              <a:rPr lang="nl-NL" dirty="0"/>
              <a:t>van vraag en </a:t>
            </a:r>
            <a:r>
              <a:rPr lang="nl-NL" dirty="0" smtClean="0"/>
              <a:t>aanbod</a:t>
            </a:r>
          </a:p>
          <a:p>
            <a:pPr>
              <a:buFont typeface="Arial" panose="020B0604020202020204" pitchFamily="34" charset="0"/>
              <a:buChar char="•"/>
            </a:pPr>
            <a:r>
              <a:rPr lang="nl-NL" dirty="0" smtClean="0"/>
              <a:t>Voedingssignalen? </a:t>
            </a:r>
            <a:r>
              <a:rPr lang="nl-NL" dirty="0"/>
              <a:t>Huilen is een laat </a:t>
            </a:r>
            <a:r>
              <a:rPr lang="nl-NL" dirty="0" smtClean="0"/>
              <a:t>voedingssignaal</a:t>
            </a:r>
          </a:p>
          <a:p>
            <a:pPr lvl="1">
              <a:buFont typeface="Arial" panose="020B0604020202020204" pitchFamily="34" charset="0"/>
              <a:buChar char="•"/>
            </a:pPr>
            <a:r>
              <a:rPr lang="nl-NL" dirty="0" smtClean="0"/>
              <a:t>minder diep slapen;</a:t>
            </a:r>
            <a:endParaRPr lang="nl-NL" dirty="0"/>
          </a:p>
          <a:p>
            <a:pPr lvl="1">
              <a:buFont typeface="Arial" panose="020B0604020202020204" pitchFamily="34" charset="0"/>
              <a:buChar char="•"/>
            </a:pPr>
            <a:r>
              <a:rPr lang="nl-NL" dirty="0" smtClean="0"/>
              <a:t>zoekgedrag</a:t>
            </a:r>
            <a:r>
              <a:rPr lang="nl-NL" dirty="0"/>
              <a:t>;</a:t>
            </a:r>
          </a:p>
          <a:p>
            <a:pPr lvl="1">
              <a:buFont typeface="Arial" panose="020B0604020202020204" pitchFamily="34" charset="0"/>
              <a:buChar char="•"/>
            </a:pPr>
            <a:r>
              <a:rPr lang="nl-NL" dirty="0" smtClean="0"/>
              <a:t>zuigen </a:t>
            </a:r>
            <a:r>
              <a:rPr lang="nl-NL" dirty="0"/>
              <a:t>op </a:t>
            </a:r>
            <a:r>
              <a:rPr lang="nl-NL" dirty="0" smtClean="0"/>
              <a:t>handjes</a:t>
            </a:r>
            <a:r>
              <a:rPr lang="nl-NL" dirty="0"/>
              <a:t>.</a:t>
            </a:r>
          </a:p>
          <a:p>
            <a:pPr>
              <a:buFont typeface="Arial" panose="020B0604020202020204" pitchFamily="34" charset="0"/>
              <a:buChar char="•"/>
            </a:pPr>
            <a:r>
              <a:rPr lang="nl-NL" dirty="0" smtClean="0"/>
              <a:t>Duur </a:t>
            </a:r>
            <a:r>
              <a:rPr lang="nl-NL" dirty="0"/>
              <a:t>van de voeding in hoge mate </a:t>
            </a:r>
            <a:r>
              <a:rPr lang="nl-NL" dirty="0" smtClean="0"/>
              <a:t>bepaald </a:t>
            </a:r>
            <a:r>
              <a:rPr lang="nl-NL" dirty="0"/>
              <a:t>door de </a:t>
            </a:r>
            <a:r>
              <a:rPr lang="nl-NL" dirty="0" smtClean="0"/>
              <a:t>baby</a:t>
            </a:r>
          </a:p>
          <a:p>
            <a:pPr>
              <a:buFont typeface="Arial" panose="020B0604020202020204" pitchFamily="34" charset="0"/>
              <a:buChar char="•"/>
            </a:pPr>
            <a:r>
              <a:rPr lang="nl-NL" dirty="0" smtClean="0"/>
              <a:t>Belang dat moeder ook </a:t>
            </a:r>
            <a:r>
              <a:rPr lang="nl-NL" dirty="0"/>
              <a:t>gevolg kan geven aan </a:t>
            </a:r>
            <a:r>
              <a:rPr lang="nl-NL" dirty="0" smtClean="0"/>
              <a:t>eigen </a:t>
            </a:r>
            <a:r>
              <a:rPr lang="nl-NL" dirty="0"/>
              <a:t>behoefte om af en toe eerder te voeden dan de baby </a:t>
            </a:r>
            <a:r>
              <a:rPr lang="nl-NL" dirty="0" smtClean="0"/>
              <a:t>aangeeft</a:t>
            </a:r>
            <a:endParaRPr lang="nl-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60648"/>
            <a:ext cx="2592288"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765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409" y="1052736"/>
            <a:ext cx="5887560" cy="3310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1043608" y="1196752"/>
            <a:ext cx="7138986" cy="409575"/>
          </a:xfrm>
        </p:spPr>
        <p:txBody>
          <a:bodyPr/>
          <a:lstStyle/>
          <a:p>
            <a:r>
              <a:rPr lang="nl-NL" b="1" dirty="0" smtClean="0">
                <a:latin typeface="Calibri" panose="020F0502020204030204" pitchFamily="34" charset="0"/>
              </a:rPr>
              <a:t>Stand van zaken proces</a:t>
            </a:r>
            <a:endParaRPr lang="nl-NL" b="1" dirty="0">
              <a:latin typeface="Calibri" panose="020F0502020204030204" pitchFamily="34" charset="0"/>
            </a:endParaRPr>
          </a:p>
        </p:txBody>
      </p:sp>
      <p:sp>
        <p:nvSpPr>
          <p:cNvPr id="3" name="Tijdelijke aanduiding voor tekst 2"/>
          <p:cNvSpPr>
            <a:spLocks noGrp="1"/>
          </p:cNvSpPr>
          <p:nvPr>
            <p:ph type="body" idx="1"/>
          </p:nvPr>
        </p:nvSpPr>
        <p:spPr>
          <a:xfrm>
            <a:off x="1331640" y="2132856"/>
            <a:ext cx="7560840" cy="3962399"/>
          </a:xfrm>
        </p:spPr>
        <p:txBody>
          <a:bodyPr/>
          <a:lstStyle/>
          <a:p>
            <a:pPr marL="120650" indent="0">
              <a:buNone/>
            </a:pPr>
            <a:r>
              <a:rPr lang="nl-NL" dirty="0" smtClean="0">
                <a:latin typeface="Calibri" panose="020F0502020204030204" pitchFamily="34" charset="0"/>
              </a:rPr>
              <a:t>Fase A en Fase B</a:t>
            </a:r>
          </a:p>
          <a:p>
            <a:pPr marL="120650" indent="0">
              <a:buNone/>
            </a:pPr>
            <a:r>
              <a:rPr lang="nl-NL" dirty="0" smtClean="0">
                <a:latin typeface="Calibri" panose="020F0502020204030204" pitchFamily="34" charset="0"/>
              </a:rPr>
              <a:t>Nog geen volledige accordering </a:t>
            </a:r>
          </a:p>
          <a:p>
            <a:pPr marL="120650" indent="0">
              <a:buNone/>
            </a:pPr>
            <a:endParaRPr lang="nl-NL" dirty="0">
              <a:latin typeface="Calibri" panose="020F0502020204030204" pitchFamily="34" charset="0"/>
            </a:endParaRPr>
          </a:p>
          <a:p>
            <a:pPr marL="120650" indent="0">
              <a:buNone/>
            </a:pPr>
            <a:endParaRPr lang="nl-NL" dirty="0" smtClean="0">
              <a:latin typeface="Calibri" panose="020F0502020204030204" pitchFamily="34" charset="0"/>
              <a:hlinkClick r:id="rId3"/>
            </a:endParaRPr>
          </a:p>
          <a:p>
            <a:pPr marL="120650" indent="0">
              <a:buNone/>
            </a:pPr>
            <a:endParaRPr lang="nl-NL" dirty="0">
              <a:latin typeface="Calibri" panose="020F0502020204030204" pitchFamily="34" charset="0"/>
              <a:hlinkClick r:id="rId3"/>
            </a:endParaRPr>
          </a:p>
          <a:p>
            <a:pPr marL="120650" indent="0">
              <a:buNone/>
            </a:pPr>
            <a:endParaRPr lang="nl-NL" dirty="0" smtClean="0">
              <a:latin typeface="Calibri" panose="020F0502020204030204" pitchFamily="34" charset="0"/>
              <a:hlinkClick r:id="rId3"/>
            </a:endParaRPr>
          </a:p>
          <a:p>
            <a:pPr marL="120650" indent="0">
              <a:buNone/>
            </a:pPr>
            <a:r>
              <a:rPr lang="nl-NL" dirty="0" smtClean="0">
                <a:latin typeface="Calibri" panose="020F0502020204030204" pitchFamily="34" charset="0"/>
                <a:hlinkClick r:id="rId3"/>
              </a:rPr>
              <a:t>http</a:t>
            </a:r>
            <a:r>
              <a:rPr lang="nl-NL" dirty="0">
                <a:latin typeface="Calibri" panose="020F0502020204030204" pitchFamily="34" charset="0"/>
                <a:hlinkClick r:id="rId3"/>
              </a:rPr>
              <a:t>://www.richtlijnborstvoeding.nl</a:t>
            </a:r>
            <a:r>
              <a:rPr lang="nl-NL" dirty="0" smtClean="0">
                <a:latin typeface="Calibri" panose="020F0502020204030204" pitchFamily="34" charset="0"/>
                <a:hlinkClick r:id="rId3"/>
              </a:rPr>
              <a:t>/</a:t>
            </a:r>
            <a:r>
              <a:rPr lang="nl-NL" dirty="0" smtClean="0">
                <a:latin typeface="Calibri" panose="020F0502020204030204" pitchFamily="34" charset="0"/>
              </a:rPr>
              <a:t> Nog niet geactualiseerd op deze RL!</a:t>
            </a:r>
            <a:endParaRPr lang="nl-NL" dirty="0">
              <a:latin typeface="Calibri" panose="020F0502020204030204" pitchFamily="34" charset="0"/>
            </a:endParaRPr>
          </a:p>
        </p:txBody>
      </p:sp>
    </p:spTree>
    <p:extLst>
      <p:ext uri="{BB962C8B-B14F-4D97-AF65-F5344CB8AC3E}">
        <p14:creationId xmlns:p14="http://schemas.microsoft.com/office/powerpoint/2010/main" val="1473632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1412776"/>
            <a:ext cx="7138986" cy="409575"/>
          </a:xfrm>
        </p:spPr>
        <p:txBody>
          <a:bodyPr/>
          <a:lstStyle/>
          <a:p>
            <a:r>
              <a:rPr lang="nl-NL" b="1" dirty="0"/>
              <a:t>Voorlichting over borstvoeding en kunstmatige zuigelingenvoeding</a:t>
            </a:r>
            <a:r>
              <a:rPr lang="nl-NL" dirty="0"/>
              <a:t/>
            </a:r>
            <a:br>
              <a:rPr lang="nl-NL" dirty="0"/>
            </a:br>
            <a:endParaRPr lang="nl-NL" dirty="0"/>
          </a:p>
        </p:txBody>
      </p:sp>
      <p:sp>
        <p:nvSpPr>
          <p:cNvPr id="3" name="Tijdelijke aanduiding voor tekst 2"/>
          <p:cNvSpPr>
            <a:spLocks noGrp="1"/>
          </p:cNvSpPr>
          <p:nvPr>
            <p:ph type="body" idx="1"/>
          </p:nvPr>
        </p:nvSpPr>
        <p:spPr/>
        <p:txBody>
          <a:bodyPr/>
          <a:lstStyle/>
          <a:p>
            <a:pPr lvl="0">
              <a:buFont typeface="Arial" panose="020B0604020202020204" pitchFamily="34" charset="0"/>
              <a:buChar char="•"/>
            </a:pPr>
            <a:r>
              <a:rPr lang="nl-NL" dirty="0"/>
              <a:t>B</a:t>
            </a:r>
            <a:r>
              <a:rPr lang="nl-NL" dirty="0" smtClean="0"/>
              <a:t>etrouwbare </a:t>
            </a:r>
            <a:r>
              <a:rPr lang="nl-NL" dirty="0"/>
              <a:t>en onafhankelijke, niet door de commercie beïnvloede informatie over zuigelingenvoeding</a:t>
            </a:r>
            <a:r>
              <a:rPr lang="nl-NL" dirty="0" smtClean="0"/>
              <a:t>.</a:t>
            </a:r>
          </a:p>
          <a:p>
            <a:pPr lvl="0">
              <a:buFont typeface="Arial" panose="020B0604020202020204" pitchFamily="34" charset="0"/>
              <a:buChar char="•"/>
            </a:pPr>
            <a:r>
              <a:rPr lang="nl-NL" dirty="0"/>
              <a:t>Betrek de partner en eventueel andere voor de vrouw belangrijke personen bij de </a:t>
            </a:r>
            <a:r>
              <a:rPr lang="nl-NL" dirty="0" smtClean="0"/>
              <a:t>voorlichting</a:t>
            </a:r>
          </a:p>
          <a:p>
            <a:pPr lvl="0">
              <a:buFont typeface="Arial" panose="020B0604020202020204" pitchFamily="34" charset="0"/>
              <a:buChar char="•"/>
            </a:pPr>
            <a:endParaRPr lang="nl-NL" dirty="0" smtClean="0"/>
          </a:p>
          <a:p>
            <a:pPr lvl="0">
              <a:buFont typeface="Arial" panose="020B0604020202020204" pitchFamily="34" charset="0"/>
              <a:buChar char="•"/>
            </a:pPr>
            <a:r>
              <a:rPr lang="nl-NL" dirty="0" smtClean="0"/>
              <a:t>De zorgverlener dient het geven van borstvoeding te stimuleren en mogelijk te maken. </a:t>
            </a:r>
          </a:p>
          <a:p>
            <a:pPr lvl="1">
              <a:buFont typeface="Arial" panose="020B0604020202020204" pitchFamily="34" charset="0"/>
              <a:buChar char="•"/>
            </a:pPr>
            <a:r>
              <a:rPr lang="nl-NL" dirty="0" smtClean="0"/>
              <a:t>Hulp bij klachten</a:t>
            </a:r>
          </a:p>
          <a:p>
            <a:pPr lvl="1">
              <a:buFont typeface="Arial" panose="020B0604020202020204" pitchFamily="34" charset="0"/>
              <a:buChar char="•"/>
            </a:pPr>
            <a:r>
              <a:rPr lang="nl-NL" dirty="0" smtClean="0"/>
              <a:t>Werkende </a:t>
            </a:r>
            <a:r>
              <a:rPr lang="nl-NL" dirty="0"/>
              <a:t>vrouwen hebben kolfrecht</a:t>
            </a:r>
            <a:endParaRPr lang="nl-NL" dirty="0" smtClean="0"/>
          </a:p>
          <a:p>
            <a:endParaRPr lang="nl-NL" dirty="0"/>
          </a:p>
        </p:txBody>
      </p:sp>
    </p:spTree>
    <p:extLst>
      <p:ext uri="{BB962C8B-B14F-4D97-AF65-F5344CB8AC3E}">
        <p14:creationId xmlns:p14="http://schemas.microsoft.com/office/powerpoint/2010/main" val="648432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74" name="Shape 74"/>
          <p:cNvSpPr txBox="1"/>
          <p:nvPr/>
        </p:nvSpPr>
        <p:spPr>
          <a:xfrm>
            <a:off x="955723" y="1165950"/>
            <a:ext cx="7468199" cy="966906"/>
          </a:xfrm>
          <a:prstGeom prst="rect">
            <a:avLst/>
          </a:prstGeom>
          <a:noFill/>
          <a:ln>
            <a:noFill/>
          </a:ln>
        </p:spPr>
        <p:txBody>
          <a:bodyPr lIns="91425" tIns="45700" rIns="91425" bIns="45700" anchor="t" anchorCtr="0">
            <a:noAutofit/>
          </a:bodyPr>
          <a:lstStyle/>
          <a:p>
            <a:pPr lvl="0" rtl="0">
              <a:lnSpc>
                <a:spcPct val="136842"/>
              </a:lnSpc>
              <a:spcBef>
                <a:spcPts val="380"/>
              </a:spcBef>
              <a:buClr>
                <a:schemeClr val="dk1"/>
              </a:buClr>
              <a:buSzPct val="25000"/>
              <a:buFont typeface="Calibri"/>
              <a:buNone/>
            </a:pPr>
            <a:r>
              <a:rPr lang="en-US" sz="1900" b="1" dirty="0">
                <a:solidFill>
                  <a:schemeClr val="dk1"/>
                </a:solidFill>
                <a:latin typeface="Calibri"/>
                <a:ea typeface="Calibri"/>
                <a:cs typeface="Calibri"/>
                <a:sym typeface="Calibri"/>
              </a:rPr>
              <a:t>Hoe kun je in </a:t>
            </a:r>
            <a:r>
              <a:rPr lang="en-US" sz="1900" b="1" dirty="0" err="1">
                <a:solidFill>
                  <a:schemeClr val="dk1"/>
                </a:solidFill>
                <a:latin typeface="Calibri"/>
                <a:ea typeface="Calibri"/>
                <a:cs typeface="Calibri"/>
                <a:sym typeface="Calibri"/>
              </a:rPr>
              <a:t>deze</a:t>
            </a:r>
            <a:r>
              <a:rPr lang="en-US" sz="1900" b="1" dirty="0">
                <a:solidFill>
                  <a:schemeClr val="dk1"/>
                </a:solidFill>
                <a:latin typeface="Calibri"/>
                <a:ea typeface="Calibri"/>
                <a:cs typeface="Calibri"/>
                <a:sym typeface="Calibri"/>
              </a:rPr>
              <a:t> casus de </a:t>
            </a:r>
            <a:r>
              <a:rPr lang="en-US" sz="1900" b="1" dirty="0" err="1">
                <a:solidFill>
                  <a:schemeClr val="dk1"/>
                </a:solidFill>
                <a:latin typeface="Calibri"/>
                <a:ea typeface="Calibri"/>
                <a:cs typeface="Calibri"/>
                <a:sym typeface="Calibri"/>
              </a:rPr>
              <a:t>aanbevelingen</a:t>
            </a:r>
            <a:r>
              <a:rPr lang="en-US" sz="1900" b="1" dirty="0">
                <a:solidFill>
                  <a:schemeClr val="dk1"/>
                </a:solidFill>
                <a:latin typeface="Calibri"/>
                <a:ea typeface="Calibri"/>
                <a:cs typeface="Calibri"/>
                <a:sym typeface="Calibri"/>
              </a:rPr>
              <a:t> van de </a:t>
            </a:r>
            <a:r>
              <a:rPr lang="en-US" sz="1900" b="1" dirty="0" err="1">
                <a:solidFill>
                  <a:schemeClr val="dk1"/>
                </a:solidFill>
                <a:latin typeface="Calibri"/>
                <a:ea typeface="Calibri"/>
                <a:cs typeface="Calibri"/>
                <a:sym typeface="Calibri"/>
              </a:rPr>
              <a:t>richtlijn</a:t>
            </a:r>
            <a:r>
              <a:rPr lang="en-US" sz="1900" b="1" dirty="0">
                <a:solidFill>
                  <a:schemeClr val="dk1"/>
                </a:solidFill>
                <a:latin typeface="Calibri"/>
                <a:ea typeface="Calibri"/>
                <a:cs typeface="Calibri"/>
                <a:sym typeface="Calibri"/>
              </a:rPr>
              <a:t> </a:t>
            </a:r>
            <a:r>
              <a:rPr lang="en-US" sz="1900" b="1" dirty="0" err="1">
                <a:solidFill>
                  <a:schemeClr val="dk1"/>
                </a:solidFill>
                <a:latin typeface="Calibri"/>
                <a:ea typeface="Calibri"/>
                <a:cs typeface="Calibri"/>
              </a:rPr>
              <a:t>toepassen</a:t>
            </a:r>
            <a:r>
              <a:rPr lang="en-US" sz="1900" b="1" dirty="0">
                <a:solidFill>
                  <a:schemeClr val="dk1"/>
                </a:solidFill>
                <a:latin typeface="Calibri"/>
                <a:ea typeface="Calibri"/>
                <a:cs typeface="Calibri"/>
              </a:rPr>
              <a:t>?</a:t>
            </a:r>
          </a:p>
          <a:p>
            <a:pPr lvl="0">
              <a:lnSpc>
                <a:spcPct val="136842"/>
              </a:lnSpc>
              <a:spcBef>
                <a:spcPts val="380"/>
              </a:spcBef>
              <a:buClr>
                <a:schemeClr val="dk1"/>
              </a:buClr>
              <a:buSzPct val="25000"/>
            </a:pPr>
            <a:r>
              <a:rPr lang="en-US" sz="1900" b="1" dirty="0" err="1">
                <a:solidFill>
                  <a:schemeClr val="dk1"/>
                </a:solidFill>
                <a:latin typeface="Calibri"/>
                <a:ea typeface="Calibri"/>
                <a:cs typeface="Calibri"/>
              </a:rPr>
              <a:t>Hfst</a:t>
            </a:r>
            <a:r>
              <a:rPr lang="en-US" sz="1900" b="1" dirty="0">
                <a:solidFill>
                  <a:schemeClr val="dk1"/>
                </a:solidFill>
                <a:latin typeface="Calibri"/>
                <a:ea typeface="Calibri"/>
                <a:cs typeface="Calibri"/>
              </a:rPr>
              <a:t>  (</a:t>
            </a:r>
            <a:r>
              <a:rPr lang="en-US" sz="1900" b="1" dirty="0" err="1">
                <a:solidFill>
                  <a:schemeClr val="dk1"/>
                </a:solidFill>
                <a:latin typeface="Calibri"/>
                <a:ea typeface="Calibri"/>
                <a:cs typeface="Calibri"/>
              </a:rPr>
              <a:t>Mogelijk</a:t>
            </a:r>
            <a:r>
              <a:rPr lang="en-US" sz="1900" b="1" dirty="0">
                <a:solidFill>
                  <a:schemeClr val="dk1"/>
                </a:solidFill>
                <a:latin typeface="Calibri"/>
                <a:ea typeface="Calibri"/>
                <a:cs typeface="Calibri"/>
              </a:rPr>
              <a:t>) </a:t>
            </a:r>
            <a:r>
              <a:rPr lang="en-US" sz="1900" b="1" dirty="0" err="1">
                <a:solidFill>
                  <a:schemeClr val="dk1"/>
                </a:solidFill>
                <a:latin typeface="Calibri"/>
                <a:ea typeface="Calibri"/>
                <a:cs typeface="Calibri"/>
              </a:rPr>
              <a:t>onvoldoende</a:t>
            </a:r>
            <a:r>
              <a:rPr lang="en-US" sz="1900" b="1" dirty="0">
                <a:solidFill>
                  <a:schemeClr val="dk1"/>
                </a:solidFill>
                <a:latin typeface="Calibri"/>
                <a:ea typeface="Calibri"/>
                <a:cs typeface="Calibri"/>
              </a:rPr>
              <a:t> </a:t>
            </a:r>
            <a:r>
              <a:rPr lang="en-US" sz="1900" b="1" dirty="0" err="1">
                <a:solidFill>
                  <a:schemeClr val="dk1"/>
                </a:solidFill>
                <a:latin typeface="Calibri"/>
                <a:ea typeface="Calibri"/>
                <a:cs typeface="Calibri"/>
              </a:rPr>
              <a:t>melkproductie</a:t>
            </a:r>
            <a:endParaRPr lang="en-US" sz="1900" b="1" dirty="0">
              <a:solidFill>
                <a:schemeClr val="dk1"/>
              </a:solidFill>
              <a:latin typeface="Calibri"/>
              <a:ea typeface="Calibri"/>
              <a:cs typeface="Calibri"/>
            </a:endParaRPr>
          </a:p>
        </p:txBody>
      </p:sp>
      <p:sp>
        <p:nvSpPr>
          <p:cNvPr id="75" name="Shape 75"/>
          <p:cNvSpPr txBox="1"/>
          <p:nvPr/>
        </p:nvSpPr>
        <p:spPr>
          <a:xfrm>
            <a:off x="971600" y="2204865"/>
            <a:ext cx="7715299" cy="3967260"/>
          </a:xfrm>
          <a:prstGeom prst="rect">
            <a:avLst/>
          </a:prstGeom>
          <a:noFill/>
          <a:ln>
            <a:noFill/>
          </a:ln>
        </p:spPr>
        <p:txBody>
          <a:bodyPr lIns="91425" tIns="45700" rIns="91425" bIns="45700" anchor="t" anchorCtr="0">
            <a:noAutofit/>
          </a:bodyPr>
          <a:lstStyle/>
          <a:p>
            <a:pPr marL="0" marR="0" lvl="0" indent="0" algn="l" rtl="0">
              <a:lnSpc>
                <a:spcPct val="136842"/>
              </a:lnSpc>
              <a:spcBef>
                <a:spcPts val="380"/>
              </a:spcBef>
              <a:spcAft>
                <a:spcPts val="0"/>
              </a:spcAft>
              <a:buClr>
                <a:schemeClr val="dk1"/>
              </a:buClr>
              <a:buSzPct val="25000"/>
              <a:buFont typeface="Calibri"/>
              <a:buNone/>
            </a:pPr>
            <a:r>
              <a:rPr lang="en-US" sz="1900" u="sng" dirty="0" err="1">
                <a:solidFill>
                  <a:schemeClr val="dk1"/>
                </a:solidFill>
                <a:latin typeface="Calibri"/>
                <a:ea typeface="Calibri"/>
                <a:cs typeface="Calibri"/>
              </a:rPr>
              <a:t>Moeder</a:t>
            </a:r>
            <a:r>
              <a:rPr lang="en-US" sz="1900" u="sng" dirty="0">
                <a:solidFill>
                  <a:schemeClr val="dk1"/>
                </a:solidFill>
                <a:latin typeface="Calibri"/>
                <a:ea typeface="Calibri"/>
                <a:cs typeface="Calibri"/>
              </a:rPr>
              <a:t> </a:t>
            </a:r>
            <a:r>
              <a:rPr lang="en-US" sz="1900" u="sng" dirty="0" err="1">
                <a:solidFill>
                  <a:schemeClr val="dk1"/>
                </a:solidFill>
                <a:latin typeface="Calibri"/>
                <a:ea typeface="Calibri"/>
                <a:cs typeface="Calibri"/>
              </a:rPr>
              <a:t>en</a:t>
            </a:r>
            <a:r>
              <a:rPr lang="en-US" sz="1900" u="sng" dirty="0">
                <a:solidFill>
                  <a:schemeClr val="dk1"/>
                </a:solidFill>
                <a:latin typeface="Calibri"/>
                <a:ea typeface="Calibri"/>
                <a:cs typeface="Calibri"/>
              </a:rPr>
              <a:t> </a:t>
            </a:r>
            <a:r>
              <a:rPr lang="en-US" sz="1900" u="sng" dirty="0" err="1">
                <a:solidFill>
                  <a:schemeClr val="dk1"/>
                </a:solidFill>
                <a:latin typeface="Calibri"/>
                <a:ea typeface="Calibri"/>
                <a:cs typeface="Calibri"/>
              </a:rPr>
              <a:t>haar</a:t>
            </a:r>
            <a:r>
              <a:rPr lang="en-US" sz="1900" u="sng" dirty="0">
                <a:solidFill>
                  <a:schemeClr val="dk1"/>
                </a:solidFill>
                <a:latin typeface="Calibri"/>
                <a:ea typeface="Calibri"/>
                <a:cs typeface="Calibri"/>
              </a:rPr>
              <a:t> 3 </a:t>
            </a:r>
            <a:r>
              <a:rPr lang="en-US" sz="1900" u="sng" dirty="0" err="1">
                <a:solidFill>
                  <a:schemeClr val="dk1"/>
                </a:solidFill>
                <a:latin typeface="Calibri"/>
                <a:ea typeface="Calibri"/>
                <a:cs typeface="Calibri"/>
              </a:rPr>
              <a:t>mnd</a:t>
            </a:r>
            <a:r>
              <a:rPr lang="en-US" sz="1900" u="sng" dirty="0">
                <a:solidFill>
                  <a:schemeClr val="dk1"/>
                </a:solidFill>
                <a:latin typeface="Calibri"/>
                <a:ea typeface="Calibri"/>
                <a:cs typeface="Calibri"/>
              </a:rPr>
              <a:t> </a:t>
            </a:r>
            <a:r>
              <a:rPr lang="en-US" sz="1900" u="sng" dirty="0" err="1">
                <a:solidFill>
                  <a:schemeClr val="dk1"/>
                </a:solidFill>
                <a:latin typeface="Calibri"/>
                <a:ea typeface="Calibri"/>
                <a:cs typeface="Calibri"/>
              </a:rPr>
              <a:t>oude</a:t>
            </a:r>
            <a:r>
              <a:rPr lang="en-US" sz="1900" u="sng" dirty="0">
                <a:solidFill>
                  <a:schemeClr val="dk1"/>
                </a:solidFill>
                <a:latin typeface="Calibri"/>
                <a:ea typeface="Calibri"/>
                <a:cs typeface="Calibri"/>
              </a:rPr>
              <a:t> baby.</a:t>
            </a:r>
          </a:p>
          <a:p>
            <a:pPr marL="0" marR="0" lvl="0" indent="0" algn="l" rtl="0">
              <a:lnSpc>
                <a:spcPct val="136842"/>
              </a:lnSpc>
              <a:spcBef>
                <a:spcPts val="380"/>
              </a:spcBef>
              <a:spcAft>
                <a:spcPts val="0"/>
              </a:spcAft>
              <a:buClr>
                <a:schemeClr val="dk1"/>
              </a:buClr>
              <a:buSzPct val="25000"/>
              <a:buFont typeface="Calibri"/>
              <a:buNone/>
            </a:pPr>
            <a:r>
              <a:rPr lang="en-US" sz="1900" dirty="0" err="1">
                <a:solidFill>
                  <a:schemeClr val="dk1"/>
                </a:solidFill>
                <a:latin typeface="Calibri"/>
                <a:ea typeface="Calibri"/>
                <a:cs typeface="Calibri"/>
              </a:rPr>
              <a:t>Wat</a:t>
            </a:r>
            <a:r>
              <a:rPr lang="en-US" sz="1900" dirty="0">
                <a:solidFill>
                  <a:schemeClr val="dk1"/>
                </a:solidFill>
                <a:latin typeface="Calibri"/>
                <a:ea typeface="Calibri"/>
                <a:cs typeface="Calibri"/>
              </a:rPr>
              <a:t> </a:t>
            </a:r>
            <a:r>
              <a:rPr lang="en-US" sz="1900" dirty="0" err="1">
                <a:solidFill>
                  <a:schemeClr val="dk1"/>
                </a:solidFill>
                <a:latin typeface="Calibri"/>
                <a:ea typeface="Calibri"/>
                <a:cs typeface="Calibri"/>
              </a:rPr>
              <a:t>ziek</a:t>
            </a:r>
            <a:r>
              <a:rPr lang="en-US" sz="1900" dirty="0">
                <a:solidFill>
                  <a:schemeClr val="dk1"/>
                </a:solidFill>
                <a:latin typeface="Calibri"/>
                <a:ea typeface="Calibri"/>
                <a:cs typeface="Calibri"/>
              </a:rPr>
              <a:t> </a:t>
            </a:r>
            <a:r>
              <a:rPr lang="en-US" sz="1900" dirty="0" err="1">
                <a:solidFill>
                  <a:schemeClr val="dk1"/>
                </a:solidFill>
                <a:latin typeface="Calibri"/>
                <a:ea typeface="Calibri"/>
                <a:cs typeface="Calibri"/>
              </a:rPr>
              <a:t>geweest</a:t>
            </a:r>
            <a:r>
              <a:rPr lang="en-US" sz="1900" dirty="0">
                <a:solidFill>
                  <a:schemeClr val="dk1"/>
                </a:solidFill>
                <a:latin typeface="Calibri"/>
                <a:ea typeface="Calibri"/>
                <a:cs typeface="Calibri"/>
              </a:rPr>
              <a:t>, M </a:t>
            </a:r>
            <a:r>
              <a:rPr lang="en-US" sz="1900" dirty="0" err="1">
                <a:solidFill>
                  <a:schemeClr val="dk1"/>
                </a:solidFill>
                <a:latin typeface="Calibri"/>
                <a:ea typeface="Calibri"/>
                <a:cs typeface="Calibri"/>
              </a:rPr>
              <a:t>gevoel</a:t>
            </a:r>
            <a:r>
              <a:rPr lang="en-US" sz="1900" dirty="0">
                <a:solidFill>
                  <a:schemeClr val="dk1"/>
                </a:solidFill>
                <a:latin typeface="Calibri"/>
                <a:ea typeface="Calibri"/>
                <a:cs typeface="Calibri"/>
              </a:rPr>
              <a:t> minder </a:t>
            </a:r>
            <a:r>
              <a:rPr lang="en-US" sz="1900" dirty="0" err="1">
                <a:solidFill>
                  <a:schemeClr val="dk1"/>
                </a:solidFill>
                <a:latin typeface="Calibri"/>
                <a:ea typeface="Calibri"/>
                <a:cs typeface="Calibri"/>
              </a:rPr>
              <a:t>goed</a:t>
            </a:r>
            <a:r>
              <a:rPr lang="en-US" sz="1900" dirty="0">
                <a:solidFill>
                  <a:schemeClr val="dk1"/>
                </a:solidFill>
                <a:latin typeface="Calibri"/>
                <a:ea typeface="Calibri"/>
                <a:cs typeface="Calibri"/>
              </a:rPr>
              <a:t> </a:t>
            </a:r>
            <a:r>
              <a:rPr lang="en-US" sz="1900" dirty="0" err="1">
                <a:solidFill>
                  <a:schemeClr val="dk1"/>
                </a:solidFill>
                <a:latin typeface="Calibri"/>
                <a:ea typeface="Calibri"/>
                <a:cs typeface="Calibri"/>
              </a:rPr>
              <a:t>drinken</a:t>
            </a:r>
            <a:r>
              <a:rPr lang="en-US" sz="1900" dirty="0">
                <a:solidFill>
                  <a:schemeClr val="dk1"/>
                </a:solidFill>
                <a:latin typeface="Calibri"/>
                <a:ea typeface="Calibri"/>
                <a:cs typeface="Calibri"/>
              </a:rPr>
              <a:t> (minder </a:t>
            </a:r>
            <a:r>
              <a:rPr lang="en-US" sz="1900" dirty="0" err="1">
                <a:solidFill>
                  <a:schemeClr val="dk1"/>
                </a:solidFill>
                <a:latin typeface="Calibri"/>
                <a:ea typeface="Calibri"/>
                <a:cs typeface="Calibri"/>
              </a:rPr>
              <a:t>tevreden</a:t>
            </a:r>
            <a:r>
              <a:rPr lang="en-US" sz="1900" dirty="0">
                <a:solidFill>
                  <a:schemeClr val="dk1"/>
                </a:solidFill>
                <a:latin typeface="Calibri"/>
                <a:ea typeface="Calibri"/>
                <a:cs typeface="Calibri"/>
              </a:rPr>
              <a:t>). Met </a:t>
            </a:r>
            <a:r>
              <a:rPr lang="en-US" sz="1900" dirty="0" err="1">
                <a:solidFill>
                  <a:schemeClr val="dk1"/>
                </a:solidFill>
                <a:latin typeface="Calibri"/>
                <a:ea typeface="Calibri"/>
                <a:cs typeface="Calibri"/>
              </a:rPr>
              <a:t>kolven</a:t>
            </a:r>
            <a:r>
              <a:rPr lang="en-US" sz="1900" dirty="0">
                <a:solidFill>
                  <a:schemeClr val="dk1"/>
                </a:solidFill>
                <a:latin typeface="Calibri"/>
                <a:ea typeface="Calibri"/>
                <a:cs typeface="Calibri"/>
              </a:rPr>
              <a:t> </a:t>
            </a:r>
            <a:r>
              <a:rPr lang="en-US" sz="1900" dirty="0" err="1">
                <a:solidFill>
                  <a:schemeClr val="dk1"/>
                </a:solidFill>
                <a:latin typeface="Calibri"/>
                <a:ea typeface="Calibri"/>
                <a:cs typeface="Calibri"/>
              </a:rPr>
              <a:t>slechts</a:t>
            </a:r>
            <a:r>
              <a:rPr lang="en-US" sz="1900" dirty="0">
                <a:solidFill>
                  <a:schemeClr val="dk1"/>
                </a:solidFill>
                <a:latin typeface="Calibri"/>
                <a:ea typeface="Calibri"/>
                <a:cs typeface="Calibri"/>
              </a:rPr>
              <a:t> </a:t>
            </a:r>
            <a:r>
              <a:rPr lang="en-US" sz="1900" dirty="0" err="1">
                <a:solidFill>
                  <a:schemeClr val="dk1"/>
                </a:solidFill>
                <a:latin typeface="Calibri"/>
                <a:ea typeface="Calibri"/>
                <a:cs typeface="Calibri"/>
              </a:rPr>
              <a:t>weinig</a:t>
            </a:r>
            <a:r>
              <a:rPr lang="en-US" sz="1900" dirty="0">
                <a:solidFill>
                  <a:schemeClr val="dk1"/>
                </a:solidFill>
                <a:latin typeface="Calibri"/>
                <a:ea typeface="Calibri"/>
                <a:cs typeface="Calibri"/>
              </a:rPr>
              <a:t> </a:t>
            </a:r>
            <a:r>
              <a:rPr lang="en-US" sz="1900" dirty="0" err="1">
                <a:solidFill>
                  <a:schemeClr val="dk1"/>
                </a:solidFill>
                <a:latin typeface="Calibri"/>
                <a:ea typeface="Calibri"/>
                <a:cs typeface="Calibri"/>
              </a:rPr>
              <a:t>melk</a:t>
            </a:r>
            <a:r>
              <a:rPr lang="en-US" sz="1900" dirty="0">
                <a:solidFill>
                  <a:schemeClr val="dk1"/>
                </a:solidFill>
                <a:latin typeface="Calibri"/>
                <a:ea typeface="Calibri"/>
                <a:cs typeface="Calibri"/>
              </a:rPr>
              <a:t>, </a:t>
            </a:r>
            <a:r>
              <a:rPr lang="en-US" sz="1900" dirty="0" err="1">
                <a:solidFill>
                  <a:schemeClr val="dk1"/>
                </a:solidFill>
                <a:latin typeface="Calibri"/>
                <a:ea typeface="Calibri"/>
                <a:cs typeface="Calibri"/>
              </a:rPr>
              <a:t>dus</a:t>
            </a:r>
            <a:r>
              <a:rPr lang="en-US" sz="1900" dirty="0">
                <a:solidFill>
                  <a:schemeClr val="dk1"/>
                </a:solidFill>
                <a:latin typeface="Calibri"/>
                <a:ea typeface="Calibri"/>
                <a:cs typeface="Calibri"/>
              </a:rPr>
              <a:t> </a:t>
            </a:r>
            <a:r>
              <a:rPr lang="en-US" sz="1900" dirty="0" err="1">
                <a:solidFill>
                  <a:schemeClr val="dk1"/>
                </a:solidFill>
                <a:latin typeface="Calibri"/>
                <a:ea typeface="Calibri"/>
                <a:cs typeface="Calibri"/>
              </a:rPr>
              <a:t>niet</a:t>
            </a:r>
            <a:r>
              <a:rPr lang="en-US" sz="1900" dirty="0">
                <a:solidFill>
                  <a:schemeClr val="dk1"/>
                </a:solidFill>
                <a:latin typeface="Calibri"/>
                <a:ea typeface="Calibri"/>
                <a:cs typeface="Calibri"/>
              </a:rPr>
              <a:t> </a:t>
            </a:r>
            <a:r>
              <a:rPr lang="en-US" sz="1900" dirty="0" err="1">
                <a:solidFill>
                  <a:schemeClr val="dk1"/>
                </a:solidFill>
                <a:latin typeface="Calibri"/>
                <a:ea typeface="Calibri"/>
                <a:cs typeface="Calibri"/>
              </a:rPr>
              <a:t>genoeg</a:t>
            </a:r>
            <a:r>
              <a:rPr lang="en-US" sz="1900" dirty="0">
                <a:solidFill>
                  <a:schemeClr val="dk1"/>
                </a:solidFill>
                <a:latin typeface="Calibri"/>
                <a:ea typeface="Calibri"/>
                <a:cs typeface="Calibri"/>
              </a:rPr>
              <a:t> BV. </a:t>
            </a:r>
            <a:r>
              <a:rPr lang="en-US" sz="1900" dirty="0" err="1">
                <a:solidFill>
                  <a:schemeClr val="dk1"/>
                </a:solidFill>
                <a:latin typeface="Calibri"/>
                <a:ea typeface="Calibri"/>
                <a:cs typeface="Calibri"/>
              </a:rPr>
              <a:t>Gestart</a:t>
            </a:r>
            <a:r>
              <a:rPr lang="en-US" sz="1900" dirty="0">
                <a:solidFill>
                  <a:schemeClr val="dk1"/>
                </a:solidFill>
                <a:latin typeface="Calibri"/>
                <a:ea typeface="Calibri"/>
                <a:cs typeface="Calibri"/>
              </a:rPr>
              <a:t> met </a:t>
            </a:r>
            <a:r>
              <a:rPr lang="en-US" sz="1900" dirty="0" err="1">
                <a:solidFill>
                  <a:schemeClr val="dk1"/>
                </a:solidFill>
                <a:latin typeface="Calibri"/>
                <a:ea typeface="Calibri"/>
                <a:cs typeface="Calibri"/>
              </a:rPr>
              <a:t>kunstvoeding</a:t>
            </a:r>
            <a:r>
              <a:rPr lang="en-US" sz="1900" dirty="0">
                <a:solidFill>
                  <a:schemeClr val="dk1"/>
                </a:solidFill>
                <a:latin typeface="Calibri"/>
                <a:ea typeface="Calibri"/>
                <a:cs typeface="Calibri"/>
              </a:rPr>
              <a:t>. </a:t>
            </a:r>
            <a:r>
              <a:rPr lang="en-US" sz="1900" dirty="0" err="1">
                <a:solidFill>
                  <a:schemeClr val="dk1"/>
                </a:solidFill>
                <a:latin typeface="Calibri"/>
                <a:ea typeface="Calibri"/>
                <a:cs typeface="Calibri"/>
              </a:rPr>
              <a:t>Borsten</a:t>
            </a:r>
            <a:r>
              <a:rPr lang="en-US" sz="1900" dirty="0">
                <a:solidFill>
                  <a:schemeClr val="dk1"/>
                </a:solidFill>
                <a:latin typeface="Calibri"/>
                <a:ea typeface="Calibri"/>
                <a:cs typeface="Calibri"/>
              </a:rPr>
              <a:t> </a:t>
            </a:r>
            <a:r>
              <a:rPr lang="en-US" sz="1900" dirty="0" err="1">
                <a:solidFill>
                  <a:schemeClr val="dk1"/>
                </a:solidFill>
                <a:latin typeface="Calibri"/>
                <a:ea typeface="Calibri"/>
                <a:cs typeface="Calibri"/>
              </a:rPr>
              <a:t>voelen</a:t>
            </a:r>
            <a:r>
              <a:rPr lang="en-US" sz="1900" dirty="0">
                <a:solidFill>
                  <a:schemeClr val="dk1"/>
                </a:solidFill>
                <a:latin typeface="Calibri"/>
                <a:ea typeface="Calibri"/>
                <a:cs typeface="Calibri"/>
              </a:rPr>
              <a:t> </a:t>
            </a:r>
            <a:r>
              <a:rPr lang="en-US" sz="1900" dirty="0" err="1">
                <a:solidFill>
                  <a:schemeClr val="dk1"/>
                </a:solidFill>
                <a:latin typeface="Calibri"/>
                <a:ea typeface="Calibri"/>
                <a:cs typeface="Calibri"/>
              </a:rPr>
              <a:t>ook</a:t>
            </a:r>
            <a:r>
              <a:rPr lang="en-US" sz="1900" dirty="0">
                <a:solidFill>
                  <a:schemeClr val="dk1"/>
                </a:solidFill>
                <a:latin typeface="Calibri"/>
                <a:ea typeface="Calibri"/>
                <a:cs typeface="Calibri"/>
              </a:rPr>
              <a:t> minder ‘</a:t>
            </a:r>
            <a:r>
              <a:rPr lang="en-US" sz="1900" dirty="0" err="1">
                <a:solidFill>
                  <a:schemeClr val="dk1"/>
                </a:solidFill>
                <a:latin typeface="Calibri"/>
                <a:ea typeface="Calibri"/>
                <a:cs typeface="Calibri"/>
              </a:rPr>
              <a:t>vol</a:t>
            </a:r>
            <a:r>
              <a:rPr lang="en-US" sz="1900" dirty="0">
                <a:solidFill>
                  <a:schemeClr val="dk1"/>
                </a:solidFill>
                <a:latin typeface="Calibri"/>
                <a:ea typeface="Calibri"/>
                <a:cs typeface="Calibri"/>
              </a:rPr>
              <a:t>’. </a:t>
            </a:r>
          </a:p>
          <a:p>
            <a:pPr marL="0" marR="0" lvl="0" indent="0" algn="l" rtl="0">
              <a:lnSpc>
                <a:spcPct val="136842"/>
              </a:lnSpc>
              <a:spcBef>
                <a:spcPts val="380"/>
              </a:spcBef>
              <a:spcAft>
                <a:spcPts val="0"/>
              </a:spcAft>
              <a:buClr>
                <a:schemeClr val="dk1"/>
              </a:buClr>
              <a:buSzPct val="25000"/>
              <a:buFont typeface="Calibri"/>
              <a:buNone/>
            </a:pPr>
            <a:r>
              <a:rPr lang="en-US" sz="1900" u="sng" dirty="0" err="1">
                <a:solidFill>
                  <a:schemeClr val="dk1"/>
                </a:solidFill>
                <a:latin typeface="Calibri"/>
                <a:ea typeface="Calibri"/>
                <a:cs typeface="Calibri"/>
              </a:rPr>
              <a:t>Advies</a:t>
            </a:r>
            <a:r>
              <a:rPr lang="en-US" sz="1900" u="sng" dirty="0">
                <a:solidFill>
                  <a:schemeClr val="dk1"/>
                </a:solidFill>
                <a:latin typeface="Calibri"/>
                <a:ea typeface="Calibri"/>
                <a:cs typeface="Calibri"/>
              </a:rPr>
              <a:t> </a:t>
            </a:r>
            <a:r>
              <a:rPr lang="en-US" sz="1900" u="sng" dirty="0" err="1">
                <a:solidFill>
                  <a:schemeClr val="dk1"/>
                </a:solidFill>
                <a:latin typeface="Calibri"/>
                <a:ea typeface="Calibri"/>
                <a:cs typeface="Calibri"/>
              </a:rPr>
              <a:t>en</a:t>
            </a:r>
            <a:r>
              <a:rPr lang="en-US" sz="1900" u="sng" dirty="0">
                <a:solidFill>
                  <a:schemeClr val="dk1"/>
                </a:solidFill>
                <a:latin typeface="Calibri"/>
                <a:ea typeface="Calibri"/>
                <a:cs typeface="Calibri"/>
              </a:rPr>
              <a:t> </a:t>
            </a:r>
            <a:r>
              <a:rPr lang="en-US" sz="1900" u="sng" dirty="0" err="1">
                <a:solidFill>
                  <a:schemeClr val="dk1"/>
                </a:solidFill>
                <a:latin typeface="Calibri"/>
                <a:ea typeface="Calibri"/>
                <a:cs typeface="Calibri"/>
              </a:rPr>
              <a:t>uitleg</a:t>
            </a:r>
            <a:r>
              <a:rPr lang="en-US" sz="1900" u="sng" dirty="0">
                <a:solidFill>
                  <a:schemeClr val="dk1"/>
                </a:solidFill>
                <a:latin typeface="Calibri"/>
                <a:ea typeface="Calibri"/>
                <a:cs typeface="Calibri"/>
              </a:rPr>
              <a:t>:</a:t>
            </a:r>
          </a:p>
          <a:p>
            <a:pPr marL="285750" marR="0" lvl="0" indent="-285750" algn="l" rtl="0">
              <a:lnSpc>
                <a:spcPct val="136842"/>
              </a:lnSpc>
              <a:spcBef>
                <a:spcPts val="380"/>
              </a:spcBef>
              <a:spcAft>
                <a:spcPts val="0"/>
              </a:spcAft>
              <a:buClr>
                <a:schemeClr val="dk1"/>
              </a:buClr>
              <a:buSzPct val="100000"/>
              <a:buFont typeface="Arial" panose="020B0604020202020204" pitchFamily="34" charset="0"/>
              <a:buChar char="•"/>
            </a:pPr>
            <a:r>
              <a:rPr lang="en-US" sz="1900" dirty="0" err="1">
                <a:solidFill>
                  <a:schemeClr val="dk1"/>
                </a:solidFill>
                <a:latin typeface="Calibri"/>
                <a:ea typeface="Calibri"/>
                <a:cs typeface="Calibri"/>
              </a:rPr>
              <a:t>Kolven</a:t>
            </a:r>
            <a:r>
              <a:rPr lang="en-US" sz="1900" dirty="0">
                <a:solidFill>
                  <a:schemeClr val="dk1"/>
                </a:solidFill>
                <a:latin typeface="Calibri"/>
                <a:ea typeface="Calibri"/>
                <a:cs typeface="Calibri"/>
              </a:rPr>
              <a:t> is </a:t>
            </a:r>
            <a:r>
              <a:rPr lang="en-US" sz="1900" dirty="0" err="1">
                <a:solidFill>
                  <a:schemeClr val="dk1"/>
                </a:solidFill>
                <a:latin typeface="Calibri"/>
                <a:ea typeface="Calibri"/>
                <a:cs typeface="Calibri"/>
              </a:rPr>
              <a:t>niet</a:t>
            </a:r>
            <a:r>
              <a:rPr lang="en-US" sz="1900" dirty="0">
                <a:solidFill>
                  <a:schemeClr val="dk1"/>
                </a:solidFill>
                <a:latin typeface="Calibri"/>
                <a:ea typeface="Calibri"/>
                <a:cs typeface="Calibri"/>
              </a:rPr>
              <a:t> </a:t>
            </a:r>
            <a:r>
              <a:rPr lang="en-US" sz="1900" dirty="0" err="1">
                <a:solidFill>
                  <a:schemeClr val="dk1"/>
                </a:solidFill>
                <a:latin typeface="Calibri"/>
                <a:ea typeface="Calibri"/>
                <a:cs typeface="Calibri"/>
              </a:rPr>
              <a:t>zelfde</a:t>
            </a:r>
            <a:r>
              <a:rPr lang="en-US" sz="1900" dirty="0">
                <a:solidFill>
                  <a:schemeClr val="dk1"/>
                </a:solidFill>
                <a:latin typeface="Calibri"/>
                <a:ea typeface="Calibri"/>
                <a:cs typeface="Calibri"/>
              </a:rPr>
              <a:t> </a:t>
            </a:r>
            <a:r>
              <a:rPr lang="en-US" sz="1900" dirty="0" err="1">
                <a:solidFill>
                  <a:schemeClr val="dk1"/>
                </a:solidFill>
                <a:latin typeface="Calibri"/>
                <a:ea typeface="Calibri"/>
                <a:cs typeface="Calibri"/>
              </a:rPr>
              <a:t>als</a:t>
            </a:r>
            <a:r>
              <a:rPr lang="en-US" sz="1900" dirty="0">
                <a:solidFill>
                  <a:schemeClr val="dk1"/>
                </a:solidFill>
                <a:latin typeface="Calibri"/>
                <a:ea typeface="Calibri"/>
                <a:cs typeface="Calibri"/>
              </a:rPr>
              <a:t> </a:t>
            </a:r>
            <a:r>
              <a:rPr lang="en-US" sz="1900" dirty="0" err="1">
                <a:solidFill>
                  <a:schemeClr val="dk1"/>
                </a:solidFill>
                <a:latin typeface="Calibri"/>
                <a:ea typeface="Calibri"/>
                <a:cs typeface="Calibri"/>
              </a:rPr>
              <a:t>drinken</a:t>
            </a:r>
            <a:r>
              <a:rPr lang="en-US" sz="1900" dirty="0">
                <a:solidFill>
                  <a:schemeClr val="dk1"/>
                </a:solidFill>
                <a:latin typeface="Calibri"/>
                <a:ea typeface="Calibri"/>
                <a:cs typeface="Calibri"/>
              </a:rPr>
              <a:t> van baby</a:t>
            </a:r>
          </a:p>
          <a:p>
            <a:pPr marL="285750" marR="0" lvl="0" indent="-285750" algn="l" rtl="0">
              <a:lnSpc>
                <a:spcPct val="136842"/>
              </a:lnSpc>
              <a:spcBef>
                <a:spcPts val="380"/>
              </a:spcBef>
              <a:spcAft>
                <a:spcPts val="0"/>
              </a:spcAft>
              <a:buClr>
                <a:schemeClr val="dk1"/>
              </a:buClr>
              <a:buSzPct val="100000"/>
              <a:buFont typeface="Arial" panose="020B0604020202020204" pitchFamily="34" charset="0"/>
              <a:buChar char="•"/>
            </a:pPr>
            <a:r>
              <a:rPr lang="en-US" sz="1900" dirty="0">
                <a:solidFill>
                  <a:schemeClr val="dk1"/>
                </a:solidFill>
                <a:latin typeface="Calibri"/>
                <a:ea typeface="Calibri"/>
                <a:cs typeface="Calibri"/>
              </a:rPr>
              <a:t>Principe </a:t>
            </a:r>
            <a:r>
              <a:rPr lang="en-US" sz="1900" dirty="0" err="1">
                <a:solidFill>
                  <a:schemeClr val="dk1"/>
                </a:solidFill>
                <a:latin typeface="Calibri"/>
                <a:ea typeface="Calibri"/>
                <a:cs typeface="Calibri"/>
              </a:rPr>
              <a:t>vraag</a:t>
            </a:r>
            <a:r>
              <a:rPr lang="en-US" sz="1900" dirty="0">
                <a:solidFill>
                  <a:schemeClr val="dk1"/>
                </a:solidFill>
                <a:latin typeface="Calibri"/>
                <a:ea typeface="Calibri"/>
                <a:cs typeface="Calibri"/>
              </a:rPr>
              <a:t> </a:t>
            </a:r>
            <a:r>
              <a:rPr lang="en-US" sz="1900" dirty="0" err="1">
                <a:solidFill>
                  <a:schemeClr val="dk1"/>
                </a:solidFill>
                <a:latin typeface="Calibri"/>
                <a:ea typeface="Calibri"/>
                <a:cs typeface="Calibri"/>
              </a:rPr>
              <a:t>en</a:t>
            </a:r>
            <a:r>
              <a:rPr lang="en-US" sz="1900" dirty="0">
                <a:solidFill>
                  <a:schemeClr val="dk1"/>
                </a:solidFill>
                <a:latin typeface="Calibri"/>
                <a:ea typeface="Calibri"/>
                <a:cs typeface="Calibri"/>
              </a:rPr>
              <a:t> </a:t>
            </a:r>
            <a:r>
              <a:rPr lang="en-US" sz="1900" dirty="0" err="1">
                <a:solidFill>
                  <a:schemeClr val="dk1"/>
                </a:solidFill>
                <a:latin typeface="Calibri"/>
                <a:ea typeface="Calibri"/>
                <a:cs typeface="Calibri"/>
              </a:rPr>
              <a:t>aanbod</a:t>
            </a:r>
            <a:endParaRPr lang="en-US" sz="1900" dirty="0">
              <a:solidFill>
                <a:schemeClr val="dk1"/>
              </a:solidFill>
              <a:latin typeface="Calibri"/>
              <a:ea typeface="Calibri"/>
              <a:cs typeface="Calibri"/>
            </a:endParaRPr>
          </a:p>
          <a:p>
            <a:pPr marL="285750" lvl="0" indent="-285750">
              <a:lnSpc>
                <a:spcPct val="136842"/>
              </a:lnSpc>
              <a:spcBef>
                <a:spcPts val="380"/>
              </a:spcBef>
              <a:buClr>
                <a:schemeClr val="dk1"/>
              </a:buClr>
              <a:buSzPct val="100000"/>
              <a:buFont typeface="Arial" panose="020B0604020202020204" pitchFamily="34" charset="0"/>
              <a:buChar char="•"/>
            </a:pPr>
            <a:r>
              <a:rPr lang="en-US" sz="1900" dirty="0" err="1" smtClean="0">
                <a:solidFill>
                  <a:schemeClr val="dk1"/>
                </a:solidFill>
                <a:latin typeface="Calibri"/>
                <a:ea typeface="Calibri"/>
                <a:cs typeface="Calibri"/>
              </a:rPr>
              <a:t>Voortzetten</a:t>
            </a:r>
            <a:r>
              <a:rPr lang="en-US" sz="1900" dirty="0" smtClean="0">
                <a:solidFill>
                  <a:schemeClr val="dk1"/>
                </a:solidFill>
                <a:latin typeface="Calibri"/>
                <a:ea typeface="Calibri"/>
                <a:cs typeface="Calibri"/>
              </a:rPr>
              <a:t> BV: </a:t>
            </a:r>
            <a:r>
              <a:rPr lang="en-US" sz="1900" dirty="0">
                <a:solidFill>
                  <a:schemeClr val="dk1"/>
                </a:solidFill>
                <a:latin typeface="Calibri"/>
                <a:ea typeface="Calibri"/>
                <a:cs typeface="Calibri"/>
              </a:rPr>
              <a:t>extra </a:t>
            </a:r>
            <a:r>
              <a:rPr lang="en-US" sz="1900" dirty="0" err="1">
                <a:solidFill>
                  <a:schemeClr val="dk1"/>
                </a:solidFill>
                <a:latin typeface="Calibri"/>
                <a:ea typeface="Calibri"/>
                <a:cs typeface="Calibri"/>
              </a:rPr>
              <a:t>aanleggen</a:t>
            </a:r>
            <a:r>
              <a:rPr lang="en-US" sz="1900" dirty="0">
                <a:solidFill>
                  <a:schemeClr val="dk1"/>
                </a:solidFill>
                <a:latin typeface="Calibri"/>
                <a:ea typeface="Calibri"/>
                <a:cs typeface="Calibri"/>
              </a:rPr>
              <a:t> en stop </a:t>
            </a:r>
            <a:r>
              <a:rPr lang="en-US" sz="1900" dirty="0" err="1">
                <a:solidFill>
                  <a:schemeClr val="dk1"/>
                </a:solidFill>
                <a:latin typeface="Calibri"/>
                <a:ea typeface="Calibri"/>
                <a:cs typeface="Calibri"/>
              </a:rPr>
              <a:t>kunstvoeding</a:t>
            </a:r>
            <a:endParaRPr lang="en-US" sz="1900" dirty="0">
              <a:solidFill>
                <a:schemeClr val="dk1"/>
              </a:solidFill>
              <a:latin typeface="Calibri"/>
              <a:ea typeface="Calibri"/>
              <a:cs typeface="Calibri"/>
            </a:endParaRPr>
          </a:p>
          <a:p>
            <a:pPr marR="0" lvl="0" algn="l" rtl="0">
              <a:lnSpc>
                <a:spcPct val="136842"/>
              </a:lnSpc>
              <a:spcBef>
                <a:spcPts val="380"/>
              </a:spcBef>
              <a:spcAft>
                <a:spcPts val="0"/>
              </a:spcAft>
              <a:buClr>
                <a:schemeClr val="dk1"/>
              </a:buClr>
              <a:buSzPct val="100000"/>
            </a:pPr>
            <a:r>
              <a:rPr lang="en-US" sz="1900" dirty="0">
                <a:solidFill>
                  <a:schemeClr val="dk1"/>
                </a:solidFill>
                <a:latin typeface="Calibri"/>
                <a:ea typeface="Calibri"/>
                <a:cs typeface="Calibri"/>
              </a:rPr>
              <a:t>M </a:t>
            </a:r>
            <a:r>
              <a:rPr lang="en-US" sz="1900" dirty="0" err="1">
                <a:solidFill>
                  <a:schemeClr val="dk1"/>
                </a:solidFill>
                <a:latin typeface="Calibri"/>
                <a:ea typeface="Calibri"/>
                <a:cs typeface="Calibri"/>
              </a:rPr>
              <a:t>gaat</a:t>
            </a:r>
            <a:r>
              <a:rPr lang="en-US" sz="1900" dirty="0">
                <a:solidFill>
                  <a:schemeClr val="dk1"/>
                </a:solidFill>
                <a:latin typeface="Calibri"/>
                <a:ea typeface="Calibri"/>
                <a:cs typeface="Calibri"/>
              </a:rPr>
              <a:t> </a:t>
            </a:r>
            <a:r>
              <a:rPr lang="en-US" sz="1900" dirty="0" err="1">
                <a:solidFill>
                  <a:schemeClr val="dk1"/>
                </a:solidFill>
                <a:latin typeface="Calibri"/>
                <a:ea typeface="Calibri"/>
                <a:cs typeface="Calibri"/>
              </a:rPr>
              <a:t>aan</a:t>
            </a:r>
            <a:r>
              <a:rPr lang="en-US" sz="1900" dirty="0">
                <a:solidFill>
                  <a:schemeClr val="dk1"/>
                </a:solidFill>
                <a:latin typeface="Calibri"/>
                <a:ea typeface="Calibri"/>
                <a:cs typeface="Calibri"/>
              </a:rPr>
              <a:t> de slag met </a:t>
            </a:r>
            <a:r>
              <a:rPr lang="en-US" sz="1900" dirty="0" err="1">
                <a:solidFill>
                  <a:schemeClr val="dk1"/>
                </a:solidFill>
                <a:latin typeface="Calibri"/>
                <a:ea typeface="Calibri"/>
                <a:cs typeface="Calibri"/>
              </a:rPr>
              <a:t>adviezen</a:t>
            </a:r>
            <a:endParaRPr lang="en-US" sz="1900" dirty="0">
              <a:solidFill>
                <a:schemeClr val="dk1"/>
              </a:solidFill>
              <a:latin typeface="Calibri"/>
              <a:ea typeface="Calibri"/>
              <a:cs typeface="Calibri"/>
            </a:endParaRPr>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p:nvPr/>
        </p:nvSpPr>
        <p:spPr>
          <a:xfrm>
            <a:off x="977468" y="1351442"/>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i="0" u="none" strike="noStrike" cap="none" baseline="0" dirty="0" err="1" smtClean="0">
                <a:solidFill>
                  <a:schemeClr val="dk2"/>
                </a:solidFill>
                <a:latin typeface="Calibri"/>
                <a:ea typeface="Calibri"/>
                <a:cs typeface="Calibri"/>
                <a:sym typeface="Calibri"/>
              </a:rPr>
              <a:t>Randvoorwaarden</a:t>
            </a:r>
            <a:endParaRPr lang="en-US" sz="1900" b="1" i="0" u="none" strike="noStrike" cap="none" baseline="0" dirty="0">
              <a:solidFill>
                <a:schemeClr val="dk2"/>
              </a:solidFill>
              <a:latin typeface="Calibri"/>
              <a:ea typeface="Calibri"/>
              <a:cs typeface="Calibri"/>
              <a:sym typeface="Calibri"/>
            </a:endParaRPr>
          </a:p>
        </p:txBody>
      </p:sp>
      <p:sp>
        <p:nvSpPr>
          <p:cNvPr id="118" name="Shape 118"/>
          <p:cNvSpPr txBox="1"/>
          <p:nvPr/>
        </p:nvSpPr>
        <p:spPr>
          <a:xfrm>
            <a:off x="977468" y="4437112"/>
            <a:ext cx="7138986" cy="1512168"/>
          </a:xfrm>
          <a:prstGeom prst="rect">
            <a:avLst/>
          </a:prstGeom>
          <a:noFill/>
          <a:ln>
            <a:noFill/>
          </a:ln>
        </p:spPr>
        <p:txBody>
          <a:bodyPr lIns="91425" tIns="45700" rIns="91425" bIns="45700" anchor="t" anchorCtr="0">
            <a:noAutofit/>
          </a:bodyPr>
          <a:lstStyle/>
          <a:p>
            <a:pPr marL="285750" lvl="0" indent="-285750">
              <a:buFont typeface="Arial" panose="020B0604020202020204" pitchFamily="34" charset="0"/>
              <a:buChar char="•"/>
            </a:pPr>
            <a:r>
              <a:rPr lang="nl-NL" sz="1900" dirty="0" smtClean="0">
                <a:latin typeface="Calibri" panose="020F0502020204030204" pitchFamily="34" charset="0"/>
              </a:rPr>
              <a:t>Bouwt </a:t>
            </a:r>
            <a:r>
              <a:rPr lang="nl-NL" sz="1900" dirty="0">
                <a:latin typeface="Calibri" panose="020F0502020204030204" pitchFamily="34" charset="0"/>
              </a:rPr>
              <a:t>voort op kennis die aanwezig is bij de JGZ </a:t>
            </a:r>
            <a:r>
              <a:rPr lang="nl-NL" sz="1900" dirty="0" smtClean="0">
                <a:latin typeface="Calibri" panose="020F0502020204030204" pitchFamily="34" charset="0"/>
              </a:rPr>
              <a:t>professionals</a:t>
            </a:r>
          </a:p>
          <a:p>
            <a:pPr marL="285750" lvl="0" indent="-285750">
              <a:buFont typeface="Arial" panose="020B0604020202020204" pitchFamily="34" charset="0"/>
              <a:buChar char="•"/>
            </a:pPr>
            <a:r>
              <a:rPr lang="nl-NL" sz="1900" dirty="0" smtClean="0">
                <a:latin typeface="Calibri" panose="020F0502020204030204" pitchFamily="34" charset="0"/>
              </a:rPr>
              <a:t>Nagaan kennisniveau </a:t>
            </a:r>
          </a:p>
          <a:p>
            <a:pPr marL="285750" lvl="0" indent="-285750">
              <a:buFont typeface="Arial" panose="020B0604020202020204" pitchFamily="34" charset="0"/>
              <a:buChar char="•"/>
            </a:pPr>
            <a:r>
              <a:rPr lang="nl-NL" sz="1900" dirty="0">
                <a:latin typeface="Calibri" panose="020F0502020204030204" pitchFamily="34" charset="0"/>
              </a:rPr>
              <a:t>W</a:t>
            </a:r>
            <a:r>
              <a:rPr lang="nl-NL" sz="1900" dirty="0" smtClean="0">
                <a:latin typeface="Calibri" panose="020F0502020204030204" pitchFamily="34" charset="0"/>
              </a:rPr>
              <a:t>egen bij 2-weeks huisbezoek** (gebeurt op sommige plekken al)</a:t>
            </a:r>
          </a:p>
          <a:p>
            <a:pPr marL="285750" lvl="0" indent="-285750">
              <a:buFont typeface="Arial" panose="020B0604020202020204" pitchFamily="34" charset="0"/>
              <a:buChar char="•"/>
            </a:pPr>
            <a:r>
              <a:rPr lang="nl-NL" sz="1900" dirty="0">
                <a:latin typeface="Calibri" panose="020F0502020204030204" pitchFamily="34" charset="0"/>
              </a:rPr>
              <a:t>A</a:t>
            </a:r>
            <a:r>
              <a:rPr lang="nl-NL" sz="1900" dirty="0" smtClean="0">
                <a:latin typeface="Calibri" panose="020F0502020204030204" pitchFamily="34" charset="0"/>
              </a:rPr>
              <a:t>fspraken </a:t>
            </a:r>
            <a:r>
              <a:rPr lang="nl-NL" sz="1900" dirty="0">
                <a:latin typeface="Calibri" panose="020F0502020204030204" pitchFamily="34" charset="0"/>
              </a:rPr>
              <a:t>maken met </a:t>
            </a:r>
            <a:r>
              <a:rPr lang="nl-NL" sz="1900" dirty="0" smtClean="0">
                <a:latin typeface="Calibri" panose="020F0502020204030204" pitchFamily="34" charset="0"/>
              </a:rPr>
              <a:t>ketenpartners: </a:t>
            </a:r>
            <a:r>
              <a:rPr lang="nl-NL" sz="1900" dirty="0">
                <a:latin typeface="Calibri" panose="020F0502020204030204" pitchFamily="34" charset="0"/>
              </a:rPr>
              <a:t>regionaal </a:t>
            </a:r>
            <a:r>
              <a:rPr lang="nl-NL" sz="1900" dirty="0" smtClean="0">
                <a:latin typeface="Calibri" panose="020F0502020204030204" pitchFamily="34" charset="0"/>
              </a:rPr>
              <a:t>krachten </a:t>
            </a:r>
            <a:r>
              <a:rPr lang="nl-NL" sz="1900" dirty="0">
                <a:latin typeface="Calibri" panose="020F0502020204030204" pitchFamily="34" charset="0"/>
              </a:rPr>
              <a:t>bundelen</a:t>
            </a:r>
            <a:r>
              <a:rPr lang="nl-NL" sz="1900" dirty="0" smtClean="0">
                <a:latin typeface="Calibri" panose="020F0502020204030204" pitchFamily="34" charset="0"/>
              </a:rPr>
              <a:t>  </a:t>
            </a:r>
            <a:endParaRPr sz="1900" b="0" i="0" u="none" strike="noStrike" cap="none" baseline="0" dirty="0">
              <a:solidFill>
                <a:schemeClr val="dk1"/>
              </a:solidFill>
              <a:latin typeface="Calibri" panose="020F0502020204030204" pitchFamily="34" charset="0"/>
              <a:sym typeface="Arial"/>
            </a:endParaRPr>
          </a:p>
        </p:txBody>
      </p:sp>
      <p:sp>
        <p:nvSpPr>
          <p:cNvPr id="119" name="Shape 119"/>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graphicFrame>
        <p:nvGraphicFramePr>
          <p:cNvPr id="2" name="Tabel 1"/>
          <p:cNvGraphicFramePr>
            <a:graphicFrameLocks noGrp="1"/>
          </p:cNvGraphicFramePr>
          <p:nvPr>
            <p:extLst>
              <p:ext uri="{D42A27DB-BD31-4B8C-83A1-F6EECF244321}">
                <p14:modId xmlns:p14="http://schemas.microsoft.com/office/powerpoint/2010/main" val="3369724384"/>
              </p:ext>
            </p:extLst>
          </p:nvPr>
        </p:nvGraphicFramePr>
        <p:xfrm>
          <a:off x="977468" y="1988840"/>
          <a:ext cx="7138988" cy="2194560"/>
        </p:xfrm>
        <a:graphic>
          <a:graphicData uri="http://schemas.openxmlformats.org/drawingml/2006/table">
            <a:tbl>
              <a:tblPr firstRow="1" firstCol="1" bandRow="1"/>
              <a:tblGrid>
                <a:gridCol w="2232248"/>
                <a:gridCol w="1337246"/>
                <a:gridCol w="1784747"/>
                <a:gridCol w="1784747"/>
              </a:tblGrid>
              <a:tr h="350520">
                <a:tc>
                  <a:txBody>
                    <a:bodyPr/>
                    <a:lstStyle/>
                    <a:p>
                      <a:pPr>
                        <a:spcAft>
                          <a:spcPts val="0"/>
                        </a:spcAft>
                      </a:pPr>
                      <a:r>
                        <a:rPr lang="nl-NL" sz="1600" dirty="0">
                          <a:solidFill>
                            <a:srgbClr val="000000"/>
                          </a:solidFill>
                          <a:effectLst/>
                          <a:latin typeface="Calibri"/>
                          <a:ea typeface="Calibri"/>
                          <a:cs typeface="Times New Roman"/>
                        </a:rPr>
                        <a:t>Mate van verandering/aanpassing</a:t>
                      </a:r>
                      <a:endParaRPr lang="nl-NL" sz="1600" dirty="0">
                        <a:effectLst/>
                        <a:latin typeface="Calibri"/>
                        <a:ea typeface="Calibri"/>
                        <a:cs typeface="Times New Roman"/>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solidFill>
                            <a:srgbClr val="000000"/>
                          </a:solidFill>
                          <a:effectLst/>
                          <a:latin typeface="Calibri"/>
                          <a:ea typeface="Calibri"/>
                          <a:cs typeface="Times New Roman"/>
                        </a:rPr>
                        <a:t>Nauwelijks </a:t>
                      </a:r>
                      <a:endParaRPr lang="nl-NL" sz="1600" dirty="0">
                        <a:effectLst/>
                        <a:latin typeface="Calibri"/>
                        <a:ea typeface="Calibri"/>
                        <a:cs typeface="Times New Roman"/>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solidFill>
                            <a:srgbClr val="000000"/>
                          </a:solidFill>
                          <a:effectLst/>
                          <a:latin typeface="Calibri"/>
                          <a:ea typeface="Calibri"/>
                          <a:cs typeface="Times New Roman"/>
                        </a:rPr>
                        <a:t>Enigszins </a:t>
                      </a:r>
                      <a:endParaRPr lang="nl-NL" sz="1600" dirty="0">
                        <a:effectLst/>
                        <a:latin typeface="Calibri"/>
                        <a:ea typeface="Calibri"/>
                        <a:cs typeface="Times New Roman"/>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solidFill>
                            <a:srgbClr val="000000"/>
                          </a:solidFill>
                          <a:effectLst/>
                          <a:latin typeface="Calibri"/>
                          <a:ea typeface="Calibri"/>
                          <a:cs typeface="Times New Roman"/>
                        </a:rPr>
                        <a:t>Groot</a:t>
                      </a:r>
                      <a:endParaRPr lang="nl-NL" sz="1600" dirty="0">
                        <a:effectLst/>
                        <a:latin typeface="Calibri"/>
                        <a:ea typeface="Calibri"/>
                        <a:cs typeface="Times New Roman"/>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a:spcAft>
                          <a:spcPts val="0"/>
                        </a:spcAft>
                      </a:pPr>
                      <a:r>
                        <a:rPr lang="nl-NL" sz="1600">
                          <a:solidFill>
                            <a:srgbClr val="000000"/>
                          </a:solidFill>
                          <a:effectLst/>
                          <a:latin typeface="Calibri"/>
                          <a:ea typeface="Calibri"/>
                          <a:cs typeface="Times New Roman"/>
                        </a:rPr>
                        <a:t>Verandering in professioneel handelen</a:t>
                      </a:r>
                      <a:endParaRPr lang="nl-NL" sz="1600">
                        <a:effectLst/>
                        <a:latin typeface="Calibri"/>
                        <a:ea typeface="Calibri"/>
                        <a:cs typeface="Times New Roman"/>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NL" sz="1000">
                        <a:effectLst/>
                        <a:latin typeface="Times New Roman"/>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B9C"/>
                    </a:solidFill>
                  </a:tcPr>
                </a:tc>
                <a:tc>
                  <a:txBody>
                    <a:bodyPr/>
                    <a:lstStyle/>
                    <a:p>
                      <a:endParaRPr lang="nl-NL" sz="1000">
                        <a:effectLst/>
                        <a:latin typeface="Times New Roman"/>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NL" sz="1000">
                        <a:effectLst/>
                        <a:latin typeface="Times New Roman"/>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780">
                <a:tc>
                  <a:txBody>
                    <a:bodyPr/>
                    <a:lstStyle/>
                    <a:p>
                      <a:pPr>
                        <a:spcAft>
                          <a:spcPts val="0"/>
                        </a:spcAft>
                      </a:pPr>
                      <a:r>
                        <a:rPr lang="nl-NL" sz="1600" dirty="0">
                          <a:solidFill>
                            <a:srgbClr val="000000"/>
                          </a:solidFill>
                          <a:effectLst/>
                          <a:latin typeface="Calibri"/>
                          <a:ea typeface="Calibri"/>
                          <a:cs typeface="Times New Roman"/>
                        </a:rPr>
                        <a:t>Benodigde praktische en organisatorische aanpassingen</a:t>
                      </a:r>
                      <a:endParaRPr lang="nl-NL" sz="1600" dirty="0">
                        <a:effectLst/>
                        <a:latin typeface="Calibri"/>
                        <a:ea typeface="Calibri"/>
                        <a:cs typeface="Times New Roman"/>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NL" sz="1000">
                        <a:effectLst/>
                        <a:latin typeface="Times New Roman"/>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B9C"/>
                    </a:solidFill>
                  </a:tcPr>
                </a:tc>
                <a:tc>
                  <a:txBody>
                    <a:bodyPr/>
                    <a:lstStyle/>
                    <a:p>
                      <a:endParaRPr lang="nl-NL" sz="1000" dirty="0" smtClean="0">
                        <a:effectLst/>
                        <a:latin typeface="Times New Roman"/>
                      </a:endParaRPr>
                    </a:p>
                    <a:p>
                      <a:endParaRPr lang="nl-NL" sz="1000" dirty="0" smtClean="0">
                        <a:effectLst/>
                        <a:latin typeface="Times New Roman"/>
                      </a:endParaRPr>
                    </a:p>
                    <a:p>
                      <a:r>
                        <a:rPr lang="nl-NL" sz="1000" dirty="0" smtClean="0">
                          <a:effectLst/>
                          <a:latin typeface="Times New Roman"/>
                        </a:rPr>
                        <a:t>**</a:t>
                      </a:r>
                      <a:endParaRPr lang="nl-NL" sz="1000" dirty="0">
                        <a:effectLst/>
                        <a:latin typeface="Times New Roman"/>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B9C"/>
                    </a:solidFill>
                  </a:tcPr>
                </a:tc>
                <a:tc>
                  <a:txBody>
                    <a:bodyPr/>
                    <a:lstStyle/>
                    <a:p>
                      <a:endParaRPr lang="nl-NL" sz="1000">
                        <a:effectLst/>
                        <a:latin typeface="Times New Roman"/>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a:spcAft>
                          <a:spcPts val="0"/>
                        </a:spcAft>
                      </a:pPr>
                      <a:r>
                        <a:rPr lang="nl-NL" sz="1600" dirty="0">
                          <a:solidFill>
                            <a:srgbClr val="000000"/>
                          </a:solidFill>
                          <a:effectLst/>
                          <a:latin typeface="Calibri"/>
                          <a:ea typeface="Calibri"/>
                          <a:cs typeface="Times New Roman"/>
                        </a:rPr>
                        <a:t>Benodigde financiële middelen</a:t>
                      </a:r>
                      <a:endParaRPr lang="nl-NL" sz="1600" dirty="0">
                        <a:effectLst/>
                        <a:latin typeface="Calibri"/>
                        <a:ea typeface="Calibri"/>
                        <a:cs typeface="Times New Roman"/>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NL" sz="1000">
                        <a:effectLst/>
                        <a:latin typeface="Times New Roman"/>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B9C"/>
                    </a:solidFill>
                  </a:tcPr>
                </a:tc>
                <a:tc>
                  <a:txBody>
                    <a:bodyPr/>
                    <a:lstStyle/>
                    <a:p>
                      <a:endParaRPr lang="nl-NL" sz="1000">
                        <a:effectLst/>
                        <a:latin typeface="Times New Roman"/>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NL" sz="1000" dirty="0">
                        <a:effectLst/>
                        <a:latin typeface="Times New Roman"/>
                      </a:endParaRPr>
                    </a:p>
                  </a:txBody>
                  <a:tcPr marL="66675" marR="66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2123727" y="1608585"/>
            <a:ext cx="2816100" cy="409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dirty="0" err="1">
                <a:solidFill>
                  <a:schemeClr val="dk2"/>
                </a:solidFill>
                <a:latin typeface="Calibri"/>
                <a:ea typeface="Calibri"/>
                <a:cs typeface="Calibri"/>
                <a:sym typeface="Calibri"/>
              </a:rPr>
              <a:t>W</a:t>
            </a:r>
            <a:r>
              <a:rPr lang="en-US" sz="1900" b="1" i="0" u="none" strike="noStrike" cap="none" baseline="0" dirty="0" err="1">
                <a:solidFill>
                  <a:schemeClr val="dk2"/>
                </a:solidFill>
                <a:latin typeface="Calibri"/>
                <a:ea typeface="Calibri"/>
                <a:cs typeface="Calibri"/>
                <a:sym typeface="Calibri"/>
              </a:rPr>
              <a:t>ijze</a:t>
            </a:r>
            <a:r>
              <a:rPr lang="en-US" sz="1900" b="1" i="0" u="none" strike="noStrike" cap="none" baseline="0" dirty="0">
                <a:solidFill>
                  <a:schemeClr val="dk2"/>
                </a:solidFill>
                <a:latin typeface="Calibri"/>
                <a:ea typeface="Calibri"/>
                <a:cs typeface="Calibri"/>
                <a:sym typeface="Calibri"/>
              </a:rPr>
              <a:t> van </a:t>
            </a:r>
            <a:r>
              <a:rPr lang="en-US" sz="1900" b="1" i="0" u="none" strike="noStrike" cap="none" baseline="0" dirty="0" err="1" smtClean="0">
                <a:solidFill>
                  <a:schemeClr val="dk2"/>
                </a:solidFill>
                <a:latin typeface="Calibri"/>
                <a:ea typeface="Calibri"/>
                <a:cs typeface="Calibri"/>
                <a:sym typeface="Calibri"/>
              </a:rPr>
              <a:t>registratie</a:t>
            </a:r>
            <a:r>
              <a:rPr lang="en-US" sz="1900" b="1" i="0" u="none" strike="noStrike" cap="none" baseline="0" dirty="0" smtClean="0">
                <a:solidFill>
                  <a:schemeClr val="dk2"/>
                </a:solidFill>
                <a:latin typeface="Calibri"/>
                <a:ea typeface="Calibri"/>
                <a:cs typeface="Calibri"/>
                <a:sym typeface="Calibri"/>
              </a:rPr>
              <a:t>:</a:t>
            </a:r>
          </a:p>
          <a:p>
            <a:pPr marL="0" marR="0" lvl="0" indent="0" algn="l" rtl="0">
              <a:lnSpc>
                <a:spcPct val="100000"/>
              </a:lnSpc>
              <a:spcBef>
                <a:spcPts val="0"/>
              </a:spcBef>
              <a:spcAft>
                <a:spcPts val="0"/>
              </a:spcAft>
              <a:buClr>
                <a:schemeClr val="dk2"/>
              </a:buClr>
              <a:buSzPct val="25000"/>
              <a:buFont typeface="Calibri"/>
              <a:buNone/>
            </a:pPr>
            <a:endParaRPr lang="en-US" sz="1900" b="1" dirty="0">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ct val="25000"/>
              <a:buFont typeface="Calibri"/>
              <a:buNone/>
            </a:pPr>
            <a:r>
              <a:rPr lang="en-US" sz="1900" b="1" i="0" u="none" strike="noStrike" cap="none" baseline="0" dirty="0" smtClean="0">
                <a:solidFill>
                  <a:schemeClr val="dk2"/>
                </a:solidFill>
                <a:latin typeface="Calibri"/>
                <a:ea typeface="Calibri"/>
                <a:cs typeface="Calibri"/>
                <a:sym typeface="Calibri"/>
              </a:rPr>
              <a:t>BDS protocol VOLGT nog</a:t>
            </a:r>
            <a:endParaRPr lang="en-US" sz="1900" b="1" i="0" u="none" strike="noStrike" cap="none" baseline="0" dirty="0">
              <a:solidFill>
                <a:schemeClr val="dk2"/>
              </a:solidFill>
              <a:latin typeface="Calibri"/>
              <a:ea typeface="Calibri"/>
              <a:cs typeface="Calibri"/>
              <a:sym typeface="Calibri"/>
            </a:endParaRPr>
          </a:p>
        </p:txBody>
      </p:sp>
      <p:sp>
        <p:nvSpPr>
          <p:cNvPr id="110" name="Shape 110"/>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pic>
        <p:nvPicPr>
          <p:cNvPr id="111" name="Shape 111"/>
          <p:cNvPicPr preferRelativeResize="0"/>
          <p:nvPr/>
        </p:nvPicPr>
        <p:blipFill>
          <a:blip r:embed="rId4">
            <a:alphaModFix/>
          </a:blip>
          <a:stretch>
            <a:fillRect/>
          </a:stretch>
        </p:blipFill>
        <p:spPr>
          <a:xfrm>
            <a:off x="2123727" y="2996952"/>
            <a:ext cx="4884849" cy="25217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1547714" y="1296850"/>
            <a:ext cx="7067128" cy="465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i="0" u="none" strike="noStrike" cap="none" baseline="0" dirty="0" err="1">
                <a:solidFill>
                  <a:schemeClr val="dk2"/>
                </a:solidFill>
                <a:latin typeface="Calibri"/>
                <a:ea typeface="Calibri"/>
                <a:cs typeface="Calibri"/>
                <a:sym typeface="Calibri"/>
              </a:rPr>
              <a:t>Contactinformatie</a:t>
            </a:r>
            <a:endParaRPr lang="en-US" sz="1900" b="1" i="0" u="none" strike="noStrike" cap="none" baseline="0" dirty="0">
              <a:solidFill>
                <a:schemeClr val="dk2"/>
              </a:solidFill>
              <a:latin typeface="Calibri"/>
              <a:ea typeface="Calibri"/>
              <a:cs typeface="Calibri"/>
              <a:sym typeface="Calibri"/>
            </a:endParaRPr>
          </a:p>
        </p:txBody>
      </p:sp>
      <p:sp>
        <p:nvSpPr>
          <p:cNvPr id="131" name="Shape 131"/>
          <p:cNvSpPr txBox="1"/>
          <p:nvPr/>
        </p:nvSpPr>
        <p:spPr>
          <a:xfrm>
            <a:off x="1547714" y="1762750"/>
            <a:ext cx="7211244" cy="4176599"/>
          </a:xfrm>
          <a:prstGeom prst="rect">
            <a:avLst/>
          </a:prstGeom>
          <a:noFill/>
          <a:ln>
            <a:noFill/>
          </a:ln>
        </p:spPr>
        <p:txBody>
          <a:bodyPr lIns="91425" tIns="45700" rIns="91425" bIns="45700" anchor="t" anchorCtr="0">
            <a:noAutofit/>
          </a:bodyPr>
          <a:lstStyle/>
          <a:p>
            <a:pPr lvl="0" rtl="0">
              <a:lnSpc>
                <a:spcPct val="115000"/>
              </a:lnSpc>
              <a:spcBef>
                <a:spcPts val="0"/>
              </a:spcBef>
              <a:buClr>
                <a:schemeClr val="dk1"/>
              </a:buClr>
              <a:buSzPct val="25000"/>
              <a:buFont typeface="Arial"/>
              <a:buNone/>
            </a:pPr>
            <a:r>
              <a:rPr lang="en-US" sz="1900" dirty="0" err="1">
                <a:solidFill>
                  <a:schemeClr val="dk1"/>
                </a:solidFill>
                <a:latin typeface="Calibri"/>
                <a:ea typeface="Calibri"/>
                <a:cs typeface="Calibri"/>
                <a:sym typeface="Calibri"/>
              </a:rPr>
              <a:t>Voor</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vragen</a:t>
            </a:r>
            <a:r>
              <a:rPr lang="en-US" sz="1900" dirty="0">
                <a:solidFill>
                  <a:schemeClr val="dk1"/>
                </a:solidFill>
                <a:latin typeface="Calibri"/>
                <a:ea typeface="Calibri"/>
                <a:cs typeface="Calibri"/>
                <a:sym typeface="Calibri"/>
              </a:rPr>
              <a:t> over de </a:t>
            </a:r>
            <a:r>
              <a:rPr lang="en-US" sz="1900" dirty="0" err="1">
                <a:solidFill>
                  <a:schemeClr val="dk1"/>
                </a:solidFill>
                <a:latin typeface="Calibri"/>
                <a:ea typeface="Calibri"/>
                <a:cs typeface="Calibri"/>
                <a:sym typeface="Calibri"/>
              </a:rPr>
              <a:t>richtlijn</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eigen</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beroepsvereniging</a:t>
            </a:r>
            <a:r>
              <a:rPr lang="en-US" sz="1900" dirty="0">
                <a:solidFill>
                  <a:schemeClr val="dk1"/>
                </a:solidFill>
                <a:latin typeface="Calibri"/>
                <a:ea typeface="Calibri"/>
                <a:cs typeface="Calibri"/>
                <a:sym typeface="Calibri"/>
              </a:rPr>
              <a:t> </a:t>
            </a:r>
            <a:r>
              <a:rPr lang="en-US" sz="1900" dirty="0" err="1">
                <a:solidFill>
                  <a:schemeClr val="dk1"/>
                </a:solidFill>
                <a:latin typeface="Calibri"/>
                <a:ea typeface="Calibri"/>
                <a:cs typeface="Calibri"/>
                <a:sym typeface="Calibri"/>
              </a:rPr>
              <a:t>benaderen</a:t>
            </a:r>
            <a:endParaRPr lang="en-US" sz="1900" dirty="0">
              <a:solidFill>
                <a:schemeClr val="dk1"/>
              </a:solidFill>
              <a:latin typeface="Calibri"/>
              <a:ea typeface="Calibri"/>
              <a:cs typeface="Calibri"/>
              <a:sym typeface="Calibri"/>
            </a:endParaRPr>
          </a:p>
          <a:p>
            <a:pPr lvl="0" rtl="0">
              <a:lnSpc>
                <a:spcPct val="115000"/>
              </a:lnSpc>
              <a:spcBef>
                <a:spcPts val="0"/>
              </a:spcBef>
              <a:buClr>
                <a:schemeClr val="dk1"/>
              </a:buClr>
              <a:buFont typeface="Calibri"/>
              <a:buNone/>
            </a:pPr>
            <a:endParaRPr sz="1900" b="1" dirty="0">
              <a:solidFill>
                <a:schemeClr val="dk1"/>
              </a:solidFill>
              <a:latin typeface="Calibri"/>
              <a:ea typeface="Calibri"/>
              <a:cs typeface="Calibri"/>
              <a:sym typeface="Calibri"/>
            </a:endParaRPr>
          </a:p>
          <a:p>
            <a:pPr lvl="0" rtl="0">
              <a:lnSpc>
                <a:spcPct val="115000"/>
              </a:lnSpc>
              <a:spcBef>
                <a:spcPts val="0"/>
              </a:spcBef>
              <a:buClr>
                <a:schemeClr val="dk1"/>
              </a:buClr>
              <a:buSzPct val="25000"/>
              <a:buFont typeface="Calibri"/>
              <a:buNone/>
            </a:pPr>
            <a:r>
              <a:rPr lang="en-US" sz="1900" dirty="0" err="1">
                <a:solidFill>
                  <a:schemeClr val="dk1"/>
                </a:solidFill>
                <a:latin typeface="Calibri"/>
                <a:ea typeface="Calibri"/>
                <a:cs typeface="Calibri"/>
                <a:sym typeface="Calibri"/>
              </a:rPr>
              <a:t>Voor</a:t>
            </a:r>
            <a:r>
              <a:rPr lang="en-US" sz="1900" dirty="0">
                <a:solidFill>
                  <a:schemeClr val="dk1"/>
                </a:solidFill>
                <a:latin typeface="Calibri"/>
                <a:ea typeface="Calibri"/>
                <a:cs typeface="Calibri"/>
                <a:sym typeface="Calibri"/>
              </a:rPr>
              <a:t> de JGZ: </a:t>
            </a:r>
            <a:r>
              <a:rPr lang="en-US" sz="1900" dirty="0" err="1">
                <a:solidFill>
                  <a:schemeClr val="dk1"/>
                </a:solidFill>
                <a:latin typeface="Calibri"/>
                <a:ea typeface="Calibri"/>
                <a:cs typeface="Calibri"/>
                <a:sym typeface="Calibri"/>
              </a:rPr>
              <a:t>beroepsvereniging</a:t>
            </a:r>
            <a:r>
              <a:rPr lang="en-US" sz="1900" dirty="0">
                <a:solidFill>
                  <a:schemeClr val="dk1"/>
                </a:solidFill>
                <a:latin typeface="Calibri"/>
                <a:ea typeface="Calibri"/>
                <a:cs typeface="Calibri"/>
                <a:sym typeface="Calibri"/>
              </a:rPr>
              <a:t> of het NCJ: </a:t>
            </a:r>
            <a:r>
              <a:rPr lang="en-US" sz="1900" u="sng" dirty="0">
                <a:solidFill>
                  <a:schemeClr val="hlink"/>
                </a:solidFill>
                <a:latin typeface="Calibri"/>
                <a:ea typeface="Calibri"/>
                <a:cs typeface="Calibri"/>
                <a:sym typeface="Calibri"/>
                <a:hlinkClick r:id="rId4"/>
              </a:rPr>
              <a:t>centrumjeugdgezondheid@ncj.nl</a:t>
            </a:r>
          </a:p>
          <a:p>
            <a:pPr lvl="0" rtl="0">
              <a:lnSpc>
                <a:spcPct val="115000"/>
              </a:lnSpc>
              <a:spcBef>
                <a:spcPts val="0"/>
              </a:spcBef>
              <a:buClr>
                <a:schemeClr val="dk1"/>
              </a:buClr>
              <a:buFont typeface="Calibri"/>
              <a:buNone/>
            </a:pPr>
            <a:endParaRPr sz="1900" dirty="0">
              <a:solidFill>
                <a:schemeClr val="dk1"/>
              </a:solidFill>
              <a:latin typeface="Calibri"/>
              <a:ea typeface="Calibri"/>
              <a:cs typeface="Calibri"/>
              <a:sym typeface="Calibri"/>
            </a:endParaRPr>
          </a:p>
          <a:p>
            <a:pPr lvl="0" rtl="0">
              <a:lnSpc>
                <a:spcPct val="115000"/>
              </a:lnSpc>
              <a:spcBef>
                <a:spcPts val="0"/>
              </a:spcBef>
              <a:buClr>
                <a:schemeClr val="dk1"/>
              </a:buClr>
              <a:buSzPct val="25000"/>
              <a:buFont typeface="Calibri"/>
              <a:buNone/>
            </a:pPr>
            <a:r>
              <a:rPr lang="en-US" sz="1900" b="1" dirty="0" err="1">
                <a:solidFill>
                  <a:schemeClr val="dk1"/>
                </a:solidFill>
                <a:latin typeface="Calibri"/>
                <a:ea typeface="Calibri"/>
                <a:cs typeface="Calibri"/>
                <a:sym typeface="Calibri"/>
              </a:rPr>
              <a:t>Richtlijnontwikkelaar</a:t>
            </a:r>
            <a:r>
              <a:rPr lang="en-US" sz="1900" b="1" dirty="0">
                <a:solidFill>
                  <a:schemeClr val="dk1"/>
                </a:solidFill>
                <a:latin typeface="Calibri"/>
                <a:ea typeface="Calibri"/>
                <a:cs typeface="Calibri"/>
                <a:sym typeface="Calibri"/>
              </a:rPr>
              <a:t>(s</a:t>
            </a:r>
            <a:r>
              <a:rPr lang="en-US" sz="1900" b="1" dirty="0" smtClean="0">
                <a:solidFill>
                  <a:schemeClr val="dk1"/>
                </a:solidFill>
                <a:latin typeface="Calibri"/>
                <a:ea typeface="Calibri"/>
                <a:cs typeface="Calibri"/>
                <a:sym typeface="Calibri"/>
              </a:rPr>
              <a:t>)</a:t>
            </a:r>
          </a:p>
          <a:p>
            <a:pPr lvl="0" rtl="0">
              <a:lnSpc>
                <a:spcPct val="115000"/>
              </a:lnSpc>
              <a:spcBef>
                <a:spcPts val="0"/>
              </a:spcBef>
              <a:buClr>
                <a:schemeClr val="dk1"/>
              </a:buClr>
              <a:buSzPct val="25000"/>
              <a:buFont typeface="Calibri"/>
              <a:buNone/>
            </a:pPr>
            <a:r>
              <a:rPr lang="en-US" sz="1900" u="sng" dirty="0">
                <a:solidFill>
                  <a:schemeClr val="hlink"/>
                </a:solidFill>
                <a:latin typeface="Calibri"/>
                <a:ea typeface="Calibri"/>
                <a:cs typeface="Calibri"/>
                <a:sym typeface="Calibri"/>
                <a:hlinkClick r:id="rId5"/>
              </a:rPr>
              <a:t>Yvonne.schonbeck@tno.nl</a:t>
            </a:r>
            <a:r>
              <a:rPr lang="en-US" sz="1900" u="sng" dirty="0">
                <a:solidFill>
                  <a:schemeClr val="hlink"/>
                </a:solidFill>
                <a:latin typeface="Calibri"/>
                <a:ea typeface="Calibri"/>
                <a:cs typeface="Calibri"/>
                <a:sym typeface="Calibri"/>
              </a:rPr>
              <a:t> </a:t>
            </a:r>
          </a:p>
          <a:p>
            <a:pPr marL="0" marR="0" lvl="0" indent="0" algn="l" rtl="0">
              <a:lnSpc>
                <a:spcPct val="136842"/>
              </a:lnSpc>
              <a:spcBef>
                <a:spcPts val="380"/>
              </a:spcBef>
              <a:spcAft>
                <a:spcPts val="0"/>
              </a:spcAft>
              <a:buClr>
                <a:schemeClr val="dk1"/>
              </a:buClr>
              <a:buFont typeface="Calibri"/>
              <a:buNone/>
            </a:pPr>
            <a:endParaRPr sz="1900" dirty="0">
              <a:solidFill>
                <a:schemeClr val="dk1"/>
              </a:solidFill>
              <a:latin typeface="Calibri"/>
              <a:ea typeface="Calibri"/>
              <a:cs typeface="Calibri"/>
              <a:sym typeface="Calibri"/>
            </a:endParaRPr>
          </a:p>
        </p:txBody>
      </p:sp>
      <p:sp>
        <p:nvSpPr>
          <p:cNvPr id="132" name="Shape 132"/>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Arial"/>
              <a:buNone/>
            </a:pPr>
            <a:r>
              <a:rPr lang="en-US" sz="1000" b="0" i="0" u="none" strike="noStrike" cap="none" baseline="0">
                <a:solidFill>
                  <a:srgbClr val="A08241"/>
                </a:solidFill>
                <a:latin typeface="Arial"/>
                <a:ea typeface="Arial"/>
                <a:cs typeface="Arial"/>
                <a:sym typeface="Arial"/>
              </a:rPr>
              <a:t>*</a:t>
            </a:r>
          </a:p>
        </p:txBody>
      </p:sp>
      <p:sp>
        <p:nvSpPr>
          <p:cNvPr id="138" name="Shape 138"/>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Arial"/>
              <a:buNone/>
            </a:pPr>
            <a:r>
              <a:rPr lang="en-US" sz="1000" b="1" i="0" u="none" strike="noStrike" cap="none" baseline="0">
                <a:solidFill>
                  <a:srgbClr val="A08241"/>
                </a:solidFill>
                <a:latin typeface="Arial"/>
                <a:ea typeface="Arial"/>
                <a:cs typeface="Arial"/>
                <a:sym typeface="Arial"/>
              </a:rPr>
              <a:t>Presentatie-titel | Wijzig deze tekst onder 'Beeld'&gt;'Koptekst en voettekst' |</a:t>
            </a:r>
          </a:p>
        </p:txBody>
      </p:sp>
      <p:pic>
        <p:nvPicPr>
          <p:cNvPr id="139" name="Shape 139"/>
          <p:cNvPicPr preferRelativeResize="0"/>
          <p:nvPr/>
        </p:nvPicPr>
        <p:blipFill>
          <a:blip r:embed="rId4">
            <a:alphaModFix/>
          </a:blip>
          <a:stretch>
            <a:fillRect/>
          </a:stretch>
        </p:blipFill>
        <p:spPr>
          <a:xfrm>
            <a:off x="0" y="0"/>
            <a:ext cx="9144000" cy="6858000"/>
          </a:xfrm>
          <a:prstGeom prst="rect">
            <a:avLst/>
          </a:prstGeom>
          <a:noFill/>
          <a:ln>
            <a:noFill/>
          </a:ln>
        </p:spPr>
      </p:pic>
      <p:sp>
        <p:nvSpPr>
          <p:cNvPr id="140" name="Shape 140"/>
          <p:cNvSpPr txBox="1">
            <a:spLocks noGrp="1"/>
          </p:cNvSpPr>
          <p:nvPr>
            <p:ph type="ftr" idx="1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Arial"/>
                <a:ea typeface="Arial"/>
                <a:cs typeface="Arial"/>
                <a:sym typeface="Arial"/>
              </a:rPr>
              <a:t>Presentatie-titel | Wijzig deze tekst onder 'Beeld'&gt;'Koptekst en voettekst' |</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7" y="1484784"/>
            <a:ext cx="9130143"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hape 31"/>
          <p:cNvSpPr txBox="1"/>
          <p:nvPr/>
        </p:nvSpPr>
        <p:spPr>
          <a:xfrm>
            <a:off x="1346310" y="919994"/>
            <a:ext cx="7139099" cy="40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dirty="0" err="1">
                <a:solidFill>
                  <a:schemeClr val="dk2"/>
                </a:solidFill>
                <a:latin typeface="Calibri"/>
                <a:ea typeface="Calibri"/>
                <a:cs typeface="Calibri"/>
                <a:sym typeface="Calibri"/>
              </a:rPr>
              <a:t>Waarom</a:t>
            </a:r>
            <a:r>
              <a:rPr lang="en-US" sz="1900" b="1" dirty="0">
                <a:solidFill>
                  <a:schemeClr val="dk2"/>
                </a:solidFill>
                <a:latin typeface="Calibri"/>
                <a:ea typeface="Calibri"/>
                <a:cs typeface="Calibri"/>
                <a:sym typeface="Calibri"/>
              </a:rPr>
              <a:t> </a:t>
            </a:r>
            <a:r>
              <a:rPr lang="en-US" sz="1900" b="1" dirty="0" err="1">
                <a:solidFill>
                  <a:schemeClr val="dk2"/>
                </a:solidFill>
                <a:latin typeface="Calibri"/>
                <a:ea typeface="Calibri"/>
                <a:cs typeface="Calibri"/>
                <a:sym typeface="Calibri"/>
              </a:rPr>
              <a:t>deze</a:t>
            </a:r>
            <a:r>
              <a:rPr lang="en-US" sz="1900" b="1" dirty="0">
                <a:solidFill>
                  <a:schemeClr val="dk2"/>
                </a:solidFill>
                <a:latin typeface="Calibri"/>
                <a:ea typeface="Calibri"/>
                <a:cs typeface="Calibri"/>
                <a:sym typeface="Calibri"/>
              </a:rPr>
              <a:t> </a:t>
            </a:r>
            <a:r>
              <a:rPr lang="en-US" sz="1900" b="1" dirty="0" err="1">
                <a:solidFill>
                  <a:schemeClr val="dk2"/>
                </a:solidFill>
                <a:latin typeface="Calibri"/>
                <a:ea typeface="Calibri"/>
                <a:cs typeface="Calibri"/>
                <a:sym typeface="Calibri"/>
              </a:rPr>
              <a:t>richtlijn</a:t>
            </a:r>
            <a:r>
              <a:rPr lang="en-US" sz="1900" b="1" dirty="0">
                <a:solidFill>
                  <a:schemeClr val="dk2"/>
                </a:solidFill>
                <a:latin typeface="Calibri"/>
                <a:ea typeface="Calibri"/>
                <a:cs typeface="Calibri"/>
                <a:sym typeface="Calibri"/>
              </a:rPr>
              <a:t>?</a:t>
            </a:r>
          </a:p>
        </p:txBody>
      </p:sp>
      <p:sp>
        <p:nvSpPr>
          <p:cNvPr id="6" name="Shape 31"/>
          <p:cNvSpPr txBox="1"/>
          <p:nvPr/>
        </p:nvSpPr>
        <p:spPr>
          <a:xfrm>
            <a:off x="179512" y="6023814"/>
            <a:ext cx="7139099" cy="40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dirty="0" err="1" smtClean="0">
                <a:solidFill>
                  <a:schemeClr val="dk2"/>
                </a:solidFill>
                <a:latin typeface="Calibri"/>
                <a:ea typeface="Calibri"/>
                <a:cs typeface="Calibri"/>
                <a:sym typeface="Calibri"/>
              </a:rPr>
              <a:t>Referentie</a:t>
            </a:r>
            <a:r>
              <a:rPr lang="en-US" sz="1900" dirty="0" smtClean="0">
                <a:solidFill>
                  <a:schemeClr val="dk2"/>
                </a:solidFill>
                <a:latin typeface="Calibri"/>
                <a:ea typeface="Calibri"/>
                <a:cs typeface="Calibri"/>
                <a:sym typeface="Calibri"/>
              </a:rPr>
              <a:t>: </a:t>
            </a:r>
            <a:r>
              <a:rPr lang="en-US" sz="1900" dirty="0" err="1" smtClean="0">
                <a:solidFill>
                  <a:schemeClr val="dk2"/>
                </a:solidFill>
                <a:latin typeface="Calibri"/>
                <a:ea typeface="Calibri"/>
                <a:cs typeface="Calibri"/>
                <a:sym typeface="Calibri"/>
              </a:rPr>
              <a:t>Lanting</a:t>
            </a:r>
            <a:r>
              <a:rPr lang="en-US" sz="1900" dirty="0" smtClean="0">
                <a:solidFill>
                  <a:schemeClr val="dk2"/>
                </a:solidFill>
                <a:latin typeface="Calibri"/>
                <a:ea typeface="Calibri"/>
                <a:cs typeface="Calibri"/>
                <a:sym typeface="Calibri"/>
              </a:rPr>
              <a:t>, 2015: </a:t>
            </a:r>
            <a:r>
              <a:rPr lang="en-US" sz="1900" dirty="0" err="1" smtClean="0">
                <a:solidFill>
                  <a:schemeClr val="dk2"/>
                </a:solidFill>
                <a:latin typeface="Calibri"/>
                <a:ea typeface="Calibri"/>
                <a:cs typeface="Calibri"/>
                <a:sym typeface="Calibri"/>
              </a:rPr>
              <a:t>Peiling</a:t>
            </a:r>
            <a:r>
              <a:rPr lang="en-US" sz="1900" dirty="0" smtClean="0">
                <a:solidFill>
                  <a:schemeClr val="dk2"/>
                </a:solidFill>
                <a:latin typeface="Calibri"/>
                <a:ea typeface="Calibri"/>
                <a:cs typeface="Calibri"/>
                <a:sym typeface="Calibri"/>
              </a:rPr>
              <a:t> </a:t>
            </a:r>
            <a:r>
              <a:rPr lang="en-US" sz="1900" dirty="0" err="1" smtClean="0">
                <a:solidFill>
                  <a:schemeClr val="dk2"/>
                </a:solidFill>
                <a:latin typeface="Calibri"/>
                <a:ea typeface="Calibri"/>
                <a:cs typeface="Calibri"/>
                <a:sym typeface="Calibri"/>
              </a:rPr>
              <a:t>melkvoeding</a:t>
            </a:r>
            <a:r>
              <a:rPr lang="en-US" sz="1900" dirty="0" smtClean="0">
                <a:solidFill>
                  <a:schemeClr val="dk2"/>
                </a:solidFill>
                <a:latin typeface="Calibri"/>
                <a:ea typeface="Calibri"/>
                <a:cs typeface="Calibri"/>
                <a:sym typeface="Calibri"/>
              </a:rPr>
              <a:t> van </a:t>
            </a:r>
            <a:r>
              <a:rPr lang="en-US" sz="1900" dirty="0" err="1" smtClean="0">
                <a:solidFill>
                  <a:schemeClr val="dk2"/>
                </a:solidFill>
                <a:latin typeface="Calibri"/>
                <a:ea typeface="Calibri"/>
                <a:cs typeface="Calibri"/>
                <a:sym typeface="Calibri"/>
              </a:rPr>
              <a:t>zuigelingen</a:t>
            </a:r>
            <a:endParaRPr lang="en-US" sz="1900"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1659327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052736"/>
            <a:ext cx="7138986" cy="409575"/>
          </a:xfrm>
        </p:spPr>
        <p:txBody>
          <a:bodyPr/>
          <a:lstStyle/>
          <a:p>
            <a:r>
              <a:rPr lang="nl-NL" b="1" dirty="0" smtClean="0">
                <a:latin typeface="Calibri"/>
                <a:ea typeface="Calibri"/>
                <a:cs typeface="Calibri"/>
              </a:rPr>
              <a:t>Al op de goede weg! </a:t>
            </a:r>
            <a:endParaRPr lang="nl-NL" b="1" dirty="0">
              <a:latin typeface="Calibri"/>
              <a:ea typeface="Calibri"/>
              <a:cs typeface="Calibri"/>
            </a:endParaRPr>
          </a:p>
        </p:txBody>
      </p:sp>
      <p:sp>
        <p:nvSpPr>
          <p:cNvPr id="3" name="Tijdelijke aanduiding voor tekst 2"/>
          <p:cNvSpPr>
            <a:spLocks noGrp="1"/>
          </p:cNvSpPr>
          <p:nvPr>
            <p:ph type="body" idx="1"/>
          </p:nvPr>
        </p:nvSpPr>
        <p:spPr/>
        <p:txBody>
          <a:bodyPr/>
          <a:lstStyle/>
          <a:p>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88" y="1700808"/>
            <a:ext cx="8829507" cy="495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al 3"/>
          <p:cNvSpPr/>
          <p:nvPr/>
        </p:nvSpPr>
        <p:spPr>
          <a:xfrm>
            <a:off x="2483768" y="3933056"/>
            <a:ext cx="653750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p:cNvSpPr/>
          <p:nvPr/>
        </p:nvSpPr>
        <p:spPr>
          <a:xfrm>
            <a:off x="2483768" y="4869160"/>
            <a:ext cx="653750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37800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idx="1"/>
          </p:nvPr>
        </p:nvSpPr>
        <p:spPr/>
        <p:txBody>
          <a:bodyPr/>
          <a:lstStyle/>
          <a:p>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299" y="188640"/>
            <a:ext cx="7200800" cy="651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al 3"/>
          <p:cNvSpPr/>
          <p:nvPr/>
        </p:nvSpPr>
        <p:spPr>
          <a:xfrm>
            <a:off x="1331640" y="3717032"/>
            <a:ext cx="1584176"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p:cNvSpPr/>
          <p:nvPr/>
        </p:nvSpPr>
        <p:spPr>
          <a:xfrm>
            <a:off x="5148064" y="2780928"/>
            <a:ext cx="1584176"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txBox="1">
            <a:spLocks/>
          </p:cNvSpPr>
          <p:nvPr/>
        </p:nvSpPr>
        <p:spPr>
          <a:xfrm>
            <a:off x="323528" y="1052736"/>
            <a:ext cx="1080120" cy="409575"/>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1900" b="0" i="0" u="none" strike="noStrike" cap="none" baseline="0">
                <a:solidFill>
                  <a:schemeClr val="dk2"/>
                </a:solidFill>
                <a:latin typeface="Arial"/>
                <a:ea typeface="Arial"/>
                <a:cs typeface="Arial"/>
                <a:sym typeface="Arial"/>
                <a:rtl val="0"/>
              </a:defRPr>
            </a:lvl1pPr>
            <a:lvl2pPr marL="0" marR="0" indent="0" algn="l" rtl="0">
              <a:lnSpc>
                <a:spcPct val="100000"/>
              </a:lnSpc>
              <a:spcBef>
                <a:spcPts val="0"/>
              </a:spcBef>
              <a:spcAft>
                <a:spcPts val="0"/>
              </a:spcAft>
              <a:buNone/>
              <a:defRPr sz="1900" b="0" i="0" u="none" strike="noStrike" cap="none" baseline="0">
                <a:solidFill>
                  <a:schemeClr val="dk2"/>
                </a:solidFill>
                <a:latin typeface="Arial"/>
                <a:ea typeface="Arial"/>
                <a:cs typeface="Arial"/>
                <a:sym typeface="Arial"/>
                <a:rtl val="0"/>
              </a:defRPr>
            </a:lvl2pPr>
            <a:lvl3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3pPr>
            <a:lvl4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4pPr>
            <a:lvl5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r>
              <a:rPr lang="nl-NL" b="1" dirty="0" smtClean="0">
                <a:latin typeface="Calibri"/>
                <a:ea typeface="Calibri"/>
                <a:cs typeface="Calibri"/>
              </a:rPr>
              <a:t>Maar…..</a:t>
            </a:r>
            <a:endParaRPr lang="nl-NL" b="1" dirty="0">
              <a:latin typeface="Calibri"/>
              <a:ea typeface="Calibri"/>
              <a:cs typeface="Calibri"/>
            </a:endParaRPr>
          </a:p>
        </p:txBody>
      </p:sp>
    </p:spTree>
    <p:extLst>
      <p:ext uri="{BB962C8B-B14F-4D97-AF65-F5344CB8AC3E}">
        <p14:creationId xmlns:p14="http://schemas.microsoft.com/office/powerpoint/2010/main" val="678262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p:nvPr/>
        </p:nvSpPr>
        <p:spPr>
          <a:xfrm>
            <a:off x="1547813" y="1268760"/>
            <a:ext cx="7138986" cy="409575"/>
          </a:xfrm>
          <a:prstGeom prst="rect">
            <a:avLst/>
          </a:prstGeom>
          <a:noFill/>
          <a:ln>
            <a:noFill/>
          </a:ln>
        </p:spPr>
        <p:txBody>
          <a:bodyPr lIns="91425" tIns="45700" rIns="91425" bIns="45700" anchor="t" anchorCtr="0">
            <a:noAutofit/>
          </a:bodyPr>
          <a:lstStyle/>
          <a:p>
            <a:pPr lvl="0">
              <a:buClr>
                <a:schemeClr val="dk2"/>
              </a:buClr>
              <a:buSzPct val="25000"/>
            </a:pPr>
            <a:r>
              <a:rPr lang="en-US" sz="1900" b="1" dirty="0" err="1">
                <a:solidFill>
                  <a:schemeClr val="dk2"/>
                </a:solidFill>
                <a:latin typeface="Calibri"/>
                <a:ea typeface="Calibri"/>
                <a:cs typeface="Calibri"/>
                <a:sym typeface="Calibri"/>
              </a:rPr>
              <a:t>Gezondheidseffecten</a:t>
            </a:r>
            <a:r>
              <a:rPr lang="en-US" sz="1900" b="1" dirty="0">
                <a:solidFill>
                  <a:schemeClr val="dk2"/>
                </a:solidFill>
                <a:latin typeface="Calibri"/>
                <a:ea typeface="Calibri"/>
                <a:cs typeface="Calibri"/>
                <a:sym typeface="Calibri"/>
              </a:rPr>
              <a:t> </a:t>
            </a:r>
            <a:endParaRPr lang="en-US" sz="1900" b="1" i="0" u="none" strike="noStrike" cap="none" baseline="0" dirty="0">
              <a:solidFill>
                <a:schemeClr val="dk2"/>
              </a:solidFill>
              <a:latin typeface="Calibri"/>
              <a:ea typeface="Calibri"/>
              <a:cs typeface="Calibri"/>
              <a:sym typeface="Calibri"/>
            </a:endParaRPr>
          </a:p>
        </p:txBody>
      </p:sp>
      <p:sp>
        <p:nvSpPr>
          <p:cNvPr id="53" name="Shape 53"/>
          <p:cNvSpPr txBox="1"/>
          <p:nvPr/>
        </p:nvSpPr>
        <p:spPr>
          <a:xfrm>
            <a:off x="1580299" y="1772816"/>
            <a:ext cx="7138986" cy="3962399"/>
          </a:xfrm>
          <a:prstGeom prst="rect">
            <a:avLst/>
          </a:prstGeom>
          <a:noFill/>
          <a:ln>
            <a:noFill/>
          </a:ln>
        </p:spPr>
        <p:txBody>
          <a:bodyPr lIns="91425" tIns="45700" rIns="91425" bIns="45700" anchor="t" anchorCtr="0">
            <a:noAutofit/>
          </a:bodyPr>
          <a:lstStyle/>
          <a:p>
            <a:pPr lvl="0">
              <a:lnSpc>
                <a:spcPct val="136842"/>
              </a:lnSpc>
              <a:buClr>
                <a:schemeClr val="dk1"/>
              </a:buClr>
              <a:buSzPct val="25000"/>
            </a:pPr>
            <a:r>
              <a:rPr lang="nl-NL" sz="1900" dirty="0" smtClean="0">
                <a:solidFill>
                  <a:schemeClr val="dk1"/>
                </a:solidFill>
                <a:latin typeface="Calibri"/>
                <a:ea typeface="Calibri"/>
                <a:cs typeface="Calibri"/>
                <a:sym typeface="Calibri"/>
              </a:rPr>
              <a:t>Literatuurstudie (44 artikelen) RIVM: </a:t>
            </a:r>
          </a:p>
          <a:p>
            <a:pPr lvl="0">
              <a:lnSpc>
                <a:spcPct val="136842"/>
              </a:lnSpc>
              <a:buClr>
                <a:schemeClr val="dk1"/>
              </a:buClr>
              <a:buSzPct val="25000"/>
            </a:pPr>
            <a:r>
              <a:rPr lang="nl-NL" sz="1900" dirty="0" smtClean="0">
                <a:solidFill>
                  <a:schemeClr val="dk1"/>
                </a:solidFill>
                <a:latin typeface="Calibri"/>
                <a:ea typeface="Calibri"/>
                <a:cs typeface="Calibri"/>
                <a:sym typeface="Calibri"/>
              </a:rPr>
              <a:t>Borstvoeding optimaal voor kind en moeder. </a:t>
            </a:r>
          </a:p>
          <a:p>
            <a:pPr marL="342900" lvl="0" indent="-342900">
              <a:lnSpc>
                <a:spcPct val="136842"/>
              </a:lnSpc>
              <a:buClr>
                <a:schemeClr val="dk1"/>
              </a:buClr>
              <a:buSzPct val="50000"/>
              <a:buFont typeface="Arial" panose="020B0604020202020204" pitchFamily="34" charset="0"/>
              <a:buChar char="•"/>
            </a:pPr>
            <a:r>
              <a:rPr lang="nl-NL" sz="1900" dirty="0" smtClean="0">
                <a:solidFill>
                  <a:schemeClr val="dk1"/>
                </a:solidFill>
                <a:latin typeface="Calibri"/>
                <a:ea typeface="Calibri"/>
                <a:cs typeface="Calibri"/>
                <a:sym typeface="Calibri"/>
              </a:rPr>
              <a:t>Directe gezondheid van de baby, zoals bescherming tegen infectieziekten. </a:t>
            </a:r>
          </a:p>
          <a:p>
            <a:pPr marL="342900" lvl="0" indent="-342900">
              <a:lnSpc>
                <a:spcPct val="136842"/>
              </a:lnSpc>
              <a:buClr>
                <a:schemeClr val="dk1"/>
              </a:buClr>
              <a:buSzPct val="50000"/>
              <a:buFont typeface="Arial" panose="020B0604020202020204" pitchFamily="34" charset="0"/>
              <a:buChar char="•"/>
            </a:pPr>
            <a:r>
              <a:rPr lang="nl-NL" sz="1900" dirty="0" smtClean="0">
                <a:solidFill>
                  <a:schemeClr val="dk1"/>
                </a:solidFill>
                <a:latin typeface="Calibri"/>
                <a:ea typeface="Calibri"/>
                <a:cs typeface="Calibri"/>
                <a:sym typeface="Calibri"/>
              </a:rPr>
              <a:t>Gunstige effecten in de periode na de borstvoeding, zoals bescherming tegen overgewicht. </a:t>
            </a:r>
          </a:p>
          <a:p>
            <a:pPr marL="342900" lvl="0" indent="-342900">
              <a:lnSpc>
                <a:spcPct val="136842"/>
              </a:lnSpc>
              <a:buClr>
                <a:schemeClr val="dk1"/>
              </a:buClr>
              <a:buSzPct val="50000"/>
              <a:buFont typeface="Arial" panose="020B0604020202020204" pitchFamily="34" charset="0"/>
              <a:buChar char="•"/>
            </a:pPr>
            <a:r>
              <a:rPr lang="nl-NL" sz="1900" dirty="0" smtClean="0">
                <a:solidFill>
                  <a:schemeClr val="dk1"/>
                </a:solidFill>
                <a:latin typeface="Calibri"/>
                <a:ea typeface="Calibri"/>
                <a:cs typeface="Calibri"/>
                <a:sym typeface="Calibri"/>
              </a:rPr>
              <a:t>Beschermend effect gezondheid moeder langere termijn, zoals waarschijnlijk lager risico op o.a. hoge bloeddruk.</a:t>
            </a:r>
          </a:p>
          <a:p>
            <a:pPr lvl="0">
              <a:lnSpc>
                <a:spcPct val="136842"/>
              </a:lnSpc>
              <a:buClr>
                <a:schemeClr val="dk1"/>
              </a:buClr>
              <a:buSzPct val="50000"/>
            </a:pPr>
            <a:endParaRPr lang="nl-NL" sz="1900" dirty="0" smtClean="0">
              <a:solidFill>
                <a:schemeClr val="dk1"/>
              </a:solidFill>
              <a:latin typeface="Calibri"/>
              <a:sym typeface="Calibri"/>
            </a:endParaRPr>
          </a:p>
          <a:p>
            <a:pPr lvl="0">
              <a:lnSpc>
                <a:spcPct val="136842"/>
              </a:lnSpc>
              <a:buClr>
                <a:schemeClr val="dk1"/>
              </a:buClr>
              <a:buSzPct val="50000"/>
            </a:pPr>
            <a:r>
              <a:rPr lang="nl-NL" dirty="0" smtClean="0"/>
              <a:t>Bron</a:t>
            </a:r>
            <a:r>
              <a:rPr lang="nl-NL" dirty="0"/>
              <a:t>: </a:t>
            </a:r>
            <a:r>
              <a:rPr lang="nl-NL" u="sng" dirty="0">
                <a:hlinkClick r:id="rId4"/>
              </a:rPr>
              <a:t>www.nationaalkompas.nl</a:t>
            </a:r>
            <a:r>
              <a:rPr lang="nl-NL" dirty="0"/>
              <a:t> - Wat zijn de gezondheidseffecten van borstvoeding</a:t>
            </a:r>
            <a:r>
              <a:rPr lang="nl-NL" dirty="0" smtClean="0">
                <a:solidFill>
                  <a:schemeClr val="dk1"/>
                </a:solidFill>
                <a:latin typeface="Calibri"/>
                <a:ea typeface="Calibri"/>
                <a:cs typeface="Calibri"/>
                <a:sym typeface="Calibri"/>
              </a:rPr>
              <a:t> </a:t>
            </a:r>
            <a:endParaRPr lang="en-US" b="0" i="0" u="none" strike="noStrike" cap="none" baseline="0" dirty="0">
              <a:solidFill>
                <a:schemeClr val="dk1"/>
              </a:solidFill>
              <a:latin typeface="Calibri"/>
              <a:ea typeface="Calibri"/>
              <a:cs typeface="Calibri"/>
              <a:sym typeface="Calibri"/>
            </a:endParaRPr>
          </a:p>
        </p:txBody>
      </p:sp>
      <p:sp>
        <p:nvSpPr>
          <p:cNvPr id="54" name="Shape 54"/>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p:nvPr/>
        </p:nvSpPr>
        <p:spPr>
          <a:xfrm>
            <a:off x="1619672" y="1137129"/>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i="0" u="none" strike="noStrike" cap="none" baseline="0" dirty="0" err="1">
                <a:solidFill>
                  <a:schemeClr val="dk2"/>
                </a:solidFill>
                <a:latin typeface="Calibri"/>
                <a:ea typeface="Calibri"/>
                <a:cs typeface="Calibri"/>
                <a:sym typeface="Calibri"/>
              </a:rPr>
              <a:t>Veranderingen</a:t>
            </a:r>
            <a:r>
              <a:rPr lang="en-US" sz="1900" b="1" i="0" u="none" strike="noStrike" cap="none" baseline="0" dirty="0">
                <a:solidFill>
                  <a:schemeClr val="dk2"/>
                </a:solidFill>
                <a:latin typeface="Calibri"/>
                <a:ea typeface="Calibri"/>
                <a:cs typeface="Calibri"/>
                <a:sym typeface="Calibri"/>
              </a:rPr>
              <a:t> </a:t>
            </a:r>
            <a:r>
              <a:rPr lang="en-US" sz="1900" b="1" i="0" u="none" strike="noStrike" cap="none" baseline="0" dirty="0" err="1">
                <a:solidFill>
                  <a:schemeClr val="dk2"/>
                </a:solidFill>
                <a:latin typeface="Calibri"/>
                <a:ea typeface="Calibri"/>
                <a:cs typeface="Calibri"/>
                <a:sym typeface="Calibri"/>
              </a:rPr>
              <a:t>t.o.v</a:t>
            </a:r>
            <a:r>
              <a:rPr lang="en-US" sz="1900" b="1" i="0" u="none" strike="noStrike" cap="none" baseline="0" dirty="0">
                <a:solidFill>
                  <a:schemeClr val="dk2"/>
                </a:solidFill>
                <a:latin typeface="Calibri"/>
                <a:ea typeface="Calibri"/>
                <a:cs typeface="Calibri"/>
                <a:sym typeface="Calibri"/>
              </a:rPr>
              <a:t>. de </a:t>
            </a:r>
            <a:r>
              <a:rPr lang="en-US" sz="1900" b="1" i="0" u="none" strike="noStrike" cap="none" baseline="0" dirty="0" err="1">
                <a:solidFill>
                  <a:schemeClr val="dk2"/>
                </a:solidFill>
                <a:latin typeface="Calibri"/>
                <a:ea typeface="Calibri"/>
                <a:cs typeface="Calibri"/>
                <a:sym typeface="Calibri"/>
              </a:rPr>
              <a:t>huidige</a:t>
            </a:r>
            <a:r>
              <a:rPr lang="en-US" sz="1900" b="1" i="0" u="none" strike="noStrike" cap="none" baseline="0" dirty="0">
                <a:solidFill>
                  <a:schemeClr val="dk2"/>
                </a:solidFill>
                <a:latin typeface="Calibri"/>
                <a:ea typeface="Calibri"/>
                <a:cs typeface="Calibri"/>
                <a:sym typeface="Calibri"/>
              </a:rPr>
              <a:t> </a:t>
            </a:r>
            <a:r>
              <a:rPr lang="en-US" sz="1900" b="1" i="0" u="none" strike="noStrike" cap="none" baseline="0" dirty="0" err="1">
                <a:solidFill>
                  <a:schemeClr val="dk2"/>
                </a:solidFill>
                <a:latin typeface="Calibri"/>
                <a:ea typeface="Calibri"/>
                <a:cs typeface="Calibri"/>
                <a:sym typeface="Calibri"/>
              </a:rPr>
              <a:t>werkwijze</a:t>
            </a:r>
            <a:endParaRPr lang="en-US" sz="1900" b="1" i="0" u="none" strike="noStrike" cap="none" baseline="0" dirty="0">
              <a:solidFill>
                <a:schemeClr val="dk2"/>
              </a:solidFill>
              <a:latin typeface="Calibri"/>
              <a:ea typeface="Calibri"/>
              <a:cs typeface="Calibri"/>
              <a:sym typeface="Calibri"/>
            </a:endParaRPr>
          </a:p>
        </p:txBody>
      </p:sp>
      <p:sp>
        <p:nvSpPr>
          <p:cNvPr id="39" name="Shape 39"/>
          <p:cNvSpPr txBox="1"/>
          <p:nvPr/>
        </p:nvSpPr>
        <p:spPr>
          <a:xfrm>
            <a:off x="1619672" y="1844824"/>
            <a:ext cx="7138986" cy="3962399"/>
          </a:xfrm>
          <a:prstGeom prst="rect">
            <a:avLst/>
          </a:prstGeom>
          <a:noFill/>
          <a:ln>
            <a:noFill/>
          </a:ln>
        </p:spPr>
        <p:txBody>
          <a:bodyPr lIns="91425" tIns="45700" rIns="91425" bIns="45700" anchor="t" anchorCtr="0">
            <a:noAutofit/>
          </a:bodyPr>
          <a:lstStyle/>
          <a:p>
            <a:pPr marL="342900" marR="0" lvl="0" indent="-342900" algn="l" rtl="0">
              <a:lnSpc>
                <a:spcPct val="136842"/>
              </a:lnSpc>
              <a:spcBef>
                <a:spcPts val="380"/>
              </a:spcBef>
              <a:spcAft>
                <a:spcPts val="0"/>
              </a:spcAft>
              <a:buClr>
                <a:schemeClr val="dk1"/>
              </a:buClr>
              <a:buSzPct val="100000"/>
              <a:buFont typeface="Arial" panose="020B0604020202020204" pitchFamily="34" charset="0"/>
              <a:buChar char="•"/>
            </a:pPr>
            <a:r>
              <a:rPr lang="en-US" sz="1900" dirty="0" err="1" smtClean="0">
                <a:solidFill>
                  <a:schemeClr val="dk1"/>
                </a:solidFill>
                <a:latin typeface="Calibri"/>
                <a:ea typeface="Calibri"/>
                <a:cs typeface="Calibri"/>
                <a:sym typeface="Calibri"/>
              </a:rPr>
              <a:t>Niets</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nieuw</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t.a.v</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algemene</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insteek</a:t>
            </a:r>
            <a:endParaRPr lang="en-US" sz="1900" dirty="0" smtClean="0">
              <a:solidFill>
                <a:schemeClr val="dk1"/>
              </a:solidFill>
              <a:latin typeface="Calibri"/>
              <a:ea typeface="Calibri"/>
              <a:cs typeface="Calibri"/>
              <a:sym typeface="Calibri"/>
            </a:endParaRPr>
          </a:p>
          <a:p>
            <a:pPr marR="0" lvl="0" algn="l" rtl="0">
              <a:lnSpc>
                <a:spcPct val="136842"/>
              </a:lnSpc>
              <a:spcBef>
                <a:spcPts val="380"/>
              </a:spcBef>
              <a:spcAft>
                <a:spcPts val="0"/>
              </a:spcAft>
              <a:buClr>
                <a:schemeClr val="dk1"/>
              </a:buClr>
              <a:buSzPct val="25000"/>
            </a:pPr>
            <a:endParaRPr lang="en-US" sz="1900" dirty="0" smtClean="0">
              <a:solidFill>
                <a:schemeClr val="dk1"/>
              </a:solidFill>
              <a:latin typeface="Calibri"/>
              <a:ea typeface="Calibri"/>
              <a:cs typeface="Calibri"/>
              <a:sym typeface="Calibri"/>
            </a:endParaRPr>
          </a:p>
          <a:p>
            <a:pPr marL="342900" marR="0" lvl="0" indent="-342900" algn="l" rtl="0">
              <a:lnSpc>
                <a:spcPct val="136842"/>
              </a:lnSpc>
              <a:spcBef>
                <a:spcPts val="380"/>
              </a:spcBef>
              <a:spcAft>
                <a:spcPts val="0"/>
              </a:spcAft>
              <a:buClr>
                <a:schemeClr val="dk1"/>
              </a:buClr>
              <a:buSzPct val="100000"/>
              <a:buFont typeface="Arial" panose="020B0604020202020204" pitchFamily="34" charset="0"/>
              <a:buChar char="•"/>
            </a:pPr>
            <a:r>
              <a:rPr lang="en-US" sz="1900" b="0" i="0" u="none" strike="noStrike" cap="none" baseline="0" dirty="0" err="1" smtClean="0">
                <a:solidFill>
                  <a:schemeClr val="dk1"/>
                </a:solidFill>
                <a:latin typeface="Calibri"/>
                <a:ea typeface="Calibri"/>
                <a:cs typeface="Calibri"/>
                <a:sym typeface="Calibri"/>
              </a:rPr>
              <a:t>Wel</a:t>
            </a:r>
            <a:r>
              <a:rPr lang="en-US" sz="1900" b="0" i="0" u="none" strike="noStrike" cap="none" baseline="0" dirty="0" smtClean="0">
                <a:solidFill>
                  <a:schemeClr val="dk1"/>
                </a:solidFill>
                <a:latin typeface="Calibri"/>
                <a:ea typeface="Calibri"/>
                <a:cs typeface="Calibri"/>
                <a:sym typeface="Calibri"/>
              </a:rPr>
              <a:t> </a:t>
            </a:r>
            <a:r>
              <a:rPr lang="en-US" sz="1900" b="0" i="0" u="none" strike="noStrike" cap="none" baseline="0" dirty="0" err="1" smtClean="0">
                <a:solidFill>
                  <a:schemeClr val="dk1"/>
                </a:solidFill>
                <a:latin typeface="Calibri"/>
                <a:ea typeface="Calibri"/>
                <a:cs typeface="Calibri"/>
                <a:sym typeface="Calibri"/>
              </a:rPr>
              <a:t>nieuw</a:t>
            </a:r>
            <a:r>
              <a:rPr lang="en-US" sz="1900" b="0" i="0" u="none" strike="noStrike" cap="none" baseline="0" dirty="0" smtClean="0">
                <a:solidFill>
                  <a:schemeClr val="dk1"/>
                </a:solidFill>
                <a:latin typeface="Calibri"/>
                <a:ea typeface="Calibri"/>
                <a:cs typeface="Calibri"/>
                <a:sym typeface="Calibri"/>
              </a:rPr>
              <a:t>: </a:t>
            </a:r>
          </a:p>
          <a:p>
            <a:pPr marL="0" marR="0" lvl="0" indent="0" algn="l" rtl="0">
              <a:lnSpc>
                <a:spcPct val="136842"/>
              </a:lnSpc>
              <a:spcBef>
                <a:spcPts val="380"/>
              </a:spcBef>
              <a:spcAft>
                <a:spcPts val="0"/>
              </a:spcAft>
              <a:buClr>
                <a:schemeClr val="dk1"/>
              </a:buClr>
              <a:buSzPct val="25000"/>
              <a:buFont typeface="Calibri"/>
              <a:buNone/>
            </a:pPr>
            <a:r>
              <a:rPr lang="en-US" sz="1900" b="0" i="0" u="none" strike="noStrike" cap="none" baseline="0" dirty="0" smtClean="0">
                <a:solidFill>
                  <a:schemeClr val="dk1"/>
                </a:solidFill>
                <a:latin typeface="Calibri"/>
                <a:ea typeface="Calibri"/>
                <a:cs typeface="Calibri"/>
                <a:sym typeface="Calibri"/>
              </a:rPr>
              <a:t>	</a:t>
            </a:r>
            <a:r>
              <a:rPr lang="en-US" sz="1900" b="0" i="0" u="none" strike="noStrike" cap="none" baseline="0" dirty="0" err="1" smtClean="0">
                <a:solidFill>
                  <a:schemeClr val="dk1"/>
                </a:solidFill>
                <a:latin typeface="Calibri"/>
                <a:ea typeface="Calibri"/>
                <a:cs typeface="Calibri"/>
                <a:sym typeface="Calibri"/>
              </a:rPr>
              <a:t>Multidisciplinaire</a:t>
            </a:r>
            <a:r>
              <a:rPr lang="en-US" sz="1900" b="0" i="0" u="none" strike="noStrike" cap="none" baseline="0" dirty="0" smtClean="0">
                <a:solidFill>
                  <a:schemeClr val="dk1"/>
                </a:solidFill>
                <a:latin typeface="Calibri"/>
                <a:ea typeface="Calibri"/>
                <a:cs typeface="Calibri"/>
                <a:sym typeface="Calibri"/>
              </a:rPr>
              <a:t> </a:t>
            </a:r>
            <a:r>
              <a:rPr lang="en-US" sz="1900" b="0" i="0" u="none" strike="noStrike" cap="none" baseline="0" dirty="0" err="1" smtClean="0">
                <a:solidFill>
                  <a:schemeClr val="dk1"/>
                </a:solidFill>
                <a:latin typeface="Calibri"/>
                <a:ea typeface="Calibri"/>
                <a:cs typeface="Calibri"/>
                <a:sym typeface="Calibri"/>
              </a:rPr>
              <a:t>afstemming</a:t>
            </a:r>
            <a:endParaRPr lang="en-US" sz="1900" b="0" i="0" u="none" strike="noStrike" cap="none" baseline="0" dirty="0" smtClean="0">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SzPct val="25000"/>
              <a:buFont typeface="Calibri"/>
              <a:buNone/>
            </a:pP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Enkele</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inhoudelijke</a:t>
            </a:r>
            <a:r>
              <a:rPr lang="en-US" sz="1900" dirty="0" smtClean="0">
                <a:solidFill>
                  <a:schemeClr val="dk1"/>
                </a:solidFill>
                <a:latin typeface="Calibri"/>
                <a:ea typeface="Calibri"/>
                <a:cs typeface="Calibri"/>
                <a:sym typeface="Calibri"/>
              </a:rPr>
              <a:t> details</a:t>
            </a:r>
            <a:endParaRPr lang="en-US" sz="1900" b="0" i="0" u="none" strike="noStrike" cap="none" baseline="0" dirty="0">
              <a:solidFill>
                <a:schemeClr val="dk1"/>
              </a:solidFill>
              <a:latin typeface="Calibri"/>
              <a:ea typeface="Calibri"/>
              <a:cs typeface="Calibri"/>
              <a:sym typeface="Calibri"/>
            </a:endParaRPr>
          </a:p>
        </p:txBody>
      </p:sp>
      <p:sp>
        <p:nvSpPr>
          <p:cNvPr id="40" name="Shape 40"/>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0.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1.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2.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3.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4.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5.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6.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7.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8.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9.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363</TotalTime>
  <Words>2310</Words>
  <Application>Microsoft Office PowerPoint</Application>
  <PresentationFormat>Diavoorstelling (4:3)</PresentationFormat>
  <Paragraphs>284</Paragraphs>
  <Slides>45</Slides>
  <Notes>13</Notes>
  <HiddenSlides>0</HiddenSlides>
  <MMClips>0</MMClips>
  <ScaleCrop>false</ScaleCrop>
  <HeadingPairs>
    <vt:vector size="4" baseType="variant">
      <vt:variant>
        <vt:lpstr>Thema</vt:lpstr>
      </vt:variant>
      <vt:variant>
        <vt:i4>2</vt:i4>
      </vt:variant>
      <vt:variant>
        <vt:lpstr>Diatitels</vt:lpstr>
      </vt:variant>
      <vt:variant>
        <vt:i4>45</vt:i4>
      </vt:variant>
    </vt:vector>
  </HeadingPairs>
  <TitlesOfParts>
    <vt:vector size="47" baseType="lpstr">
      <vt:lpstr>Presentatie</vt:lpstr>
      <vt:lpstr>1_Presentatie</vt:lpstr>
      <vt:lpstr>PowerPoint-presentatie</vt:lpstr>
      <vt:lpstr>PowerPoint-presentatie</vt:lpstr>
      <vt:lpstr>PowerPoint-presentatie</vt:lpstr>
      <vt:lpstr>Stand van zaken proces</vt:lpstr>
      <vt:lpstr>PowerPoint-presentatie</vt:lpstr>
      <vt:lpstr>Al op de goede weg! </vt:lpstr>
      <vt:lpstr>PowerPoint-presentatie</vt:lpstr>
      <vt:lpstr>PowerPoint-presentatie</vt:lpstr>
      <vt:lpstr>PowerPoint-presentatie</vt:lpstr>
      <vt:lpstr>PowerPoint-presentatie</vt:lpstr>
      <vt:lpstr>Aan de slag met implementatie?!</vt:lpstr>
      <vt:lpstr>Ideeën? </vt:lpstr>
      <vt:lpstr>Weegbeleid</vt:lpstr>
      <vt:lpstr>PowerPoint-presentatie</vt:lpstr>
      <vt:lpstr>PowerPoint-presentatie</vt:lpstr>
      <vt:lpstr>Uitdroging en ondervoeding/ weegbeleid </vt:lpstr>
      <vt:lpstr>PowerPoint-presentatie</vt:lpstr>
      <vt:lpstr>Discrepanties met andere JGZ-richtlijnen: Preventie Wiegendood</vt:lpstr>
      <vt:lpstr>PowerPoint-presentatie</vt:lpstr>
      <vt:lpstr>Fopspeen </vt:lpstr>
      <vt:lpstr>Discrepanties met andere JGZ-richtlijnen: Huid</vt:lpstr>
      <vt:lpstr>Candida </vt:lpstr>
      <vt:lpstr>Discrepanties met andere JGZ-richtlijnen: Voeding&amp;Eetgedrag</vt:lpstr>
      <vt:lpstr>PowerPoint-presentatie</vt:lpstr>
      <vt:lpstr>Anatomie en fysiologie </vt:lpstr>
      <vt:lpstr>Starten met borstvoeding </vt:lpstr>
      <vt:lpstr>Kolven</vt:lpstr>
      <vt:lpstr>Anticonceptie </vt:lpstr>
      <vt:lpstr>Borstontsteking </vt:lpstr>
      <vt:lpstr>Downsyndroom </vt:lpstr>
      <vt:lpstr>HIV </vt:lpstr>
      <vt:lpstr>Huid-op-huidcontact </vt:lpstr>
      <vt:lpstr>Hyperbilirubinemie (geelzien) </vt:lpstr>
      <vt:lpstr>Hypoglykemie bij de pasgeborene </vt:lpstr>
      <vt:lpstr>Ingetrokken of vlakke tepels </vt:lpstr>
      <vt:lpstr>Medicatie en borstvoeding</vt:lpstr>
      <vt:lpstr>Meerlingen </vt:lpstr>
      <vt:lpstr>Pijn bij borstvoeding/ Pijnlijke tepels  </vt:lpstr>
      <vt:lpstr>Voeden op verzoek </vt:lpstr>
      <vt:lpstr>Voorlichting over borstvoeding en kunstmatige zuigelingenvoeding </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Mascha Kamphuis</dc:creator>
  <cp:lastModifiedBy>Mirjam Jobse</cp:lastModifiedBy>
  <cp:revision>37</cp:revision>
  <dcterms:modified xsi:type="dcterms:W3CDTF">2015-06-12T10:18:20Z</dcterms:modified>
</cp:coreProperties>
</file>