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50" r:id="rId3"/>
    <p:sldMasterId id="2147483653" r:id="rId4"/>
    <p:sldMasterId id="2147483656" r:id="rId5"/>
  </p:sldMasterIdLst>
  <p:notesMasterIdLst>
    <p:notesMasterId r:id="rId7"/>
  </p:notesMasterIdLst>
  <p:sldIdLst>
    <p:sldId id="256" r:id="rId6"/>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87" r:id="rId22"/>
    <p:sldId id="271" r:id="rId23"/>
    <p:sldId id="288" r:id="rId24"/>
    <p:sldId id="272" r:id="rId25"/>
    <p:sldId id="289" r:id="rId26"/>
    <p:sldId id="273" r:id="rId27"/>
    <p:sldId id="290"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Lst>
  <p:sldSz cx="9144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 Type="http://schemas.openxmlformats.org/officeDocument/2006/relationships/notesMaster" Target="notesMasters/notesMaster1.xml"/><Relationship Id="rId6" Type="http://schemas.openxmlformats.org/officeDocument/2006/relationships/slide" Target="slides/slide1.xml"/><Relationship Id="rId5" Type="http://schemas.openxmlformats.org/officeDocument/2006/relationships/slideMaster" Target="slideMasters/slideMaster4.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slide" Target="slides/slide35.xml"/><Relationship Id="rId40" Type="http://schemas.openxmlformats.org/officeDocument/2006/relationships/slide" Target="slides/slide34.xml"/><Relationship Id="rId4" Type="http://schemas.openxmlformats.org/officeDocument/2006/relationships/slideMaster" Target="slideMasters/slideMaster3.xml"/><Relationship Id="rId39" Type="http://schemas.openxmlformats.org/officeDocument/2006/relationships/slide" Target="slides/slide33.xml"/><Relationship Id="rId38" Type="http://schemas.openxmlformats.org/officeDocument/2006/relationships/slide" Target="slides/slide32.xml"/><Relationship Id="rId37" Type="http://schemas.openxmlformats.org/officeDocument/2006/relationships/slide" Target="slides/slide31.xml"/><Relationship Id="rId36" Type="http://schemas.openxmlformats.org/officeDocument/2006/relationships/slide" Target="slides/slide30.xml"/><Relationship Id="rId35" Type="http://schemas.openxmlformats.org/officeDocument/2006/relationships/slide" Target="slides/slide29.xml"/><Relationship Id="rId34" Type="http://schemas.openxmlformats.org/officeDocument/2006/relationships/slide" Target="slides/slide28.xml"/><Relationship Id="rId33" Type="http://schemas.openxmlformats.org/officeDocument/2006/relationships/slide" Target="slides/slide27.xml"/><Relationship Id="rId32" Type="http://schemas.openxmlformats.org/officeDocument/2006/relationships/slide" Target="slides/slide26.xml"/><Relationship Id="rId31" Type="http://schemas.openxmlformats.org/officeDocument/2006/relationships/slide" Target="slides/slide25.xml"/><Relationship Id="rId30" Type="http://schemas.openxmlformats.org/officeDocument/2006/relationships/slide" Target="slides/slide24.xml"/><Relationship Id="rId3" Type="http://schemas.openxmlformats.org/officeDocument/2006/relationships/slideMaster" Target="slideMasters/slideMaster2.xml"/><Relationship Id="rId29" Type="http://schemas.openxmlformats.org/officeDocument/2006/relationships/slide" Target="slides/slide23.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2" name="Shape 2"/>
        <p:cNvGrpSpPr/>
        <p:nvPr/>
      </p:nvGrpSpPr>
      <p:grpSpPr>
        <a:xfrm>
          <a:off x="0" y="0"/>
          <a:ext cx="0" cy="0"/>
          <a:chOff x="0" y="0"/>
          <a:chExt cx="0" cy="0"/>
        </a:xfrm>
      </p:grpSpPr>
      <p:sp>
        <p:nvSpPr>
          <p:cNvPr id="3" name="Shape 3"/>
          <p:cNvSpPr txBox="1"/>
          <p:nvPr>
            <p:ph type="hdr" idx="2"/>
          </p:nvPr>
        </p:nvSpPr>
        <p:spPr>
          <a:xfrm>
            <a:off x="0" y="0"/>
            <a:ext cx="2971799" cy="4572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400"/>
              <a:buFont typeface="Arial" panose="020B0604020202020204"/>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p:txBody>
      </p:sp>
      <p:sp>
        <p:nvSpPr>
          <p:cNvPr id="4" name="Shape 4"/>
          <p:cNvSpPr txBox="1"/>
          <p:nvPr>
            <p:ph type="dt" idx="10"/>
          </p:nvPr>
        </p:nvSpPr>
        <p:spPr>
          <a:xfrm>
            <a:off x="3884612" y="0"/>
            <a:ext cx="2971799" cy="4572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400"/>
              <a:buFont typeface="Arial" panose="020B0604020202020204"/>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p:txBody>
      </p:sp>
      <p:sp>
        <p:nvSpPr>
          <p:cNvPr id="5" name="Shape 5"/>
          <p:cNvSpPr/>
          <p:nvPr>
            <p:ph type="sldImg" idx="3"/>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lim="8000"/>
            <a:headEnd type="none" w="sm" len="sm"/>
            <a:tailEnd type="none" w="sm" len="sm"/>
          </a:ln>
        </p:spPr>
      </p:sp>
      <p:sp>
        <p:nvSpPr>
          <p:cNvPr id="6" name="Shape 6"/>
          <p:cNvSpPr txBox="1"/>
          <p:nvPr>
            <p:ph type="body" idx="1"/>
          </p:nvPr>
        </p:nvSpPr>
        <p:spPr>
          <a:xfrm>
            <a:off x="685800" y="4343400"/>
            <a:ext cx="5486399" cy="4114800"/>
          </a:xfrm>
          <a:prstGeom prst="rect">
            <a:avLst/>
          </a:prstGeom>
          <a:noFill/>
          <a:ln>
            <a:noFill/>
          </a:ln>
        </p:spPr>
        <p:txBody>
          <a:bodyPr spcFirstLastPara="1" wrap="square" lIns="91425" tIns="91425" rIns="91425" bIns="91425" anchor="ctr" anchorCtr="0"/>
          <a:lstStyle>
            <a:lvl1pPr marL="457200" marR="0" lvl="0" indent="-228600" algn="l" rtl="0">
              <a:spcBef>
                <a:spcPts val="0"/>
              </a:spcBef>
              <a:spcAft>
                <a:spcPts val="0"/>
              </a:spcAft>
              <a:buSzPts val="1400"/>
              <a:buNone/>
              <a:defRPr sz="12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228600" algn="l" rtl="0">
              <a:spcBef>
                <a:spcPts val="0"/>
              </a:spcBef>
              <a:spcAft>
                <a:spcPts val="0"/>
              </a:spcAft>
              <a:buSzPts val="1400"/>
              <a:buNone/>
              <a:defRPr sz="12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228600" algn="l" rtl="0">
              <a:spcBef>
                <a:spcPts val="0"/>
              </a:spcBef>
              <a:spcAft>
                <a:spcPts val="0"/>
              </a:spcAft>
              <a:buSzPts val="1400"/>
              <a:buNone/>
              <a:defRPr sz="12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228600" algn="l" rtl="0">
              <a:spcBef>
                <a:spcPts val="0"/>
              </a:spcBef>
              <a:spcAft>
                <a:spcPts val="0"/>
              </a:spcAft>
              <a:buSzPts val="1400"/>
              <a:buNone/>
              <a:defRPr sz="12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228600" algn="l" rtl="0">
              <a:spcBef>
                <a:spcPts val="0"/>
              </a:spcBef>
              <a:spcAft>
                <a:spcPts val="0"/>
              </a:spcAft>
              <a:buSzPts val="1400"/>
              <a:buNone/>
              <a:defRPr sz="12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228600" algn="l" rtl="0">
              <a:spcBef>
                <a:spcPts val="0"/>
              </a:spcBef>
              <a:spcAft>
                <a:spcPts val="0"/>
              </a:spcAft>
              <a:buSzPts val="1400"/>
              <a:buNone/>
              <a:defRPr sz="12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228600" algn="l" rtl="0">
              <a:spcBef>
                <a:spcPts val="0"/>
              </a:spcBef>
              <a:spcAft>
                <a:spcPts val="0"/>
              </a:spcAft>
              <a:buSzPts val="1400"/>
              <a:buNone/>
              <a:defRPr sz="12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228600" algn="l" rtl="0">
              <a:spcBef>
                <a:spcPts val="0"/>
              </a:spcBef>
              <a:spcAft>
                <a:spcPts val="0"/>
              </a:spcAft>
              <a:buSzPts val="1400"/>
              <a:buNone/>
              <a:defRPr sz="12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228600" algn="l" rtl="0">
              <a:spcBef>
                <a:spcPts val="0"/>
              </a:spcBef>
              <a:spcAft>
                <a:spcPts val="0"/>
              </a:spcAft>
              <a:buSzPts val="1400"/>
              <a:buNone/>
              <a:defRPr sz="12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7" name="Shape 7"/>
          <p:cNvSpPr txBox="1"/>
          <p:nvPr>
            <p:ph type="ftr" idx="11"/>
          </p:nvPr>
        </p:nvSpPr>
        <p:spPr>
          <a:xfrm>
            <a:off x="0" y="8685211"/>
            <a:ext cx="2971799" cy="4572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400"/>
              <a:buFont typeface="Arial" panose="020B0604020202020204"/>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SzPts val="1400"/>
              <a:buFont typeface="Arial" panose="020B0604020202020204"/>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p:txBody>
      </p:sp>
      <p:sp>
        <p:nvSpPr>
          <p:cNvPr id="8" name="Shape 8"/>
          <p:cNvSpPr txBox="1"/>
          <p:nvPr>
            <p:ph type="sldNum" idx="12"/>
          </p:nvPr>
        </p:nvSpPr>
        <p:spPr>
          <a:xfrm>
            <a:off x="3884612" y="8685211"/>
            <a:ext cx="2971799" cy="457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1" indent="0" algn="l"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2" indent="0" algn="l"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3" indent="0" algn="l"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4" indent="0" algn="l"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5" indent="0" algn="l"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6" indent="0" algn="l"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7" indent="0" algn="l"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8" indent="0" algn="l"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41" name="Shape 41"/>
        <p:cNvGrpSpPr/>
        <p:nvPr/>
      </p:nvGrpSpPr>
      <p:grpSpPr>
        <a:xfrm>
          <a:off x="0" y="0"/>
          <a:ext cx="0" cy="0"/>
          <a:chOff x="0" y="0"/>
          <a:chExt cx="0" cy="0"/>
        </a:xfrm>
      </p:grpSpPr>
      <p:sp>
        <p:nvSpPr>
          <p:cNvPr id="42" name="Shape 42"/>
          <p:cNvSpPr txBox="1"/>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Arial" panose="020B0604020202020204"/>
              <a:buNone/>
            </a:pPr>
            <a:endParaRPr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3" name="Shape 43"/>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lim="8000"/>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47" name="Shape 47"/>
        <p:cNvGrpSpPr/>
        <p:nvPr/>
      </p:nvGrpSpPr>
      <p:grpSpPr>
        <a:xfrm>
          <a:off x="0" y="0"/>
          <a:ext cx="0" cy="0"/>
          <a:chOff x="0" y="0"/>
          <a:chExt cx="0" cy="0"/>
        </a:xfrm>
      </p:grpSpPr>
      <p:sp>
        <p:nvSpPr>
          <p:cNvPr id="48" name="Shape 48"/>
          <p:cNvSpPr txBox="1"/>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Arial" panose="020B0604020202020204"/>
              <a:buNone/>
            </a:pPr>
            <a:endParaRPr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49" name="Shape 49"/>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lim="8000"/>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53" name="Shape 53"/>
        <p:cNvGrpSpPr/>
        <p:nvPr/>
      </p:nvGrpSpPr>
      <p:grpSpPr>
        <a:xfrm>
          <a:off x="0" y="0"/>
          <a:ext cx="0" cy="0"/>
          <a:chOff x="0" y="0"/>
          <a:chExt cx="0" cy="0"/>
        </a:xfrm>
      </p:grpSpPr>
      <p:sp>
        <p:nvSpPr>
          <p:cNvPr id="54" name="Shape 54"/>
          <p:cNvSpPr txBox="1"/>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37000"/>
              </a:lnSpc>
              <a:spcBef>
                <a:spcPts val="0"/>
              </a:spcBef>
              <a:spcAft>
                <a:spcPts val="0"/>
              </a:spcAft>
              <a:buNone/>
            </a:pPr>
            <a:r>
              <a:rPr lang="en-US" sz="1200" b="0" i="0" u="sng" strike="noStrike" cap="none">
                <a:solidFill>
                  <a:schemeClr val="dk1"/>
                </a:solidFill>
                <a:latin typeface="Calibri" panose="020F0502020204030204"/>
                <a:ea typeface="Calibri" panose="020F0502020204030204"/>
                <a:cs typeface="Calibri" panose="020F0502020204030204"/>
                <a:sym typeface="Calibri" panose="020F0502020204030204"/>
              </a:rPr>
              <a:t>Afbakening: </a:t>
            </a:r>
            <a:endParaRPr lang="en-US" sz="1200" b="0" i="0" u="sng"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7000"/>
              </a:lnSpc>
              <a:spcBef>
                <a:spcPts val="380"/>
              </a:spcBef>
              <a:spcAft>
                <a:spcPts val="0"/>
              </a:spcAft>
              <a:buNone/>
            </a:pPr>
            <a:r>
              <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rPr>
              <a:t>(waar gaat de richtlijn wel en niet over)</a:t>
            </a:r>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Clr>
                <a:schemeClr val="dk1"/>
              </a:buClr>
              <a:buSzPts val="1200"/>
              <a:buFont typeface="Arial" panose="020B0604020202020204"/>
              <a:buNone/>
            </a:pPr>
            <a:endParaRPr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55" name="Shape 55"/>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lim="8000"/>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59" name="Shape 59"/>
        <p:cNvGrpSpPr/>
        <p:nvPr/>
      </p:nvGrpSpPr>
      <p:grpSpPr>
        <a:xfrm>
          <a:off x="0" y="0"/>
          <a:ext cx="0" cy="0"/>
          <a:chOff x="0" y="0"/>
          <a:chExt cx="0" cy="0"/>
        </a:xfrm>
      </p:grpSpPr>
      <p:sp>
        <p:nvSpPr>
          <p:cNvPr id="60" name="Shape 60"/>
          <p:cNvSpPr txBox="1"/>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37000"/>
              </a:lnSpc>
              <a:spcBef>
                <a:spcPts val="0"/>
              </a:spcBef>
              <a:spcAft>
                <a:spcPts val="0"/>
              </a:spcAft>
              <a:buClr>
                <a:schemeClr val="dk1"/>
              </a:buClr>
              <a:buSzPts val="300"/>
              <a:buFont typeface="Calibri" panose="020F0502020204030204"/>
              <a:buNone/>
            </a:pPr>
            <a:r>
              <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rPr>
              <a:t> In hoeverre verschilt de in de richtlijn voorgestelde</a:t>
            </a:r>
            <a:br>
              <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rPr>
            </a:br>
            <a:r>
              <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rPr>
              <a:t>     werkwijze van de huidige? </a:t>
            </a:r>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7000"/>
              </a:lnSpc>
              <a:spcBef>
                <a:spcPts val="380"/>
              </a:spcBef>
              <a:spcAft>
                <a:spcPts val="0"/>
              </a:spcAft>
              <a:buClr>
                <a:schemeClr val="dk1"/>
              </a:buClr>
              <a:buSzPts val="300"/>
              <a:buFont typeface="Calibri" panose="020F0502020204030204"/>
              <a:buNone/>
            </a:pPr>
            <a:r>
              <a:rPr lang="en-US" sz="1200" b="0" i="1" u="none" strike="noStrike" cap="none">
                <a:solidFill>
                  <a:schemeClr val="dk1"/>
                </a:solidFill>
                <a:latin typeface="Calibri" panose="020F0502020204030204"/>
                <a:ea typeface="Calibri" panose="020F0502020204030204"/>
                <a:cs typeface="Calibri" panose="020F0502020204030204"/>
                <a:sym typeface="Calibri" panose="020F0502020204030204"/>
              </a:rPr>
              <a:t>Geef aan wat landelijk nieuw is in de richtlijn.</a:t>
            </a:r>
            <a:endParaRPr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61" name="Shape 61"/>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lim="8000"/>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65" name="Shape 65"/>
        <p:cNvGrpSpPr/>
        <p:nvPr/>
      </p:nvGrpSpPr>
      <p:grpSpPr>
        <a:xfrm>
          <a:off x="0" y="0"/>
          <a:ext cx="0" cy="0"/>
          <a:chOff x="0" y="0"/>
          <a:chExt cx="0" cy="0"/>
        </a:xfrm>
      </p:grpSpPr>
      <p:sp>
        <p:nvSpPr>
          <p:cNvPr id="66" name="Shape 66"/>
          <p:cNvSpPr txBox="1"/>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342900" marR="0" lvl="1" indent="0" algn="l" rtl="0">
              <a:lnSpc>
                <a:spcPct val="137000"/>
              </a:lnSpc>
              <a:spcBef>
                <a:spcPts val="0"/>
              </a:spcBef>
              <a:spcAft>
                <a:spcPts val="0"/>
              </a:spcAft>
              <a:buClr>
                <a:schemeClr val="dk1"/>
              </a:buClr>
              <a:buSzPts val="475"/>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Incidentie- en prevalentiecijfers</a:t>
            </a:r>
            <a:endParaRPr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1" indent="0" algn="l" rtl="0">
              <a:lnSpc>
                <a:spcPct val="137000"/>
              </a:lnSpc>
              <a:spcBef>
                <a:spcPts val="380"/>
              </a:spcBef>
              <a:spcAft>
                <a:spcPts val="0"/>
              </a:spcAft>
              <a:buClr>
                <a:schemeClr val="dk1"/>
              </a:buClr>
              <a:buSzPts val="1900"/>
              <a:buFont typeface="Calibri" panose="020F050202020403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Prevalentie: het </a:t>
            </a:r>
            <a:r>
              <a:rPr lang="en-US" sz="1900" b="0" i="1" u="none" strike="noStrike" cap="none">
                <a:solidFill>
                  <a:schemeClr val="dk1"/>
                </a:solidFill>
                <a:latin typeface="Calibri" panose="020F0502020204030204"/>
                <a:ea typeface="Calibri" panose="020F0502020204030204"/>
                <a:cs typeface="Calibri" panose="020F0502020204030204"/>
                <a:sym typeface="Calibri" panose="020F0502020204030204"/>
              </a:rPr>
              <a:t>totale aantal gevallen </a:t>
            </a: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op een bepaald moment of gedurende een bepaalde periode (meestal een jaar)</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1" indent="0" algn="l" rtl="0">
              <a:lnSpc>
                <a:spcPct val="137000"/>
              </a:lnSpc>
              <a:spcBef>
                <a:spcPts val="380"/>
              </a:spcBef>
              <a:spcAft>
                <a:spcPts val="0"/>
              </a:spcAft>
              <a:buClr>
                <a:schemeClr val="dk1"/>
              </a:buClr>
              <a:buSzPts val="1900"/>
              <a:buFont typeface="Calibri" panose="020F050202020403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Incidentie: het aantal </a:t>
            </a:r>
            <a:r>
              <a:rPr lang="en-US" sz="1900" b="0" i="1" u="none" strike="noStrike" cap="none">
                <a:solidFill>
                  <a:schemeClr val="dk1"/>
                </a:solidFill>
                <a:latin typeface="Calibri" panose="020F0502020204030204"/>
                <a:ea typeface="Calibri" panose="020F0502020204030204"/>
                <a:cs typeface="Calibri" panose="020F0502020204030204"/>
                <a:sym typeface="Calibri" panose="020F0502020204030204"/>
              </a:rPr>
              <a:t>nieuwe gevallen</a:t>
            </a: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 in een bepaald tijdvak</a:t>
            </a:r>
            <a:endParaRPr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1" indent="0" algn="l" rtl="0">
              <a:lnSpc>
                <a:spcPct val="137000"/>
              </a:lnSpc>
              <a:spcBef>
                <a:spcPts val="380"/>
              </a:spcBef>
              <a:spcAft>
                <a:spcPts val="0"/>
              </a:spcAft>
              <a:buClr>
                <a:schemeClr val="dk1"/>
              </a:buClr>
              <a:buSzPts val="475"/>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Gespecificeerd naar leeftijd, geslacht, etniciteit (als daartussen een evidente relatie bestaat)</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1" indent="0" algn="l" rtl="0">
              <a:lnSpc>
                <a:spcPct val="137000"/>
              </a:lnSpc>
              <a:spcBef>
                <a:spcPts val="380"/>
              </a:spcBef>
              <a:spcAft>
                <a:spcPts val="0"/>
              </a:spcAft>
              <a:buClr>
                <a:schemeClr val="dk1"/>
              </a:buClr>
              <a:buSzPts val="475"/>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Trends en prognoses van incidentie en prevalentie (en mogelijke verklaringen daarvan)</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chemeClr val="dk1"/>
              </a:buClr>
              <a:buSzPts val="450"/>
              <a:buFont typeface="Arial" panose="020B0604020202020204"/>
              <a:buNone/>
            </a:pPr>
            <a:r>
              <a:rPr lang="en-US" sz="1800" b="0" i="1" u="none" strike="noStrike" cap="none">
                <a:solidFill>
                  <a:schemeClr val="dk1"/>
                </a:solidFill>
                <a:latin typeface="Arial" panose="020B0604020202020204"/>
                <a:ea typeface="Arial" panose="020B0604020202020204"/>
                <a:cs typeface="Arial" panose="020B0604020202020204"/>
                <a:sym typeface="Arial" panose="020B0604020202020204"/>
              </a:rPr>
              <a:t>Vul alleen in als je de incidentie en prevalentie duidelijk met cijfers kunt weergeven. Haal anders deze dia er tussen uit. </a:t>
            </a:r>
            <a:endParaRPr lang="en-US" sz="1800" b="0" i="1"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spcBef>
                <a:spcPts val="0"/>
              </a:spcBef>
              <a:spcAft>
                <a:spcPts val="0"/>
              </a:spcAft>
              <a:buClr>
                <a:schemeClr val="dk1"/>
              </a:buClr>
              <a:buSzPts val="1200"/>
              <a:buFont typeface="Arial" panose="020B0604020202020204"/>
              <a:buNone/>
            </a:pPr>
            <a:endParaRPr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67" name="Shape 67"/>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lim="8000"/>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PhAnim="0" showMasterSp="0">
  <p:cSld>
    <p:spTree>
      <p:nvGrpSpPr>
        <p:cNvPr id="72" name="Shape 72"/>
        <p:cNvGrpSpPr/>
        <p:nvPr/>
      </p:nvGrpSpPr>
      <p:grpSpPr>
        <a:xfrm>
          <a:off x="0" y="0"/>
          <a:ext cx="0" cy="0"/>
          <a:chOff x="0" y="0"/>
          <a:chExt cx="0" cy="0"/>
        </a:xfrm>
      </p:grpSpPr>
      <p:sp>
        <p:nvSpPr>
          <p:cNvPr id="73" name="Shape 73"/>
          <p:cNvSpPr txBox="1"/>
          <p:nvPr>
            <p:ph type="body" idx="1"/>
          </p:nvPr>
        </p:nvSpPr>
        <p:spPr>
          <a:xfrm>
            <a:off x="685800" y="4343400"/>
            <a:ext cx="5486399" cy="41148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p>
        </p:txBody>
      </p:sp>
      <p:sp>
        <p:nvSpPr>
          <p:cNvPr id="74" name="Shape 74"/>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PhAnim="0" showMasterSp="0">
  <p:cSld>
    <p:spTree>
      <p:nvGrpSpPr>
        <p:cNvPr id="79" name="Shape 79"/>
        <p:cNvGrpSpPr/>
        <p:nvPr/>
      </p:nvGrpSpPr>
      <p:grpSpPr>
        <a:xfrm>
          <a:off x="0" y="0"/>
          <a:ext cx="0" cy="0"/>
          <a:chOff x="0" y="0"/>
          <a:chExt cx="0" cy="0"/>
        </a:xfrm>
      </p:grpSpPr>
      <p:sp>
        <p:nvSpPr>
          <p:cNvPr id="80" name="Shape 80"/>
          <p:cNvSpPr txBox="1"/>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Calibri" panose="020F0502020204030204"/>
              <a:buNone/>
            </a:pPr>
            <a:r>
              <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rPr>
              <a:t>Beschrijving van de oorzaken en gevolgen (fysiek, psychosociaal)</a:t>
            </a:r>
            <a:endParaRPr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81" name="Shape 81"/>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lim="8000"/>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PhAnim="0" showMasterSp="0">
  <p:cSld>
    <p:spTree>
      <p:nvGrpSpPr>
        <p:cNvPr id="86" name="Shape 86"/>
        <p:cNvGrpSpPr/>
        <p:nvPr/>
      </p:nvGrpSpPr>
      <p:grpSpPr>
        <a:xfrm>
          <a:off x="0" y="0"/>
          <a:ext cx="0" cy="0"/>
          <a:chOff x="0" y="0"/>
          <a:chExt cx="0" cy="0"/>
        </a:xfrm>
      </p:grpSpPr>
      <p:sp>
        <p:nvSpPr>
          <p:cNvPr id="87" name="Shape 87"/>
          <p:cNvSpPr txBox="1"/>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Calibri" panose="020F0502020204030204"/>
              <a:buNone/>
            </a:pPr>
            <a:r>
              <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rPr>
              <a:t>Beschrijving van de oorzaken en gevolgen (fysiek, psychosociaal)</a:t>
            </a:r>
            <a:endParaRPr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88" name="Shape 88"/>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lim="8000"/>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PhAnim="0" showMasterSp="0">
  <p:cSld>
    <p:spTree>
      <p:nvGrpSpPr>
        <p:cNvPr id="93" name="Shape 93"/>
        <p:cNvGrpSpPr/>
        <p:nvPr/>
      </p:nvGrpSpPr>
      <p:grpSpPr>
        <a:xfrm>
          <a:off x="0" y="0"/>
          <a:ext cx="0" cy="0"/>
          <a:chOff x="0" y="0"/>
          <a:chExt cx="0" cy="0"/>
        </a:xfrm>
      </p:grpSpPr>
      <p:sp>
        <p:nvSpPr>
          <p:cNvPr id="94" name="Shape 94"/>
          <p:cNvSpPr txBox="1"/>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Arial" panose="020B0604020202020204"/>
              <a:buNone/>
            </a:pPr>
            <a:endParaRPr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95" name="Shape 95"/>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lim="8000"/>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PhAnim="0" showMasterSp="0">
  <p:cSld>
    <p:spTree>
      <p:nvGrpSpPr>
        <p:cNvPr id="100" name="Shape 100"/>
        <p:cNvGrpSpPr/>
        <p:nvPr/>
      </p:nvGrpSpPr>
      <p:grpSpPr>
        <a:xfrm>
          <a:off x="0" y="0"/>
          <a:ext cx="0" cy="0"/>
          <a:chOff x="0" y="0"/>
          <a:chExt cx="0" cy="0"/>
        </a:xfrm>
      </p:grpSpPr>
      <p:sp>
        <p:nvSpPr>
          <p:cNvPr id="101" name="Shape 101"/>
          <p:cNvSpPr txBox="1"/>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37000"/>
              </a:lnSpc>
              <a:spcBef>
                <a:spcPts val="0"/>
              </a:spcBef>
              <a:spcAft>
                <a:spcPts val="0"/>
              </a:spcAft>
              <a:buClr>
                <a:schemeClr val="dk1"/>
              </a:buClr>
              <a:buSzPts val="300"/>
              <a:buFont typeface="Calibri" panose="020F0502020204030204"/>
              <a:buNone/>
            </a:pPr>
            <a:r>
              <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rPr>
              <a:t> Beschrijving van de signaleringsactiviteiten door de JGZ,</a:t>
            </a:r>
            <a:br>
              <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rPr>
            </a:br>
            <a:r>
              <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rPr>
              <a:t>     zoals genoemd in de richtlijn</a:t>
            </a:r>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chemeClr val="dk1"/>
              </a:buClr>
              <a:buSzPts val="1100"/>
              <a:buFont typeface="Arial" panose="020B0604020202020204"/>
              <a:buNone/>
            </a:pPr>
            <a:endParaRPr sz="11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37000"/>
              </a:lnSpc>
              <a:spcBef>
                <a:spcPts val="380"/>
              </a:spcBef>
              <a:spcAft>
                <a:spcPts val="0"/>
              </a:spcAft>
              <a:buClr>
                <a:schemeClr val="dk1"/>
              </a:buClr>
              <a:buSzPts val="300"/>
              <a:buFont typeface="Calibri" panose="020F0502020204030204"/>
              <a:buNone/>
            </a:pPr>
            <a:r>
              <a:rPr lang="en-US" sz="1200" b="0" i="1" u="none" strike="noStrike" cap="none">
                <a:solidFill>
                  <a:schemeClr val="dk1"/>
                </a:solidFill>
                <a:latin typeface="Calibri" panose="020F0502020204030204"/>
                <a:ea typeface="Calibri" panose="020F0502020204030204"/>
                <a:cs typeface="Calibri" panose="020F0502020204030204"/>
                <a:sym typeface="Calibri" panose="020F0502020204030204"/>
              </a:rPr>
              <a:t>     Daarbij aangeven in hoeverre de in de richtlijn</a:t>
            </a:r>
            <a:br>
              <a:rPr lang="en-US" sz="1200" b="0" i="1" u="none" strike="noStrike" cap="none">
                <a:solidFill>
                  <a:schemeClr val="dk1"/>
                </a:solidFill>
                <a:latin typeface="Calibri" panose="020F0502020204030204"/>
                <a:ea typeface="Calibri" panose="020F0502020204030204"/>
                <a:cs typeface="Calibri" panose="020F0502020204030204"/>
                <a:sym typeface="Calibri" panose="020F0502020204030204"/>
              </a:rPr>
            </a:br>
            <a:r>
              <a:rPr lang="en-US" sz="1200" b="0" i="1" u="none" strike="noStrike" cap="none">
                <a:solidFill>
                  <a:schemeClr val="dk1"/>
                </a:solidFill>
                <a:latin typeface="Calibri" panose="020F0502020204030204"/>
                <a:ea typeface="Calibri" panose="020F0502020204030204"/>
                <a:cs typeface="Calibri" panose="020F0502020204030204"/>
                <a:sym typeface="Calibri" panose="020F0502020204030204"/>
              </a:rPr>
              <a:t>     voorgestelde werkwijze verschilt van de huidige</a:t>
            </a:r>
            <a:endParaRPr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02" name="Shape 102"/>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lim="8000"/>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07" name="Shape 107"/>
        <p:cNvGrpSpPr/>
        <p:nvPr/>
      </p:nvGrpSpPr>
      <p:grpSpPr>
        <a:xfrm>
          <a:off x="0" y="0"/>
          <a:ext cx="0" cy="0"/>
          <a:chOff x="0" y="0"/>
          <a:chExt cx="0" cy="0"/>
        </a:xfrm>
      </p:grpSpPr>
      <p:sp>
        <p:nvSpPr>
          <p:cNvPr id="108" name="Shape 108"/>
          <p:cNvSpPr txBox="1"/>
          <p:nvPr>
            <p:ph type="body" idx="1"/>
          </p:nvPr>
        </p:nvSpPr>
        <p:spPr>
          <a:xfrm>
            <a:off x="685800" y="4343400"/>
            <a:ext cx="5486399" cy="41148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p>
        </p:txBody>
      </p:sp>
      <p:sp>
        <p:nvSpPr>
          <p:cNvPr id="109" name="Shape 109"/>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14" name="Shape 114"/>
        <p:cNvGrpSpPr/>
        <p:nvPr/>
      </p:nvGrpSpPr>
      <p:grpSpPr>
        <a:xfrm>
          <a:off x="0" y="0"/>
          <a:ext cx="0" cy="0"/>
          <a:chOff x="0" y="0"/>
          <a:chExt cx="0" cy="0"/>
        </a:xfrm>
      </p:grpSpPr>
      <p:sp>
        <p:nvSpPr>
          <p:cNvPr id="115" name="Shape 115"/>
          <p:cNvSpPr txBox="1"/>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37000"/>
              </a:lnSpc>
              <a:spcBef>
                <a:spcPts val="0"/>
              </a:spcBef>
              <a:spcAft>
                <a:spcPts val="0"/>
              </a:spcAft>
              <a:buClr>
                <a:schemeClr val="dk1"/>
              </a:buClr>
              <a:buSzPts val="300"/>
              <a:buFont typeface="Calibri" panose="020F0502020204030204"/>
              <a:buNone/>
            </a:pPr>
            <a:r>
              <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rPr>
              <a:t> Beschrijving van de signaleringsactiviteiten door de JGZ,</a:t>
            </a:r>
            <a:br>
              <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rPr>
            </a:br>
            <a:r>
              <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rPr>
              <a:t>     zoals genoemd in de richtlijn</a:t>
            </a:r>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chemeClr val="dk1"/>
              </a:buClr>
              <a:buSzPts val="1100"/>
              <a:buFont typeface="Arial" panose="020B0604020202020204"/>
              <a:buNone/>
            </a:pPr>
            <a:endParaRPr sz="11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37000"/>
              </a:lnSpc>
              <a:spcBef>
                <a:spcPts val="380"/>
              </a:spcBef>
              <a:spcAft>
                <a:spcPts val="0"/>
              </a:spcAft>
              <a:buClr>
                <a:schemeClr val="dk1"/>
              </a:buClr>
              <a:buSzPts val="300"/>
              <a:buFont typeface="Calibri" panose="020F0502020204030204"/>
              <a:buNone/>
            </a:pPr>
            <a:r>
              <a:rPr lang="en-US" sz="1200" b="0" i="1" u="none" strike="noStrike" cap="none">
                <a:solidFill>
                  <a:schemeClr val="dk1"/>
                </a:solidFill>
                <a:latin typeface="Calibri" panose="020F0502020204030204"/>
                <a:ea typeface="Calibri" panose="020F0502020204030204"/>
                <a:cs typeface="Calibri" panose="020F0502020204030204"/>
                <a:sym typeface="Calibri" panose="020F0502020204030204"/>
              </a:rPr>
              <a:t>     Daarbij aangeven in hoeverre de in de richtlijn</a:t>
            </a:r>
            <a:br>
              <a:rPr lang="en-US" sz="1200" b="0" i="1" u="none" strike="noStrike" cap="none">
                <a:solidFill>
                  <a:schemeClr val="dk1"/>
                </a:solidFill>
                <a:latin typeface="Calibri" panose="020F0502020204030204"/>
                <a:ea typeface="Calibri" panose="020F0502020204030204"/>
                <a:cs typeface="Calibri" panose="020F0502020204030204"/>
                <a:sym typeface="Calibri" panose="020F0502020204030204"/>
              </a:rPr>
            </a:br>
            <a:r>
              <a:rPr lang="en-US" sz="1200" b="0" i="1" u="none" strike="noStrike" cap="none">
                <a:solidFill>
                  <a:schemeClr val="dk1"/>
                </a:solidFill>
                <a:latin typeface="Calibri" panose="020F0502020204030204"/>
                <a:ea typeface="Calibri" panose="020F0502020204030204"/>
                <a:cs typeface="Calibri" panose="020F0502020204030204"/>
                <a:sym typeface="Calibri" panose="020F0502020204030204"/>
              </a:rPr>
              <a:t>     voorgestelde werkwijze verschilt van de huidige</a:t>
            </a:r>
            <a:endParaRPr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16" name="Shape 116"/>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lim="8000"/>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21" name="Shape 121"/>
        <p:cNvGrpSpPr/>
        <p:nvPr/>
      </p:nvGrpSpPr>
      <p:grpSpPr>
        <a:xfrm>
          <a:off x="0" y="0"/>
          <a:ext cx="0" cy="0"/>
          <a:chOff x="0" y="0"/>
          <a:chExt cx="0" cy="0"/>
        </a:xfrm>
      </p:grpSpPr>
      <p:sp>
        <p:nvSpPr>
          <p:cNvPr id="122" name="Shape 122"/>
          <p:cNvSpPr txBox="1"/>
          <p:nvPr>
            <p:ph type="body" idx="1"/>
          </p:nvPr>
        </p:nvSpPr>
        <p:spPr>
          <a:xfrm>
            <a:off x="685800" y="4343400"/>
            <a:ext cx="5486399" cy="41148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p>
        </p:txBody>
      </p:sp>
      <p:sp>
        <p:nvSpPr>
          <p:cNvPr id="123" name="Shape 123"/>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29" name="Shape 129"/>
        <p:cNvGrpSpPr/>
        <p:nvPr/>
      </p:nvGrpSpPr>
      <p:grpSpPr>
        <a:xfrm>
          <a:off x="0" y="0"/>
          <a:ext cx="0" cy="0"/>
          <a:chOff x="0" y="0"/>
          <a:chExt cx="0" cy="0"/>
        </a:xfrm>
      </p:grpSpPr>
      <p:sp>
        <p:nvSpPr>
          <p:cNvPr id="130" name="Shape 130"/>
          <p:cNvSpPr txBox="1"/>
          <p:nvPr>
            <p:ph type="body" idx="1"/>
          </p:nvPr>
        </p:nvSpPr>
        <p:spPr>
          <a:xfrm>
            <a:off x="685800" y="4343400"/>
            <a:ext cx="5486399" cy="41148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p>
        </p:txBody>
      </p:sp>
      <p:sp>
        <p:nvSpPr>
          <p:cNvPr id="131" name="Shape 131"/>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6" name="Shape 136"/>
        <p:cNvGrpSpPr/>
        <p:nvPr/>
      </p:nvGrpSpPr>
      <p:grpSpPr>
        <a:xfrm>
          <a:off x="0" y="0"/>
          <a:ext cx="0" cy="0"/>
          <a:chOff x="0" y="0"/>
          <a:chExt cx="0" cy="0"/>
        </a:xfrm>
      </p:grpSpPr>
      <p:sp>
        <p:nvSpPr>
          <p:cNvPr id="137" name="Shape 137"/>
          <p:cNvSpPr txBox="1"/>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Arial" panose="020B0604020202020204"/>
              <a:buNone/>
            </a:pPr>
            <a:endParaRPr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38" name="Shape 138"/>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lim="8000"/>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6" name="Shape 136"/>
        <p:cNvGrpSpPr/>
        <p:nvPr/>
      </p:nvGrpSpPr>
      <p:grpSpPr>
        <a:xfrm>
          <a:off x="0" y="0"/>
          <a:ext cx="0" cy="0"/>
          <a:chOff x="0" y="0"/>
          <a:chExt cx="0" cy="0"/>
        </a:xfrm>
      </p:grpSpPr>
      <p:sp>
        <p:nvSpPr>
          <p:cNvPr id="137" name="Shape 137"/>
          <p:cNvSpPr txBox="1"/>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Arial" panose="020B0604020202020204"/>
              <a:buNone/>
            </a:pPr>
            <a:endParaRPr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38" name="Shape 138"/>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lim="8000"/>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42" name="Shape 142"/>
        <p:cNvGrpSpPr/>
        <p:nvPr/>
      </p:nvGrpSpPr>
      <p:grpSpPr>
        <a:xfrm>
          <a:off x="0" y="0"/>
          <a:ext cx="0" cy="0"/>
          <a:chOff x="0" y="0"/>
          <a:chExt cx="0" cy="0"/>
        </a:xfrm>
      </p:grpSpPr>
      <p:sp>
        <p:nvSpPr>
          <p:cNvPr id="143" name="Shape 143"/>
          <p:cNvSpPr txBox="1"/>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Arial" panose="020B0604020202020204"/>
              <a:buNone/>
            </a:pPr>
            <a:endParaRPr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44" name="Shape 144"/>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lim="8000"/>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42" name="Shape 142"/>
        <p:cNvGrpSpPr/>
        <p:nvPr/>
      </p:nvGrpSpPr>
      <p:grpSpPr>
        <a:xfrm>
          <a:off x="0" y="0"/>
          <a:ext cx="0" cy="0"/>
          <a:chOff x="0" y="0"/>
          <a:chExt cx="0" cy="0"/>
        </a:xfrm>
      </p:grpSpPr>
      <p:sp>
        <p:nvSpPr>
          <p:cNvPr id="143" name="Shape 143"/>
          <p:cNvSpPr txBox="1"/>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Arial" panose="020B0604020202020204"/>
              <a:buNone/>
            </a:pPr>
            <a:endParaRPr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44" name="Shape 144"/>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lim="8000"/>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48" name="Shape 148"/>
        <p:cNvGrpSpPr/>
        <p:nvPr/>
      </p:nvGrpSpPr>
      <p:grpSpPr>
        <a:xfrm>
          <a:off x="0" y="0"/>
          <a:ext cx="0" cy="0"/>
          <a:chOff x="0" y="0"/>
          <a:chExt cx="0" cy="0"/>
        </a:xfrm>
      </p:grpSpPr>
      <p:sp>
        <p:nvSpPr>
          <p:cNvPr id="149" name="Shape 149"/>
          <p:cNvSpPr txBox="1"/>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Arial" panose="020B0604020202020204"/>
              <a:buNone/>
            </a:pPr>
            <a:endParaRPr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50" name="Shape 150"/>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lim="8000"/>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PhAnim="0" showMasterSp="0">
  <p:cSld>
    <p:spTree>
      <p:nvGrpSpPr>
        <p:cNvPr id="148" name="Shape 148"/>
        <p:cNvGrpSpPr/>
        <p:nvPr/>
      </p:nvGrpSpPr>
      <p:grpSpPr>
        <a:xfrm>
          <a:off x="0" y="0"/>
          <a:ext cx="0" cy="0"/>
          <a:chOff x="0" y="0"/>
          <a:chExt cx="0" cy="0"/>
        </a:xfrm>
      </p:grpSpPr>
      <p:sp>
        <p:nvSpPr>
          <p:cNvPr id="149" name="Shape 149"/>
          <p:cNvSpPr txBox="1"/>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Arial" panose="020B0604020202020204"/>
              <a:buNone/>
            </a:pPr>
            <a:endParaRPr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50" name="Shape 150"/>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lim="8000"/>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54" name="Shape 154"/>
        <p:cNvGrpSpPr/>
        <p:nvPr/>
      </p:nvGrpSpPr>
      <p:grpSpPr>
        <a:xfrm>
          <a:off x="0" y="0"/>
          <a:ext cx="0" cy="0"/>
          <a:chOff x="0" y="0"/>
          <a:chExt cx="0" cy="0"/>
        </a:xfrm>
      </p:grpSpPr>
      <p:sp>
        <p:nvSpPr>
          <p:cNvPr id="155" name="Shape 155"/>
          <p:cNvSpPr txBox="1"/>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Arial" panose="020B0604020202020204"/>
              <a:buNone/>
            </a:pPr>
            <a:endParaRPr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56" name="Shape 156"/>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lim="8000"/>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54" name="Shape 154"/>
        <p:cNvGrpSpPr/>
        <p:nvPr/>
      </p:nvGrpSpPr>
      <p:grpSpPr>
        <a:xfrm>
          <a:off x="0" y="0"/>
          <a:ext cx="0" cy="0"/>
          <a:chOff x="0" y="0"/>
          <a:chExt cx="0" cy="0"/>
        </a:xfrm>
      </p:grpSpPr>
      <p:sp>
        <p:nvSpPr>
          <p:cNvPr id="155" name="Shape 155"/>
          <p:cNvSpPr txBox="1"/>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Arial" panose="020B0604020202020204"/>
              <a:buNone/>
            </a:pPr>
            <a:endParaRPr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56" name="Shape 156"/>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lim="8000"/>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60" name="Shape 160"/>
        <p:cNvGrpSpPr/>
        <p:nvPr/>
      </p:nvGrpSpPr>
      <p:grpSpPr>
        <a:xfrm>
          <a:off x="0" y="0"/>
          <a:ext cx="0" cy="0"/>
          <a:chOff x="0" y="0"/>
          <a:chExt cx="0" cy="0"/>
        </a:xfrm>
      </p:grpSpPr>
      <p:sp>
        <p:nvSpPr>
          <p:cNvPr id="161" name="Shape 161"/>
          <p:cNvSpPr txBox="1"/>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37000"/>
              </a:lnSpc>
              <a:spcBef>
                <a:spcPts val="0"/>
              </a:spcBef>
              <a:spcAft>
                <a:spcPts val="0"/>
              </a:spcAft>
              <a:buClr>
                <a:schemeClr val="dk1"/>
              </a:buClr>
              <a:buSzPts val="300"/>
              <a:buFont typeface="Calibri" panose="020F0502020204030204"/>
              <a:buNone/>
            </a:pPr>
            <a:r>
              <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rPr>
              <a:t> Korte beschrijving van de wijze waarop de JGZ kind, jongere en  ouders kan ondersteunen en begeleiden, conform de richtlijn</a:t>
            </a:r>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chemeClr val="dk1"/>
              </a:buClr>
              <a:buSzPts val="1100"/>
              <a:buFont typeface="Arial" panose="020B0604020202020204"/>
              <a:buNone/>
            </a:pPr>
            <a:endParaRPr sz="11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37000"/>
              </a:lnSpc>
              <a:spcBef>
                <a:spcPts val="380"/>
              </a:spcBef>
              <a:spcAft>
                <a:spcPts val="0"/>
              </a:spcAft>
              <a:buClr>
                <a:schemeClr val="dk1"/>
              </a:buClr>
              <a:buSzPts val="300"/>
              <a:buFont typeface="Calibri" panose="020F0502020204030204"/>
              <a:buNone/>
            </a:pPr>
            <a:r>
              <a:rPr lang="en-US" sz="1200" b="0" i="1" u="none" strike="noStrike" cap="none">
                <a:solidFill>
                  <a:schemeClr val="dk1"/>
                </a:solidFill>
                <a:latin typeface="Calibri" panose="020F0502020204030204"/>
                <a:ea typeface="Calibri" panose="020F0502020204030204"/>
                <a:cs typeface="Calibri" panose="020F0502020204030204"/>
                <a:sym typeface="Calibri" panose="020F0502020204030204"/>
              </a:rPr>
              <a:t>     Daarbij aangeven in hoeverre de in de richtlijn</a:t>
            </a:r>
            <a:br>
              <a:rPr lang="en-US" sz="1200" b="0" i="1" u="none" strike="noStrike" cap="none">
                <a:solidFill>
                  <a:schemeClr val="dk1"/>
                </a:solidFill>
                <a:latin typeface="Calibri" panose="020F0502020204030204"/>
                <a:ea typeface="Calibri" panose="020F0502020204030204"/>
                <a:cs typeface="Calibri" panose="020F0502020204030204"/>
                <a:sym typeface="Calibri" panose="020F0502020204030204"/>
              </a:rPr>
            </a:br>
            <a:r>
              <a:rPr lang="en-US" sz="1200" b="0" i="1" u="none" strike="noStrike" cap="none">
                <a:solidFill>
                  <a:schemeClr val="dk1"/>
                </a:solidFill>
                <a:latin typeface="Calibri" panose="020F0502020204030204"/>
                <a:ea typeface="Calibri" panose="020F0502020204030204"/>
                <a:cs typeface="Calibri" panose="020F0502020204030204"/>
                <a:sym typeface="Calibri" panose="020F0502020204030204"/>
              </a:rPr>
              <a:t>     voorgestelde werkwijze verschilt van de huidige</a:t>
            </a:r>
            <a:endParaRPr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62" name="Shape 162"/>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lim="8000"/>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66" name="Shape 166"/>
        <p:cNvGrpSpPr/>
        <p:nvPr/>
      </p:nvGrpSpPr>
      <p:grpSpPr>
        <a:xfrm>
          <a:off x="0" y="0"/>
          <a:ext cx="0" cy="0"/>
          <a:chOff x="0" y="0"/>
          <a:chExt cx="0" cy="0"/>
        </a:xfrm>
      </p:grpSpPr>
      <p:sp>
        <p:nvSpPr>
          <p:cNvPr id="167" name="Shape 167"/>
          <p:cNvSpPr txBox="1"/>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37000"/>
              </a:lnSpc>
              <a:spcBef>
                <a:spcPts val="0"/>
              </a:spcBef>
              <a:spcAft>
                <a:spcPts val="0"/>
              </a:spcAft>
              <a:buClr>
                <a:schemeClr val="dk1"/>
              </a:buClr>
              <a:buSzPts val="1900"/>
              <a:buFont typeface="Calibri" panose="020F050202020403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Beschrijving van de verwijscriteria, zoals beschreven in de richtlijn</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7000"/>
              </a:lnSpc>
              <a:spcBef>
                <a:spcPts val="380"/>
              </a:spcBef>
              <a:spcAft>
                <a:spcPts val="0"/>
              </a:spcAft>
              <a:buClr>
                <a:schemeClr val="dk1"/>
              </a:buClr>
              <a:buSzPts val="1900"/>
              <a:buFont typeface="Calibri" panose="020F050202020403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Naar wie verwijzen/sociale kaart</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3" indent="0" algn="l" rtl="0">
              <a:lnSpc>
                <a:spcPct val="137000"/>
              </a:lnSpc>
              <a:spcBef>
                <a:spcPts val="380"/>
              </a:spcBef>
              <a:spcAft>
                <a:spcPts val="0"/>
              </a:spcAft>
              <a:buClr>
                <a:schemeClr val="dk1"/>
              </a:buClr>
              <a:buSzPts val="475"/>
              <a:buFont typeface="Calibri" panose="020F0502020204030204"/>
              <a:buNone/>
            </a:pPr>
            <a:r>
              <a:rPr lang="en-US" sz="1900" b="0" i="1" u="none" strike="noStrike" cap="none">
                <a:solidFill>
                  <a:schemeClr val="dk1"/>
                </a:solidFill>
                <a:latin typeface="Calibri" panose="020F0502020204030204"/>
                <a:ea typeface="Calibri" panose="020F0502020204030204"/>
                <a:cs typeface="Calibri" panose="020F0502020204030204"/>
                <a:sym typeface="Calibri" panose="020F0502020204030204"/>
              </a:rPr>
              <a:t>Daarbij aangeven in hoeverre de in de richtlijn voorgestelde werkwijze verschilt van de huidige</a:t>
            </a:r>
            <a:endParaRPr lang="en-US" sz="1900" b="0" i="1"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Clr>
                <a:schemeClr val="dk1"/>
              </a:buClr>
              <a:buSzPts val="1200"/>
              <a:buFont typeface="Arial" panose="020B0604020202020204"/>
              <a:buNone/>
            </a:pPr>
            <a:endParaRPr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68" name="Shape 168"/>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lim="8000"/>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72" name="Shape 172"/>
        <p:cNvGrpSpPr/>
        <p:nvPr/>
      </p:nvGrpSpPr>
      <p:grpSpPr>
        <a:xfrm>
          <a:off x="0" y="0"/>
          <a:ext cx="0" cy="0"/>
          <a:chOff x="0" y="0"/>
          <a:chExt cx="0" cy="0"/>
        </a:xfrm>
      </p:grpSpPr>
      <p:sp>
        <p:nvSpPr>
          <p:cNvPr id="173" name="Shape 173"/>
          <p:cNvSpPr txBox="1"/>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37000"/>
              </a:lnSpc>
              <a:spcBef>
                <a:spcPts val="0"/>
              </a:spcBef>
              <a:spcAft>
                <a:spcPts val="0"/>
              </a:spcAft>
              <a:buClr>
                <a:schemeClr val="dk1"/>
              </a:buClr>
              <a:buSzPts val="1900"/>
              <a:buFont typeface="Calibri" panose="020F050202020403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Beschrijving van de verwijscriteria, zoals beschreven in de richtlijn</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7000"/>
              </a:lnSpc>
              <a:spcBef>
                <a:spcPts val="380"/>
              </a:spcBef>
              <a:spcAft>
                <a:spcPts val="0"/>
              </a:spcAft>
              <a:buClr>
                <a:schemeClr val="dk1"/>
              </a:buClr>
              <a:buSzPts val="1900"/>
              <a:buFont typeface="Calibri" panose="020F050202020403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Naar wie verwijzen/sociale kaart</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3" indent="0" algn="l" rtl="0">
              <a:lnSpc>
                <a:spcPct val="137000"/>
              </a:lnSpc>
              <a:spcBef>
                <a:spcPts val="380"/>
              </a:spcBef>
              <a:spcAft>
                <a:spcPts val="0"/>
              </a:spcAft>
              <a:buClr>
                <a:schemeClr val="dk1"/>
              </a:buClr>
              <a:buSzPts val="475"/>
              <a:buFont typeface="Calibri" panose="020F0502020204030204"/>
              <a:buNone/>
            </a:pPr>
            <a:r>
              <a:rPr lang="en-US" sz="1900" b="0" i="1" u="none" strike="noStrike" cap="none">
                <a:solidFill>
                  <a:schemeClr val="dk1"/>
                </a:solidFill>
                <a:latin typeface="Calibri" panose="020F0502020204030204"/>
                <a:ea typeface="Calibri" panose="020F0502020204030204"/>
                <a:cs typeface="Calibri" panose="020F0502020204030204"/>
                <a:sym typeface="Calibri" panose="020F0502020204030204"/>
              </a:rPr>
              <a:t>Daarbij aangeven in hoeverre de in de richtlijn voorgestelde werkwijze verschilt van de huidige</a:t>
            </a:r>
            <a:endParaRPr lang="en-US" sz="1900" b="0" i="1"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Clr>
                <a:schemeClr val="dk1"/>
              </a:buClr>
              <a:buSzPts val="1200"/>
              <a:buFont typeface="Arial" panose="020B0604020202020204"/>
              <a:buNone/>
            </a:pPr>
            <a:endParaRPr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74" name="Shape 174"/>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lim="8000"/>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79" name="Shape 179"/>
        <p:cNvGrpSpPr/>
        <p:nvPr/>
      </p:nvGrpSpPr>
      <p:grpSpPr>
        <a:xfrm>
          <a:off x="0" y="0"/>
          <a:ext cx="0" cy="0"/>
          <a:chOff x="0" y="0"/>
          <a:chExt cx="0" cy="0"/>
        </a:xfrm>
      </p:grpSpPr>
      <p:sp>
        <p:nvSpPr>
          <p:cNvPr id="180" name="Shape 180"/>
          <p:cNvSpPr txBox="1"/>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37000"/>
              </a:lnSpc>
              <a:spcBef>
                <a:spcPts val="0"/>
              </a:spcBef>
              <a:spcAft>
                <a:spcPts val="0"/>
              </a:spcAft>
              <a:buClr>
                <a:schemeClr val="dk1"/>
              </a:buClr>
              <a:buSzPts val="1900"/>
              <a:buFont typeface="Calibri" panose="020F050202020403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Beschrijving van de verwijscriteria, zoals beschreven in de richtlijn</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7000"/>
              </a:lnSpc>
              <a:spcBef>
                <a:spcPts val="380"/>
              </a:spcBef>
              <a:spcAft>
                <a:spcPts val="0"/>
              </a:spcAft>
              <a:buClr>
                <a:schemeClr val="dk1"/>
              </a:buClr>
              <a:buSzPts val="1900"/>
              <a:buFont typeface="Calibri" panose="020F050202020403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Naar wie verwijzen/sociale kaart</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chemeClr val="dk1"/>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3" indent="0" algn="l" rtl="0">
              <a:lnSpc>
                <a:spcPct val="137000"/>
              </a:lnSpc>
              <a:spcBef>
                <a:spcPts val="380"/>
              </a:spcBef>
              <a:spcAft>
                <a:spcPts val="0"/>
              </a:spcAft>
              <a:buClr>
                <a:schemeClr val="dk1"/>
              </a:buClr>
              <a:buSzPts val="475"/>
              <a:buFont typeface="Calibri" panose="020F0502020204030204"/>
              <a:buNone/>
            </a:pPr>
            <a:r>
              <a:rPr lang="en-US" sz="1900" b="0" i="1" u="none" strike="noStrike" cap="none">
                <a:solidFill>
                  <a:schemeClr val="dk1"/>
                </a:solidFill>
                <a:latin typeface="Calibri" panose="020F0502020204030204"/>
                <a:ea typeface="Calibri" panose="020F0502020204030204"/>
                <a:cs typeface="Calibri" panose="020F0502020204030204"/>
                <a:sym typeface="Calibri" panose="020F0502020204030204"/>
              </a:rPr>
              <a:t>Daarbij aangeven in hoeverre de in de richtlijn voorgestelde werkwijze verschilt van de huidige</a:t>
            </a:r>
            <a:endParaRPr lang="en-US" sz="1900" b="0" i="1"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Clr>
                <a:schemeClr val="dk1"/>
              </a:buClr>
              <a:buSzPts val="1200"/>
              <a:buFont typeface="Arial" panose="020B0604020202020204"/>
              <a:buNone/>
            </a:pPr>
            <a:endParaRPr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81" name="Shape 181"/>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lim="8000"/>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85" name="Shape 185"/>
        <p:cNvGrpSpPr/>
        <p:nvPr/>
      </p:nvGrpSpPr>
      <p:grpSpPr>
        <a:xfrm>
          <a:off x="0" y="0"/>
          <a:ext cx="0" cy="0"/>
          <a:chOff x="0" y="0"/>
          <a:chExt cx="0" cy="0"/>
        </a:xfrm>
      </p:grpSpPr>
      <p:sp>
        <p:nvSpPr>
          <p:cNvPr id="186" name="Shape 186"/>
          <p:cNvSpPr txBox="1"/>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200"/>
              <a:buFont typeface="Calibri" panose="020F0502020204030204"/>
              <a:buNone/>
            </a:pPr>
            <a:r>
              <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rPr>
              <a:t>Beschrijving van de wijze waarop de nazorg door</a:t>
            </a:r>
            <a:br>
              <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rPr>
            </a:br>
            <a:r>
              <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rPr>
              <a:t>     de JGZ kan worden uitgevoerd, zoals beschreven</a:t>
            </a:r>
            <a:br>
              <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rPr>
            </a:br>
            <a:r>
              <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rPr>
              <a:t>     in de richtlijn</a:t>
            </a:r>
            <a:br>
              <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rPr>
            </a:br>
            <a:br>
              <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rPr>
            </a:br>
            <a:r>
              <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rPr>
              <a:t>     </a:t>
            </a:r>
            <a:r>
              <a:rPr lang="en-US" sz="1200" b="0" i="1" u="none" strike="noStrike" cap="none">
                <a:solidFill>
                  <a:schemeClr val="dk1"/>
                </a:solidFill>
                <a:latin typeface="Calibri" panose="020F0502020204030204"/>
                <a:ea typeface="Calibri" panose="020F0502020204030204"/>
                <a:cs typeface="Calibri" panose="020F0502020204030204"/>
                <a:sym typeface="Calibri" panose="020F0502020204030204"/>
              </a:rPr>
              <a:t>Daarbij aangeven in hoeverre de in de richtlijn </a:t>
            </a:r>
            <a:br>
              <a:rPr lang="en-US" sz="1200" b="0" i="1" u="none" strike="noStrike" cap="none">
                <a:solidFill>
                  <a:schemeClr val="dk1"/>
                </a:solidFill>
                <a:latin typeface="Calibri" panose="020F0502020204030204"/>
                <a:ea typeface="Calibri" panose="020F0502020204030204"/>
                <a:cs typeface="Calibri" panose="020F0502020204030204"/>
                <a:sym typeface="Calibri" panose="020F0502020204030204"/>
              </a:rPr>
            </a:br>
            <a:r>
              <a:rPr lang="en-US" sz="1200" b="0" i="1" u="none" strike="noStrike" cap="none">
                <a:solidFill>
                  <a:schemeClr val="dk1"/>
                </a:solidFill>
                <a:latin typeface="Calibri" panose="020F0502020204030204"/>
                <a:ea typeface="Calibri" panose="020F0502020204030204"/>
                <a:cs typeface="Calibri" panose="020F0502020204030204"/>
                <a:sym typeface="Calibri" panose="020F0502020204030204"/>
              </a:rPr>
              <a:t>     voorgestelde werkwijze verschilt van de huidige</a:t>
            </a:r>
            <a:endParaRPr sz="1200" b="0" i="1"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Clr>
                <a:schemeClr val="dk1"/>
              </a:buClr>
              <a:buSzPts val="1200"/>
              <a:buFont typeface="Arial" panose="020B0604020202020204"/>
              <a:buNone/>
            </a:pPr>
            <a:endParaRPr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87" name="Shape 187"/>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lim="8000"/>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91" name="Shape 191"/>
        <p:cNvGrpSpPr/>
        <p:nvPr/>
      </p:nvGrpSpPr>
      <p:grpSpPr>
        <a:xfrm>
          <a:off x="0" y="0"/>
          <a:ext cx="0" cy="0"/>
          <a:chOff x="0" y="0"/>
          <a:chExt cx="0" cy="0"/>
        </a:xfrm>
      </p:grpSpPr>
      <p:sp>
        <p:nvSpPr>
          <p:cNvPr id="192" name="Shape 192"/>
          <p:cNvSpPr txBox="1"/>
          <p:nvPr>
            <p:ph type="body" idx="1"/>
          </p:nvPr>
        </p:nvSpPr>
        <p:spPr>
          <a:xfrm>
            <a:off x="685800" y="4343400"/>
            <a:ext cx="5486399" cy="41148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p>
        </p:txBody>
      </p:sp>
      <p:sp>
        <p:nvSpPr>
          <p:cNvPr id="193" name="Shape 193"/>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96" name="Shape 196"/>
        <p:cNvGrpSpPr/>
        <p:nvPr/>
      </p:nvGrpSpPr>
      <p:grpSpPr>
        <a:xfrm>
          <a:off x="0" y="0"/>
          <a:ext cx="0" cy="0"/>
          <a:chOff x="0" y="0"/>
          <a:chExt cx="0" cy="0"/>
        </a:xfrm>
      </p:grpSpPr>
      <p:sp>
        <p:nvSpPr>
          <p:cNvPr id="197" name="Shape 197"/>
          <p:cNvSpPr txBox="1"/>
          <p:nvPr>
            <p:ph type="body" idx="1"/>
          </p:nvPr>
        </p:nvSpPr>
        <p:spPr>
          <a:xfrm>
            <a:off x="685800" y="4343400"/>
            <a:ext cx="5486399" cy="41148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p>
        </p:txBody>
      </p:sp>
      <p:sp>
        <p:nvSpPr>
          <p:cNvPr id="198" name="Shape 198"/>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PhAnim="0" showMasterSp="0">
  <p:cSld>
    <p:spTree>
      <p:nvGrpSpPr>
        <p:cNvPr id="201" name="Shape 201"/>
        <p:cNvGrpSpPr/>
        <p:nvPr/>
      </p:nvGrpSpPr>
      <p:grpSpPr>
        <a:xfrm>
          <a:off x="0" y="0"/>
          <a:ext cx="0" cy="0"/>
          <a:chOff x="0" y="0"/>
          <a:chExt cx="0" cy="0"/>
        </a:xfrm>
      </p:grpSpPr>
      <p:sp>
        <p:nvSpPr>
          <p:cNvPr id="202" name="Shape 202"/>
          <p:cNvSpPr txBox="1"/>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200"/>
              <a:buFont typeface="Arial" panose="020B0604020202020204"/>
              <a:buNone/>
            </a:pPr>
            <a:endParaRPr sz="1200" b="0" i="0" u="none" strike="noStrike" cap="none">
              <a:solidFill>
                <a:srgbClr val="FF0000"/>
              </a:solidFill>
              <a:latin typeface="Arial" panose="020B0604020202020204"/>
              <a:ea typeface="Arial" panose="020B0604020202020204"/>
              <a:cs typeface="Arial" panose="020B0604020202020204"/>
              <a:sym typeface="Arial" panose="020B0604020202020204"/>
            </a:endParaRPr>
          </a:p>
        </p:txBody>
      </p:sp>
      <p:sp>
        <p:nvSpPr>
          <p:cNvPr id="203" name="Shape 203"/>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lim="8000"/>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PhAnim="0" showMasterSp="0">
  <p:cSld>
    <p:spTree>
      <p:nvGrpSpPr>
        <p:cNvPr id="208" name="Shape 208"/>
        <p:cNvGrpSpPr/>
        <p:nvPr/>
      </p:nvGrpSpPr>
      <p:grpSpPr>
        <a:xfrm>
          <a:off x="0" y="0"/>
          <a:ext cx="0" cy="0"/>
          <a:chOff x="0" y="0"/>
          <a:chExt cx="0" cy="0"/>
        </a:xfrm>
      </p:grpSpPr>
      <p:sp>
        <p:nvSpPr>
          <p:cNvPr id="209" name="Shape 209"/>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lim="8000"/>
            <a:headEnd type="none" w="sm" len="sm"/>
            <a:tailEnd type="none" w="sm" len="sm"/>
          </a:ln>
        </p:spPr>
      </p:sp>
      <p:sp>
        <p:nvSpPr>
          <p:cNvPr id="210" name="Shape 210"/>
          <p:cNvSpPr txBox="1"/>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Arial" panose="020B0604020202020204"/>
              <a:buNone/>
            </a:pPr>
            <a:endParaRPr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11" name="Shape 211"/>
          <p:cNvSpPr txBox="1"/>
          <p:nvPr>
            <p:ph type="sldNum" idx="12"/>
          </p:nvPr>
        </p:nvSpPr>
        <p:spPr>
          <a:xfrm>
            <a:off x="3884612" y="8685211"/>
            <a:ext cx="2971799" cy="457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1" indent="0" algn="l"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2" indent="0" algn="l"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3" indent="0" algn="l"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4" indent="0" algn="l"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5" indent="0" algn="l"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6" indent="0" algn="l"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7" indent="0" algn="l"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8" indent="0" algn="l"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PhAnim="0" showMasterSp="0">
  <p:cSld>
    <p:spTree>
      <p:nvGrpSpPr>
        <p:cNvPr id="215" name="Shape 215"/>
        <p:cNvGrpSpPr/>
        <p:nvPr/>
      </p:nvGrpSpPr>
      <p:grpSpPr>
        <a:xfrm>
          <a:off x="0" y="0"/>
          <a:ext cx="0" cy="0"/>
          <a:chOff x="0" y="0"/>
          <a:chExt cx="0" cy="0"/>
        </a:xfrm>
      </p:grpSpPr>
      <p:sp>
        <p:nvSpPr>
          <p:cNvPr id="216" name="Shape 216"/>
          <p:cNvSpPr txBox="1"/>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lnSpc>
                <a:spcPct val="137000"/>
              </a:lnSpc>
              <a:spcBef>
                <a:spcPts val="0"/>
              </a:spcBef>
              <a:spcAft>
                <a:spcPts val="0"/>
              </a:spcAft>
              <a:buClr>
                <a:schemeClr val="dk1"/>
              </a:buClr>
              <a:buSzPts val="1200"/>
              <a:buFont typeface="Calibri" panose="020F0502020204030204"/>
              <a:buChar char="•"/>
            </a:pPr>
            <a:r>
              <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rPr>
              <a:t>Benodigde competenties en deskundigheid</a:t>
            </a:r>
            <a:endParaRPr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7000"/>
              </a:lnSpc>
              <a:spcBef>
                <a:spcPts val="380"/>
              </a:spcBef>
              <a:spcAft>
                <a:spcPts val="0"/>
              </a:spcAft>
              <a:buClr>
                <a:schemeClr val="dk1"/>
              </a:buClr>
              <a:buSzPts val="1200"/>
              <a:buFont typeface="Calibri" panose="020F0502020204030204"/>
              <a:buChar char="•"/>
            </a:pPr>
            <a:r>
              <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rPr>
              <a:t>Samenwerking met (keten)partners</a:t>
            </a:r>
            <a:endPar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7000"/>
              </a:lnSpc>
              <a:spcBef>
                <a:spcPts val="380"/>
              </a:spcBef>
              <a:spcAft>
                <a:spcPts val="0"/>
              </a:spcAft>
              <a:buClr>
                <a:schemeClr val="dk1"/>
              </a:buClr>
              <a:buSzPts val="1200"/>
              <a:buFont typeface="Calibri" panose="020F0502020204030204"/>
              <a:buChar char="•"/>
            </a:pPr>
            <a:r>
              <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rPr>
              <a:t>Overige randvoorwaarden</a:t>
            </a:r>
            <a:endParaRPr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spcBef>
                <a:spcPts val="0"/>
              </a:spcBef>
              <a:spcAft>
                <a:spcPts val="0"/>
              </a:spcAft>
              <a:buClr>
                <a:schemeClr val="dk1"/>
              </a:buClr>
              <a:buSzPts val="1200"/>
              <a:buFont typeface="Arial" panose="020B0604020202020204"/>
              <a:buNone/>
            </a:pPr>
            <a:endParaRPr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17" name="Shape 217"/>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lim="8000"/>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PhAnim="0" showMasterSp="0">
  <p:cSld>
    <p:spTree>
      <p:nvGrpSpPr>
        <p:cNvPr id="222" name="Shape 222"/>
        <p:cNvGrpSpPr/>
        <p:nvPr/>
      </p:nvGrpSpPr>
      <p:grpSpPr>
        <a:xfrm>
          <a:off x="0" y="0"/>
          <a:ext cx="0" cy="0"/>
          <a:chOff x="0" y="0"/>
          <a:chExt cx="0" cy="0"/>
        </a:xfrm>
      </p:grpSpPr>
      <p:sp>
        <p:nvSpPr>
          <p:cNvPr id="223" name="Shape 223"/>
          <p:cNvSpPr txBox="1"/>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Arial" panose="020B0604020202020204"/>
              <a:buNone/>
            </a:pPr>
            <a:endParaRPr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24" name="Shape 224"/>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lim="8000"/>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PhAnim="0" showMasterSp="0">
  <p:cSld>
    <p:spTree>
      <p:nvGrpSpPr>
        <p:cNvPr id="227" name="Shape 227"/>
        <p:cNvGrpSpPr/>
        <p:nvPr/>
      </p:nvGrpSpPr>
      <p:grpSpPr>
        <a:xfrm>
          <a:off x="0" y="0"/>
          <a:ext cx="0" cy="0"/>
          <a:chOff x="0" y="0"/>
          <a:chExt cx="0" cy="0"/>
        </a:xfrm>
      </p:grpSpPr>
      <p:sp>
        <p:nvSpPr>
          <p:cNvPr id="228" name="Shape 228"/>
          <p:cNvSpPr txBox="1"/>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Arial" panose="020B0604020202020204"/>
              <a:buNone/>
            </a:pPr>
            <a:endParaRPr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29" name="Shape 229"/>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lim="8000"/>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PhAnim="0" showMasterSp="0">
  <p:cSld>
    <p:spTree>
      <p:nvGrpSpPr>
        <p:cNvPr id="233" name="Shape 233"/>
        <p:cNvGrpSpPr/>
        <p:nvPr/>
      </p:nvGrpSpPr>
      <p:grpSpPr>
        <a:xfrm>
          <a:off x="0" y="0"/>
          <a:ext cx="0" cy="0"/>
          <a:chOff x="0" y="0"/>
          <a:chExt cx="0" cy="0"/>
        </a:xfrm>
      </p:grpSpPr>
      <p:sp>
        <p:nvSpPr>
          <p:cNvPr id="234" name="Shape 234"/>
          <p:cNvSpPr txBox="1"/>
          <p:nvPr>
            <p:ph type="body" idx="1"/>
          </p:nvPr>
        </p:nvSpPr>
        <p:spPr>
          <a:xfrm>
            <a:off x="685800" y="4343400"/>
            <a:ext cx="5486399" cy="41148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200"/>
              <a:buFont typeface="Arial" panose="020B0604020202020204"/>
              <a:buNone/>
            </a:pPr>
            <a:endParaRPr sz="12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235" name="Shape 235"/>
          <p:cNvSpPr/>
          <p:nvPr>
            <p:ph type="sldImg" idx="2"/>
          </p:nvPr>
        </p:nvSpPr>
        <p:spPr>
          <a:xfrm>
            <a:off x="1143000" y="685800"/>
            <a:ext cx="4572000" cy="3429000"/>
          </a:xfrm>
          <a:custGeom>
            <a:avLst/>
            <a:gdLst/>
            <a:ahLst/>
            <a:cxnLst/>
            <a:pathLst>
              <a:path w="120000" h="120000" extrusionOk="0">
                <a:moveTo>
                  <a:pt x="0" y="0"/>
                </a:moveTo>
                <a:lnTo>
                  <a:pt x="120000" y="0"/>
                </a:lnTo>
                <a:lnTo>
                  <a:pt x="120000" y="120000"/>
                </a:lnTo>
                <a:lnTo>
                  <a:pt x="0" y="120000"/>
                </a:lnTo>
                <a:close/>
              </a:path>
            </a:pathLst>
          </a:custGeom>
          <a:noFill/>
          <a:ln w="12700" cap="rnd" cmpd="sng">
            <a:solidFill>
              <a:srgbClr val="000000"/>
            </a:solidFill>
            <a:prstDash val="solid"/>
            <a:miter lim="8000"/>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Titeldia">
  <p:cSld name="TITLE">
    <p:spTree>
      <p:nvGrpSpPr>
        <p:cNvPr id="12" name="Shape 12"/>
        <p:cNvGrpSpPr/>
        <p:nvPr/>
      </p:nvGrpSpPr>
      <p:grpSpPr>
        <a:xfrm>
          <a:off x="0" y="0"/>
          <a:ext cx="0" cy="0"/>
          <a:chOff x="0" y="0"/>
          <a:chExt cx="0" cy="0"/>
        </a:xfrm>
      </p:grpSpPr>
      <p:sp>
        <p:nvSpPr>
          <p:cNvPr id="13" name="Shape 13"/>
          <p:cNvSpPr txBox="1"/>
          <p:nvPr>
            <p:ph type="ctrTitle"/>
          </p:nvPr>
        </p:nvSpPr>
        <p:spPr>
          <a:xfrm>
            <a:off x="2286000" y="1447800"/>
            <a:ext cx="6629400" cy="3810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dk2"/>
              </a:buClr>
              <a:buSzPts val="1900"/>
              <a:buFont typeface="Arial" panose="020B0604020202020204"/>
              <a:buNone/>
              <a:defRPr sz="1900" b="1" i="0" u="none" strike="noStrike" cap="none">
                <a:solidFill>
                  <a:schemeClr val="dk2"/>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5pPr>
            <a:lvl6pPr marR="0" lvl="5"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6pPr>
            <a:lvl7pPr marR="0" lvl="6"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7pPr>
            <a:lvl8pPr marR="0" lvl="7"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8pPr>
            <a:lvl9pPr marR="0" lvl="8"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9pPr>
          </a:lstStyle>
          <a:p/>
        </p:txBody>
      </p:sp>
      <p:sp>
        <p:nvSpPr>
          <p:cNvPr id="14" name="Shape 14"/>
          <p:cNvSpPr txBox="1"/>
          <p:nvPr>
            <p:ph type="subTitle" idx="1"/>
          </p:nvPr>
        </p:nvSpPr>
        <p:spPr>
          <a:xfrm>
            <a:off x="2286000" y="1824038"/>
            <a:ext cx="6629400" cy="1447800"/>
          </a:xfrm>
          <a:prstGeom prst="rect">
            <a:avLst/>
          </a:prstGeom>
          <a:noFill/>
          <a:ln>
            <a:noFill/>
          </a:ln>
        </p:spPr>
        <p:txBody>
          <a:bodyPr spcFirstLastPara="1" wrap="square" lIns="91425" tIns="91425" rIns="91425" bIns="91425" anchor="t" anchorCtr="0"/>
          <a:lstStyle>
            <a:lvl1pPr marR="0" lvl="0" algn="l" rtl="0">
              <a:lnSpc>
                <a:spcPct val="137000"/>
              </a:lnSpc>
              <a:spcBef>
                <a:spcPts val="380"/>
              </a:spcBef>
              <a:spcAft>
                <a:spcPts val="0"/>
              </a:spcAft>
              <a:buClr>
                <a:schemeClr val="dk1"/>
              </a:buClr>
              <a:buSzPts val="1900"/>
              <a:buFont typeface="Arial" panose="020B0604020202020204"/>
              <a:buNone/>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R="0" lvl="1"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Titel en object">
  <p:cSld name="OBJECT">
    <p:spTree>
      <p:nvGrpSpPr>
        <p:cNvPr id="21" name="Shape 21"/>
        <p:cNvGrpSpPr/>
        <p:nvPr/>
      </p:nvGrpSpPr>
      <p:grpSpPr>
        <a:xfrm>
          <a:off x="0" y="0"/>
          <a:ext cx="0" cy="0"/>
          <a:chOff x="0" y="0"/>
          <a:chExt cx="0" cy="0"/>
        </a:xfrm>
      </p:grpSpPr>
      <p:sp>
        <p:nvSpPr>
          <p:cNvPr id="22" name="Shape 22"/>
          <p:cNvSpPr txBox="1"/>
          <p:nvPr>
            <p:ph type="title"/>
          </p:nvPr>
        </p:nvSpPr>
        <p:spPr>
          <a:xfrm>
            <a:off x="1547812" y="1800225"/>
            <a:ext cx="7139100" cy="4095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dk2"/>
              </a:buClr>
              <a:buSzPts val="1900"/>
              <a:buFont typeface="Arial" panose="020B0604020202020204"/>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5pPr>
            <a:lvl6pPr marR="0" lvl="5"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6pPr>
            <a:lvl7pPr marR="0" lvl="6"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7pPr>
            <a:lvl8pPr marR="0" lvl="7"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8pPr>
            <a:lvl9pPr marR="0" lvl="8"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9pPr>
          </a:lstStyle>
          <a:p/>
        </p:txBody>
      </p:sp>
      <p:sp>
        <p:nvSpPr>
          <p:cNvPr id="23" name="Shape 23"/>
          <p:cNvSpPr txBox="1"/>
          <p:nvPr>
            <p:ph type="body" idx="1"/>
          </p:nvPr>
        </p:nvSpPr>
        <p:spPr>
          <a:xfrm>
            <a:off x="1547812" y="2209800"/>
            <a:ext cx="7139100" cy="3962400"/>
          </a:xfrm>
          <a:prstGeom prst="rect">
            <a:avLst/>
          </a:prstGeom>
          <a:noFill/>
          <a:ln>
            <a:noFill/>
          </a:ln>
        </p:spPr>
        <p:txBody>
          <a:bodyPr spcFirstLastPara="1" wrap="square" lIns="91425" tIns="91425" rIns="91425" bIns="91425" anchor="t" anchorCtr="0"/>
          <a:lstStyle>
            <a:lvl1pPr marL="457200" marR="0" lvl="0" indent="-349250"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9250"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49250"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49250"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49250"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55600"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55600"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55600"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55600"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matchingName="Leeg">
  <p:cSld name="BLANK">
    <p:spTree>
      <p:nvGrpSpPr>
        <p:cNvPr id="24" name="Shape 24"/>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matchingName="Titel en object">
  <p:cSld name="OBJECT">
    <p:spTree>
      <p:nvGrpSpPr>
        <p:cNvPr id="31" name="Shape 31"/>
        <p:cNvGrpSpPr/>
        <p:nvPr/>
      </p:nvGrpSpPr>
      <p:grpSpPr>
        <a:xfrm>
          <a:off x="0" y="0"/>
          <a:ext cx="0" cy="0"/>
          <a:chOff x="0" y="0"/>
          <a:chExt cx="0" cy="0"/>
        </a:xfrm>
      </p:grpSpPr>
      <p:sp>
        <p:nvSpPr>
          <p:cNvPr id="32" name="Shape 32"/>
          <p:cNvSpPr txBox="1"/>
          <p:nvPr>
            <p:ph type="title"/>
          </p:nvPr>
        </p:nvSpPr>
        <p:spPr>
          <a:xfrm>
            <a:off x="1547812" y="1800225"/>
            <a:ext cx="7139100" cy="4095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dk2"/>
              </a:buClr>
              <a:buSzPts val="1900"/>
              <a:buFont typeface="Arial" panose="020B0604020202020204"/>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5pPr>
            <a:lvl6pPr marR="0" lvl="5"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6pPr>
            <a:lvl7pPr marR="0" lvl="6"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7pPr>
            <a:lvl8pPr marR="0" lvl="7"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8pPr>
            <a:lvl9pPr marR="0" lvl="8"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9pPr>
          </a:lstStyle>
          <a:p/>
        </p:txBody>
      </p:sp>
      <p:sp>
        <p:nvSpPr>
          <p:cNvPr id="33" name="Shape 33"/>
          <p:cNvSpPr txBox="1"/>
          <p:nvPr>
            <p:ph type="body" idx="1"/>
          </p:nvPr>
        </p:nvSpPr>
        <p:spPr>
          <a:xfrm>
            <a:off x="1547812" y="2209800"/>
            <a:ext cx="7139100" cy="3962400"/>
          </a:xfrm>
          <a:prstGeom prst="rect">
            <a:avLst/>
          </a:prstGeom>
          <a:noFill/>
          <a:ln>
            <a:noFill/>
          </a:ln>
        </p:spPr>
        <p:txBody>
          <a:bodyPr spcFirstLastPara="1" wrap="square" lIns="91425" tIns="91425" rIns="91425" bIns="91425" anchor="t" anchorCtr="0"/>
          <a:lstStyle>
            <a:lvl1pPr marL="457200" marR="0" lvl="0" indent="-349250"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9250"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49250"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49250"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49250"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55600"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55600"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55600"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55600"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matchingName="Leeg">
  <p:cSld name="BLANK">
    <p:spTree>
      <p:nvGrpSpPr>
        <p:cNvPr id="34" name="Shape 34"/>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matchingName="Titeldia">
  <p:cSld name="TITLE">
    <p:spTree>
      <p:nvGrpSpPr>
        <p:cNvPr id="38" name="Shape 38"/>
        <p:cNvGrpSpPr/>
        <p:nvPr/>
      </p:nvGrpSpPr>
      <p:grpSpPr>
        <a:xfrm>
          <a:off x="0" y="0"/>
          <a:ext cx="0" cy="0"/>
          <a:chOff x="0" y="0"/>
          <a:chExt cx="0" cy="0"/>
        </a:xfrm>
      </p:grpSpPr>
      <p:sp>
        <p:nvSpPr>
          <p:cNvPr id="39" name="Shape 39"/>
          <p:cNvSpPr txBox="1"/>
          <p:nvPr>
            <p:ph type="ctrTitle"/>
          </p:nvPr>
        </p:nvSpPr>
        <p:spPr>
          <a:xfrm>
            <a:off x="2286000" y="1447800"/>
            <a:ext cx="6629400" cy="3810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dk2"/>
              </a:buClr>
              <a:buSzPts val="1900"/>
              <a:buFont typeface="Arial" panose="020B0604020202020204"/>
              <a:buNone/>
              <a:defRPr sz="1900" b="1" i="0" u="none" strike="noStrike" cap="none">
                <a:solidFill>
                  <a:schemeClr val="dk2"/>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5pPr>
            <a:lvl6pPr marR="0" lvl="5"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6pPr>
            <a:lvl7pPr marR="0" lvl="6"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7pPr>
            <a:lvl8pPr marR="0" lvl="7"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8pPr>
            <a:lvl9pPr marR="0" lvl="8"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9pPr>
          </a:lstStyle>
          <a:p/>
        </p:txBody>
      </p:sp>
      <p:sp>
        <p:nvSpPr>
          <p:cNvPr id="40" name="Shape 40"/>
          <p:cNvSpPr txBox="1"/>
          <p:nvPr>
            <p:ph type="subTitle" idx="1"/>
          </p:nvPr>
        </p:nvSpPr>
        <p:spPr>
          <a:xfrm>
            <a:off x="2286000" y="1824038"/>
            <a:ext cx="6629400" cy="1447800"/>
          </a:xfrm>
          <a:prstGeom prst="rect">
            <a:avLst/>
          </a:prstGeom>
          <a:noFill/>
          <a:ln>
            <a:noFill/>
          </a:ln>
        </p:spPr>
        <p:txBody>
          <a:bodyPr spcFirstLastPara="1" wrap="square" lIns="91425" tIns="91425" rIns="91425" bIns="91425" anchor="t" anchorCtr="0"/>
          <a:lstStyle>
            <a:lvl1pPr marR="0" lvl="0" algn="l" rtl="0">
              <a:lnSpc>
                <a:spcPct val="137000"/>
              </a:lnSpc>
              <a:spcBef>
                <a:spcPts val="380"/>
              </a:spcBef>
              <a:spcAft>
                <a:spcPts val="0"/>
              </a:spcAft>
              <a:buClr>
                <a:schemeClr val="dk1"/>
              </a:buClr>
              <a:buSzPts val="1900"/>
              <a:buFont typeface="Arial" panose="020B0604020202020204"/>
              <a:buNone/>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R="0" lvl="1"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image" Target="../media/image1.jpeg"/><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image" Target="../media/image2.jpeg"/><Relationship Id="rId2" Type="http://schemas.openxmlformats.org/officeDocument/2006/relationships/slideLayout" Target="../slideLayouts/slideLayout3.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4" Type="http://schemas.openxmlformats.org/officeDocument/2006/relationships/theme" Target="../theme/theme3.xml"/><Relationship Id="rId3" Type="http://schemas.openxmlformats.org/officeDocument/2006/relationships/image" Target="../media/image2.jpeg"/><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image" Target="../media/image1.jpeg"/><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9" name="Shape 9"/>
        <p:cNvGrpSpPr/>
        <p:nvPr/>
      </p:nvGrpSpPr>
      <p:grpSpPr>
        <a:xfrm>
          <a:off x="0" y="0"/>
          <a:ext cx="0" cy="0"/>
          <a:chOff x="0" y="0"/>
          <a:chExt cx="0" cy="0"/>
        </a:xfrm>
      </p:grpSpPr>
      <p:sp>
        <p:nvSpPr>
          <p:cNvPr id="10" name="Shape 10"/>
          <p:cNvSpPr txBox="1"/>
          <p:nvPr>
            <p:ph type="title"/>
          </p:nvPr>
        </p:nvSpPr>
        <p:spPr>
          <a:xfrm>
            <a:off x="1547812" y="1800225"/>
            <a:ext cx="7139100" cy="4095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dk2"/>
              </a:buClr>
              <a:buSzPts val="1900"/>
              <a:buFont typeface="Arial" panose="020B0604020202020204"/>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5pPr>
            <a:lvl6pPr marR="0" lvl="5"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6pPr>
            <a:lvl7pPr marR="0" lvl="6"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7pPr>
            <a:lvl8pPr marR="0" lvl="7"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8pPr>
            <a:lvl9pPr marR="0" lvl="8"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9pPr>
          </a:lstStyle>
          <a:p/>
        </p:txBody>
      </p:sp>
      <p:sp>
        <p:nvSpPr>
          <p:cNvPr id="11" name="Shape 11"/>
          <p:cNvSpPr txBox="1"/>
          <p:nvPr>
            <p:ph type="body" idx="1"/>
          </p:nvPr>
        </p:nvSpPr>
        <p:spPr>
          <a:xfrm>
            <a:off x="1547812" y="2209800"/>
            <a:ext cx="7139100" cy="3962400"/>
          </a:xfrm>
          <a:prstGeom prst="rect">
            <a:avLst/>
          </a:prstGeom>
          <a:noFill/>
          <a:ln>
            <a:noFill/>
          </a:ln>
        </p:spPr>
        <p:txBody>
          <a:bodyPr spcFirstLastPara="1" wrap="square" lIns="91425" tIns="91425" rIns="91425" bIns="91425" anchor="t" anchorCtr="0"/>
          <a:lstStyle>
            <a:lvl1pPr marL="457200" marR="0" lvl="0" indent="-349250"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9250"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49250"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49250"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49250"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55600"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55600"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55600"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55600"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CF8F1"/>
        </a:solidFill>
        <a:effectLst/>
      </p:bgPr>
    </p:bg>
    <p:spTree>
      <p:nvGrpSpPr>
        <p:cNvPr id="15" name="Shape 15"/>
        <p:cNvGrpSpPr/>
        <p:nvPr/>
      </p:nvGrpSpPr>
      <p:grpSpPr>
        <a:xfrm>
          <a:off x="0" y="0"/>
          <a:ext cx="0" cy="0"/>
          <a:chOff x="0" y="0"/>
          <a:chExt cx="0" cy="0"/>
        </a:xfrm>
      </p:grpSpPr>
      <p:pic>
        <p:nvPicPr>
          <p:cNvPr id="16" name="Shape 16"/>
          <p:cNvPicPr preferRelativeResize="0"/>
          <p:nvPr/>
        </p:nvPicPr>
        <p:blipFill rotWithShape="1">
          <a:blip r:embed="rId3"/>
          <a:srcRect/>
          <a:stretch>
            <a:fillRect/>
          </a:stretch>
        </p:blipFill>
        <p:spPr>
          <a:xfrm>
            <a:off x="0" y="0"/>
            <a:ext cx="2571750" cy="2182810"/>
          </a:xfrm>
          <a:prstGeom prst="rect">
            <a:avLst/>
          </a:prstGeom>
          <a:noFill/>
          <a:ln>
            <a:noFill/>
          </a:ln>
        </p:spPr>
      </p:pic>
      <p:sp>
        <p:nvSpPr>
          <p:cNvPr id="17" name="Shape 17"/>
          <p:cNvSpPr txBox="1"/>
          <p:nvPr>
            <p:ph type="title"/>
          </p:nvPr>
        </p:nvSpPr>
        <p:spPr>
          <a:xfrm>
            <a:off x="1547812" y="1800225"/>
            <a:ext cx="7139100" cy="4095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dk2"/>
              </a:buClr>
              <a:buSzPts val="1900"/>
              <a:buFont typeface="Arial" panose="020B0604020202020204"/>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5pPr>
            <a:lvl6pPr marR="0" lvl="5"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6pPr>
            <a:lvl7pPr marR="0" lvl="6"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7pPr>
            <a:lvl8pPr marR="0" lvl="7"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8pPr>
            <a:lvl9pPr marR="0" lvl="8"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9pPr>
          </a:lstStyle>
          <a:p/>
        </p:txBody>
      </p:sp>
      <p:sp>
        <p:nvSpPr>
          <p:cNvPr id="18" name="Shape 18"/>
          <p:cNvSpPr txBox="1"/>
          <p:nvPr>
            <p:ph type="body" idx="1"/>
          </p:nvPr>
        </p:nvSpPr>
        <p:spPr>
          <a:xfrm>
            <a:off x="1547812" y="2209800"/>
            <a:ext cx="7139100" cy="3962400"/>
          </a:xfrm>
          <a:prstGeom prst="rect">
            <a:avLst/>
          </a:prstGeom>
          <a:noFill/>
          <a:ln>
            <a:noFill/>
          </a:ln>
        </p:spPr>
        <p:txBody>
          <a:bodyPr spcFirstLastPara="1" wrap="square" lIns="91425" tIns="91425" rIns="91425" bIns="91425" anchor="t" anchorCtr="0"/>
          <a:lstStyle>
            <a:lvl1pPr marL="457200" marR="0" lvl="0" indent="-349250"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9250"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49250"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49250"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49250"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55600"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55600"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55600"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55600"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9" name="Shape 19"/>
          <p:cNvSpPr txBox="1"/>
          <p:nvPr>
            <p:ph type="dt" idx="10"/>
          </p:nvPr>
        </p:nvSpPr>
        <p:spPr>
          <a:xfrm>
            <a:off x="6705600" y="6553200"/>
            <a:ext cx="1981200" cy="2286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20" name="Shape 20"/>
          <p:cNvSpPr txBox="1"/>
          <p:nvPr>
            <p:ph type="ftr" idx="11"/>
          </p:nvPr>
        </p:nvSpPr>
        <p:spPr>
          <a:xfrm>
            <a:off x="1547812" y="6553200"/>
            <a:ext cx="5157900" cy="2286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Tree>
  </p:cSld>
  <p:clrMap bg1="lt1" tx1="dk1" bg2="dk2" tx2="lt2" accent1="accent1" accent2="accent2" accent3="accent3" accent4="accent4" accent5="accent5" accent6="accent6" hlink="hlink" folHlink="folHlink"/>
  <p:sldLayoutIdLst>
    <p:sldLayoutId id="2147483651" r:id="rId1"/>
    <p:sldLayoutId id="2147483652"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CF8F1"/>
        </a:solidFill>
        <a:effectLst/>
      </p:bgPr>
    </p:bg>
    <p:spTree>
      <p:nvGrpSpPr>
        <p:cNvPr id="25" name="Shape 25"/>
        <p:cNvGrpSpPr/>
        <p:nvPr/>
      </p:nvGrpSpPr>
      <p:grpSpPr>
        <a:xfrm>
          <a:off x="0" y="0"/>
          <a:ext cx="0" cy="0"/>
          <a:chOff x="0" y="0"/>
          <a:chExt cx="0" cy="0"/>
        </a:xfrm>
      </p:grpSpPr>
      <p:pic>
        <p:nvPicPr>
          <p:cNvPr id="26" name="Shape 26"/>
          <p:cNvPicPr preferRelativeResize="0"/>
          <p:nvPr/>
        </p:nvPicPr>
        <p:blipFill rotWithShape="1">
          <a:blip r:embed="rId3"/>
          <a:srcRect/>
          <a:stretch>
            <a:fillRect/>
          </a:stretch>
        </p:blipFill>
        <p:spPr>
          <a:xfrm>
            <a:off x="0" y="0"/>
            <a:ext cx="2571750" cy="2182810"/>
          </a:xfrm>
          <a:prstGeom prst="rect">
            <a:avLst/>
          </a:prstGeom>
          <a:noFill/>
          <a:ln>
            <a:noFill/>
          </a:ln>
        </p:spPr>
      </p:pic>
      <p:sp>
        <p:nvSpPr>
          <p:cNvPr id="27" name="Shape 27"/>
          <p:cNvSpPr txBox="1"/>
          <p:nvPr>
            <p:ph type="title"/>
          </p:nvPr>
        </p:nvSpPr>
        <p:spPr>
          <a:xfrm>
            <a:off x="1547812" y="1800225"/>
            <a:ext cx="7139100" cy="4095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dk2"/>
              </a:buClr>
              <a:buSzPts val="1900"/>
              <a:buFont typeface="Arial" panose="020B0604020202020204"/>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5pPr>
            <a:lvl6pPr marR="0" lvl="5"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6pPr>
            <a:lvl7pPr marR="0" lvl="6"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7pPr>
            <a:lvl8pPr marR="0" lvl="7"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8pPr>
            <a:lvl9pPr marR="0" lvl="8"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9pPr>
          </a:lstStyle>
          <a:p/>
        </p:txBody>
      </p:sp>
      <p:sp>
        <p:nvSpPr>
          <p:cNvPr id="28" name="Shape 28"/>
          <p:cNvSpPr txBox="1"/>
          <p:nvPr>
            <p:ph type="body" idx="1"/>
          </p:nvPr>
        </p:nvSpPr>
        <p:spPr>
          <a:xfrm>
            <a:off x="1547812" y="2209800"/>
            <a:ext cx="7139100" cy="3962400"/>
          </a:xfrm>
          <a:prstGeom prst="rect">
            <a:avLst/>
          </a:prstGeom>
          <a:noFill/>
          <a:ln>
            <a:noFill/>
          </a:ln>
        </p:spPr>
        <p:txBody>
          <a:bodyPr spcFirstLastPara="1" wrap="square" lIns="91425" tIns="91425" rIns="91425" bIns="91425" anchor="t" anchorCtr="0"/>
          <a:lstStyle>
            <a:lvl1pPr marL="457200" marR="0" lvl="0" indent="-349250"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9250"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49250"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49250"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49250"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55600"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55600"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55600"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55600"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29" name="Shape 29"/>
          <p:cNvSpPr txBox="1"/>
          <p:nvPr>
            <p:ph type="dt" idx="10"/>
          </p:nvPr>
        </p:nvSpPr>
        <p:spPr>
          <a:xfrm>
            <a:off x="6705600" y="6553200"/>
            <a:ext cx="1981200" cy="2286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30" name="Shape 30"/>
          <p:cNvSpPr txBox="1"/>
          <p:nvPr>
            <p:ph type="ftr" idx="11"/>
          </p:nvPr>
        </p:nvSpPr>
        <p:spPr>
          <a:xfrm>
            <a:off x="1547812" y="6553200"/>
            <a:ext cx="5157900" cy="2286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chemeClr val="dk1"/>
              </a:buClr>
              <a:buSzPts val="1800"/>
              <a:buFont typeface="Arial" panose="020B0604020202020204"/>
              <a:buNone/>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Tree>
  </p:cSld>
  <p:clrMap bg1="lt1" tx1="dk1" bg2="dk2" tx2="lt2" accent1="accent1" accent2="accent2" accent3="accent3" accent4="accent4" accent5="accent5" accent6="accent6" hlink="hlink" folHlink="folHlink"/>
  <p:sldLayoutIdLst>
    <p:sldLayoutId id="2147483654" r:id="rId1"/>
    <p:sldLayoutId id="2147483655"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35" name="Shape 35"/>
        <p:cNvGrpSpPr/>
        <p:nvPr/>
      </p:nvGrpSpPr>
      <p:grpSpPr>
        <a:xfrm>
          <a:off x="0" y="0"/>
          <a:ext cx="0" cy="0"/>
          <a:chOff x="0" y="0"/>
          <a:chExt cx="0" cy="0"/>
        </a:xfrm>
      </p:grpSpPr>
      <p:sp>
        <p:nvSpPr>
          <p:cNvPr id="36" name="Shape 36"/>
          <p:cNvSpPr txBox="1"/>
          <p:nvPr>
            <p:ph type="title"/>
          </p:nvPr>
        </p:nvSpPr>
        <p:spPr>
          <a:xfrm>
            <a:off x="1547812" y="1800225"/>
            <a:ext cx="7139100" cy="40950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chemeClr val="dk2"/>
              </a:buClr>
              <a:buSzPts val="1900"/>
              <a:buFont typeface="Arial" panose="020B0604020202020204"/>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400"/>
              <a:buNone/>
              <a:defRPr sz="1900" b="0" i="0" u="none" strike="noStrike" cap="none">
                <a:solidFill>
                  <a:schemeClr val="dk2"/>
                </a:solidFill>
                <a:latin typeface="Arial" panose="020B0604020202020204"/>
                <a:ea typeface="Arial" panose="020B0604020202020204"/>
                <a:cs typeface="Arial" panose="020B0604020202020204"/>
                <a:sym typeface="Arial" panose="020B0604020202020204"/>
              </a:defRPr>
            </a:lvl5pPr>
            <a:lvl6pPr marR="0" lvl="5"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6pPr>
            <a:lvl7pPr marR="0" lvl="6"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7pPr>
            <a:lvl8pPr marR="0" lvl="7"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8pPr>
            <a:lvl9pPr marR="0" lvl="8" algn="ctr" rtl="0">
              <a:spcBef>
                <a:spcPts val="0"/>
              </a:spcBef>
              <a:spcAft>
                <a:spcPts val="0"/>
              </a:spcAft>
              <a:buSzPts val="1400"/>
              <a:buNone/>
              <a:defRPr sz="4400" b="0" i="0" u="none" strike="noStrike" cap="none">
                <a:solidFill>
                  <a:schemeClr val="dk2"/>
                </a:solidFill>
                <a:latin typeface="Arial" panose="020B0604020202020204"/>
                <a:ea typeface="Arial" panose="020B0604020202020204"/>
                <a:cs typeface="Arial" panose="020B0604020202020204"/>
                <a:sym typeface="Arial" panose="020B0604020202020204"/>
              </a:defRPr>
            </a:lvl9pPr>
          </a:lstStyle>
          <a:p/>
        </p:txBody>
      </p:sp>
      <p:sp>
        <p:nvSpPr>
          <p:cNvPr id="37" name="Shape 37"/>
          <p:cNvSpPr txBox="1"/>
          <p:nvPr>
            <p:ph type="body" idx="1"/>
          </p:nvPr>
        </p:nvSpPr>
        <p:spPr>
          <a:xfrm>
            <a:off x="1547812" y="2209800"/>
            <a:ext cx="7139100" cy="3962400"/>
          </a:xfrm>
          <a:prstGeom prst="rect">
            <a:avLst/>
          </a:prstGeom>
          <a:noFill/>
          <a:ln>
            <a:noFill/>
          </a:ln>
        </p:spPr>
        <p:txBody>
          <a:bodyPr spcFirstLastPara="1" wrap="square" lIns="91425" tIns="91425" rIns="91425" bIns="91425" anchor="t" anchorCtr="0"/>
          <a:lstStyle>
            <a:lvl1pPr marL="457200" marR="0" lvl="0" indent="-349250"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9250"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49250"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49250"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49250" algn="l" rtl="0">
              <a:lnSpc>
                <a:spcPct val="137000"/>
              </a:lnSpc>
              <a:spcBef>
                <a:spcPts val="380"/>
              </a:spcBef>
              <a:spcAft>
                <a:spcPts val="0"/>
              </a:spcAft>
              <a:buClr>
                <a:schemeClr val="dk1"/>
              </a:buClr>
              <a:buSzPts val="1900"/>
              <a:buFont typeface="Arial" panose="020B0604020202020204"/>
              <a:buChar char="-"/>
              <a:defRPr sz="19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55600"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55600"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55600"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55600" algn="l" rtl="0">
              <a:lnSpc>
                <a:spcPct val="100000"/>
              </a:lnSpc>
              <a:spcBef>
                <a:spcPts val="400"/>
              </a:spcBef>
              <a:spcAft>
                <a:spcPts val="0"/>
              </a:spcAft>
              <a:buClr>
                <a:schemeClr val="dk1"/>
              </a:buClr>
              <a:buSzPts val="2000"/>
              <a:buFont typeface="Arial" panose="020B0604020202020204"/>
              <a:buChar char="»"/>
              <a:defRPr sz="20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Tree>
  </p:cSld>
  <p:clrMap bg1="lt1" tx1="dk1" bg2="dk2" tx2="lt2" accent1="accent1" accent2="accent2" accent3="accent3" accent4="accent4" accent5="accent5" accent6="accent6" hlink="hlink" folHlink="folHlink"/>
  <p:sldLayoutIdLst>
    <p:sldLayoutId id="2147483657"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4.xml"/><Relationship Id="rId2" Type="http://schemas.openxmlformats.org/officeDocument/2006/relationships/image" Target="../media/image6.png"/><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4.xml"/><Relationship Id="rId2" Type="http://schemas.openxmlformats.org/officeDocument/2006/relationships/image" Target="../media/image8.png"/><Relationship Id="rId1" Type="http://schemas.openxmlformats.org/officeDocument/2006/relationships/image" Target="../media/image7.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4.xml"/><Relationship Id="rId2" Type="http://schemas.openxmlformats.org/officeDocument/2006/relationships/image" Target="../media/image7.png"/><Relationship Id="rId1" Type="http://schemas.openxmlformats.org/officeDocument/2006/relationships/image" Target="../media/image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hyperlink" Target="http://www.heupafwijkingen.nl/"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4.xml"/><Relationship Id="rId1" Type="http://schemas.openxmlformats.org/officeDocument/2006/relationships/image" Target="../media/image10.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xml"/><Relationship Id="rId1" Type="http://schemas.openxmlformats.org/officeDocument/2006/relationships/image" Target="../media/image11.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hyperlink" Target="mailto:contact@ncj.nl" TargetMode="Externa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3.xml"/><Relationship Id="rId1"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44" name="Shape 44"/>
        <p:cNvGrpSpPr/>
        <p:nvPr/>
      </p:nvGrpSpPr>
      <p:grpSpPr>
        <a:xfrm>
          <a:off x="0" y="0"/>
          <a:ext cx="0" cy="0"/>
          <a:chOff x="0" y="0"/>
          <a:chExt cx="0" cy="0"/>
        </a:xfrm>
      </p:grpSpPr>
      <p:sp>
        <p:nvSpPr>
          <p:cNvPr id="45" name="Shape 45"/>
          <p:cNvSpPr txBox="1"/>
          <p:nvPr/>
        </p:nvSpPr>
        <p:spPr>
          <a:xfrm>
            <a:off x="2286000" y="1447800"/>
            <a:ext cx="6629400" cy="381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2"/>
              </a:buClr>
              <a:buSzPts val="475"/>
              <a:buFont typeface="Calibri" panose="020F0502020204030204"/>
              <a:buNone/>
            </a:pPr>
            <a:r>
              <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rPr>
              <a:t>JGZ-richtlijn ‘Heupdysplasie’</a:t>
            </a:r>
            <a:endPar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endParaRPr>
          </a:p>
        </p:txBody>
      </p:sp>
      <p:sp>
        <p:nvSpPr>
          <p:cNvPr id="46" name="Shape 46"/>
          <p:cNvSpPr txBox="1"/>
          <p:nvPr/>
        </p:nvSpPr>
        <p:spPr>
          <a:xfrm>
            <a:off x="2286000" y="1824036"/>
            <a:ext cx="6629400" cy="1447800"/>
          </a:xfrm>
          <a:prstGeom prst="rect">
            <a:avLst/>
          </a:prstGeom>
          <a:noFill/>
          <a:ln>
            <a:noFill/>
          </a:ln>
        </p:spPr>
        <p:txBody>
          <a:bodyPr spcFirstLastPara="1" wrap="square" lIns="91425" tIns="45700" rIns="91425" bIns="45700" anchor="t" anchorCtr="0">
            <a:noAutofit/>
          </a:bodyPr>
          <a:lstStyle/>
          <a:p>
            <a:pPr marL="0" marR="0" lvl="0" indent="0" algn="l" rtl="0">
              <a:lnSpc>
                <a:spcPct val="137000"/>
              </a:lnSpc>
              <a:spcBef>
                <a:spcPts val="0"/>
              </a:spcBef>
              <a:spcAft>
                <a:spcPts val="0"/>
              </a:spcAft>
              <a:buClr>
                <a:schemeClr val="dk1"/>
              </a:buClr>
              <a:buSzPts val="475"/>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Auteurs: Magda Boere-Boonekamp, Annemieke Konijnendijk (Universiteit Twente); Annelies Broerse, Jacqueline Deurloo, Caren Lanting (TNO)</a:t>
            </a:r>
            <a:endParaRPr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7000"/>
              </a:lnSpc>
              <a:spcBef>
                <a:spcPts val="380"/>
              </a:spcBef>
              <a:spcAft>
                <a:spcPts val="0"/>
              </a:spcAft>
              <a:buClr>
                <a:schemeClr val="dk1"/>
              </a:buClr>
              <a:buSzPts val="475"/>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Publicatiedatum: januari 2018</a:t>
            </a:r>
            <a:endParaRPr sz="1900" b="0" i="0" u="none" strike="noStrike" cap="none">
              <a:solidFill>
                <a:schemeClr val="dk1"/>
              </a:solidFill>
              <a:highlight>
                <a:srgbClr val="FFFF00"/>
              </a:highlight>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0" name="Shape 50"/>
        <p:cNvGrpSpPr/>
        <p:nvPr/>
      </p:nvGrpSpPr>
      <p:grpSpPr>
        <a:xfrm>
          <a:off x="0" y="0"/>
          <a:ext cx="0" cy="0"/>
          <a:chOff x="0" y="0"/>
          <a:chExt cx="0" cy="0"/>
        </a:xfrm>
      </p:grpSpPr>
      <p:sp>
        <p:nvSpPr>
          <p:cNvPr id="51" name="Shape 51"/>
          <p:cNvSpPr txBox="1"/>
          <p:nvPr/>
        </p:nvSpPr>
        <p:spPr>
          <a:xfrm>
            <a:off x="1381512" y="1800225"/>
            <a:ext cx="7139099" cy="409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2"/>
              </a:buClr>
              <a:buSzPts val="475"/>
              <a:buFont typeface="Calibri" panose="020F0502020204030204"/>
              <a:buNone/>
            </a:pPr>
            <a:r>
              <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rPr>
              <a:t>Waarom deze richtlijn? (1/2)</a:t>
            </a:r>
            <a:endPar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endParaRPr>
          </a:p>
        </p:txBody>
      </p:sp>
      <p:sp>
        <p:nvSpPr>
          <p:cNvPr id="52" name="Shape 52"/>
          <p:cNvSpPr txBox="1"/>
          <p:nvPr/>
        </p:nvSpPr>
        <p:spPr>
          <a:xfrm>
            <a:off x="1547812" y="2209800"/>
            <a:ext cx="7138986" cy="3962399"/>
          </a:xfrm>
          <a:prstGeom prst="rect">
            <a:avLst/>
          </a:prstGeom>
          <a:noFill/>
          <a:ln>
            <a:noFill/>
          </a:ln>
        </p:spPr>
        <p:txBody>
          <a:bodyPr spcFirstLastPara="1" wrap="square" lIns="91425" tIns="45700" rIns="91425" bIns="45700" anchor="t" anchorCtr="0">
            <a:noAutofit/>
          </a:bodyPr>
          <a:lstStyle/>
          <a:p>
            <a:pPr marL="0" marR="0" lvl="0" indent="0" algn="l" rtl="0">
              <a:lnSpc>
                <a:spcPct val="137000"/>
              </a:lnSpc>
              <a:spcBef>
                <a:spcPts val="0"/>
              </a:spcBef>
              <a:spcAft>
                <a:spcPts val="0"/>
              </a:spcAft>
              <a:buClr>
                <a:schemeClr val="dk1"/>
              </a:buClr>
              <a:buSzPts val="1900"/>
              <a:buFont typeface="Calibri" panose="020F0502020204030204"/>
              <a:buNone/>
            </a:pPr>
            <a:r>
              <a:rPr lang="en-US" sz="1900" b="0" i="0" u="sng" strike="noStrike" cap="none">
                <a:solidFill>
                  <a:schemeClr val="dk1"/>
                </a:solidFill>
                <a:latin typeface="Calibri" panose="020F0502020204030204"/>
                <a:ea typeface="Calibri" panose="020F0502020204030204"/>
                <a:cs typeface="Calibri" panose="020F0502020204030204"/>
                <a:sym typeface="Calibri" panose="020F0502020204030204"/>
              </a:rPr>
              <a:t>Aanleiding: </a:t>
            </a:r>
            <a:endParaRPr lang="en-US" sz="1900" b="0" i="0" u="sng"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0" indent="-342900" algn="l" rtl="0">
              <a:lnSpc>
                <a:spcPct val="137000"/>
              </a:lnSpc>
              <a:spcBef>
                <a:spcPts val="38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Verouderde LESA uit 2010</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0" indent="-342900" algn="l" rtl="0">
              <a:lnSpc>
                <a:spcPct val="137000"/>
              </a:lnSpc>
              <a:spcBef>
                <a:spcPts val="38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Behoefte aan landelijk uniforme werkwijze:</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719455" marR="0" lvl="2" indent="-358775" algn="l" rtl="0">
              <a:lnSpc>
                <a:spcPct val="100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Verschillende definities risicofactoren</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719455" marR="0" lvl="2" indent="-358775" algn="l" rtl="0">
              <a:lnSpc>
                <a:spcPct val="100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Signaleringsinstrumenten niet (uniform) toegepast</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719455" marR="0" lvl="2" indent="-358775" algn="l" rtl="0">
              <a:lnSpc>
                <a:spcPct val="100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Het ontbreekt aan eenduidig beleid over de verwijzing</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rgbClr val="000000"/>
              </a:buClr>
              <a:buSzPts val="1900"/>
              <a:buFont typeface="Arial" panose="020B0604020202020204"/>
              <a:buNone/>
            </a:pPr>
            <a:endParaRPr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7000"/>
              </a:lnSpc>
              <a:spcBef>
                <a:spcPts val="380"/>
              </a:spcBef>
              <a:spcAft>
                <a:spcPts val="0"/>
              </a:spcAft>
              <a:buClr>
                <a:schemeClr val="dk1"/>
              </a:buClr>
              <a:buSzPts val="1900"/>
              <a:buFont typeface="Calibri" panose="020F0502020204030204"/>
              <a:buNone/>
            </a:pPr>
            <a:r>
              <a:rPr lang="en-US" sz="1900" b="0" i="0" u="sng" strike="noStrike" cap="none">
                <a:solidFill>
                  <a:schemeClr val="dk1"/>
                </a:solidFill>
                <a:latin typeface="Calibri" panose="020F0502020204030204"/>
                <a:ea typeface="Calibri" panose="020F0502020204030204"/>
                <a:cs typeface="Calibri" panose="020F0502020204030204"/>
                <a:sym typeface="Calibri" panose="020F0502020204030204"/>
              </a:rPr>
              <a:t>Doel: </a:t>
            </a:r>
            <a:endParaRPr lang="en-US" sz="1900" b="0" i="0" u="sng"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7000"/>
              </a:lnSpc>
              <a:spcBef>
                <a:spcPts val="38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Vroegtijdige signalering en verwijzing van kinderen met heupdysplasie en een juiste begeleiding van en nazorg voor deze kinderen en hun ouders. </a:t>
            </a:r>
            <a:endParaRPr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56" name="Shape 56"/>
        <p:cNvGrpSpPr/>
        <p:nvPr/>
      </p:nvGrpSpPr>
      <p:grpSpPr>
        <a:xfrm>
          <a:off x="0" y="0"/>
          <a:ext cx="0" cy="0"/>
          <a:chOff x="0" y="0"/>
          <a:chExt cx="0" cy="0"/>
        </a:xfrm>
      </p:grpSpPr>
      <p:sp>
        <p:nvSpPr>
          <p:cNvPr id="57" name="Shape 57"/>
          <p:cNvSpPr txBox="1"/>
          <p:nvPr/>
        </p:nvSpPr>
        <p:spPr>
          <a:xfrm>
            <a:off x="1381512" y="1800225"/>
            <a:ext cx="7139099" cy="409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2"/>
              </a:buClr>
              <a:buSzPts val="475"/>
              <a:buFont typeface="Calibri" panose="020F0502020204030204"/>
              <a:buNone/>
            </a:pPr>
            <a:r>
              <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rPr>
              <a:t>Waarom deze richtlijn? (2/2)</a:t>
            </a:r>
            <a:endPar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endParaRPr>
          </a:p>
        </p:txBody>
      </p:sp>
      <p:sp>
        <p:nvSpPr>
          <p:cNvPr id="58" name="Shape 58"/>
          <p:cNvSpPr txBox="1"/>
          <p:nvPr/>
        </p:nvSpPr>
        <p:spPr>
          <a:xfrm>
            <a:off x="1547812" y="2209800"/>
            <a:ext cx="7138986" cy="396239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37000"/>
              </a:lnSpc>
              <a:spcBef>
                <a:spcPts val="380"/>
              </a:spcBef>
              <a:spcAft>
                <a:spcPts val="0"/>
              </a:spcAft>
              <a:buClr>
                <a:schemeClr val="dk1"/>
              </a:buClr>
              <a:buSzPts val="1900"/>
              <a:buFont typeface="Calibri" panose="020F0502020204030204"/>
              <a:buNone/>
            </a:pPr>
            <a:r>
              <a:rPr lang="en-US" sz="1900" b="0" i="0" u="sng" strike="noStrike" cap="none">
                <a:solidFill>
                  <a:schemeClr val="dk1"/>
                </a:solidFill>
                <a:latin typeface="Calibri" panose="020F0502020204030204"/>
                <a:ea typeface="Calibri" panose="020F0502020204030204"/>
                <a:cs typeface="Calibri" panose="020F0502020204030204"/>
                <a:sym typeface="Calibri" panose="020F0502020204030204"/>
              </a:rPr>
              <a:t>Doelgroep: </a:t>
            </a:r>
            <a:endParaRPr lang="en-US" sz="1900" b="0" i="0" u="sng"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7000"/>
              </a:lnSpc>
              <a:spcBef>
                <a:spcPts val="38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JGZ-professionals (jeugdartsen, verpleegkundig specialisten, jeugdverpleegkundigen, doktersassistenten). </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7000"/>
              </a:lnSpc>
              <a:spcBef>
                <a:spcPts val="380"/>
              </a:spcBef>
              <a:spcAft>
                <a:spcPts val="0"/>
              </a:spcAft>
              <a:buClr>
                <a:schemeClr val="dk1"/>
              </a:buClr>
              <a:buSzPts val="1900"/>
              <a:buFont typeface="Calibri" panose="020F0502020204030204"/>
              <a:buNone/>
            </a:pPr>
            <a:r>
              <a:rPr lang="en-US" sz="1900" b="0" i="0" u="sng" strike="noStrike" cap="none">
                <a:solidFill>
                  <a:schemeClr val="dk1"/>
                </a:solidFill>
                <a:latin typeface="Calibri" panose="020F0502020204030204"/>
                <a:ea typeface="Calibri" panose="020F0502020204030204"/>
                <a:cs typeface="Calibri" panose="020F0502020204030204"/>
                <a:sym typeface="Calibri" panose="020F0502020204030204"/>
              </a:rPr>
              <a:t>Afbakening: </a:t>
            </a:r>
            <a:endParaRPr lang="en-US" sz="1900" b="0" i="0" u="sng"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Deze richtlijn betreft de contactmomenten met individuele kinderen van 0 tot 18 jaar en hun ouders/verzorgers. </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Kinderen met syndromen of aandoeningen waarbij heupdysplasie relatief vaak voorkomt (o.a. syndroom van Down) vallen buiten de doelgroep van deze richtlijn. Het onderzoek naar heupdysplasie vindt bij deze kinderen plaats door de behandelaar.</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62" name="Shape 62"/>
        <p:cNvGrpSpPr/>
        <p:nvPr/>
      </p:nvGrpSpPr>
      <p:grpSpPr>
        <a:xfrm>
          <a:off x="0" y="0"/>
          <a:ext cx="0" cy="0"/>
          <a:chOff x="0" y="0"/>
          <a:chExt cx="0" cy="0"/>
        </a:xfrm>
      </p:grpSpPr>
      <p:sp>
        <p:nvSpPr>
          <p:cNvPr id="63" name="Shape 63"/>
          <p:cNvSpPr txBox="1"/>
          <p:nvPr/>
        </p:nvSpPr>
        <p:spPr>
          <a:xfrm>
            <a:off x="1547812" y="1649175"/>
            <a:ext cx="7139100" cy="409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2"/>
              </a:buClr>
              <a:buSzPts val="475"/>
              <a:buFont typeface="Calibri" panose="020F0502020204030204"/>
              <a:buNone/>
            </a:pPr>
            <a:r>
              <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rPr>
              <a:t>Veranderingen t.o.v. de huidige werkwijze</a:t>
            </a:r>
            <a:endParaRPr sz="1900" b="1" i="0" u="none" strike="noStrike" cap="none">
              <a:solidFill>
                <a:schemeClr val="dk2"/>
              </a:solidFill>
              <a:latin typeface="Calibri" panose="020F0502020204030204"/>
              <a:ea typeface="Calibri" panose="020F0502020204030204"/>
              <a:cs typeface="Calibri" panose="020F0502020204030204"/>
              <a:sym typeface="Calibri" panose="020F0502020204030204"/>
            </a:endParaRPr>
          </a:p>
        </p:txBody>
      </p:sp>
      <p:sp>
        <p:nvSpPr>
          <p:cNvPr id="64" name="Shape 64"/>
          <p:cNvSpPr txBox="1"/>
          <p:nvPr/>
        </p:nvSpPr>
        <p:spPr>
          <a:xfrm>
            <a:off x="1547862" y="2058675"/>
            <a:ext cx="7139100" cy="3962400"/>
          </a:xfrm>
          <a:prstGeom prst="rect">
            <a:avLst/>
          </a:prstGeom>
          <a:noFill/>
          <a:ln>
            <a:noFill/>
          </a:ln>
        </p:spPr>
        <p:txBody>
          <a:bodyPr spcFirstLastPara="1" wrap="square" lIns="91425" tIns="45700" rIns="91425" bIns="45700" anchor="t" anchorCtr="0">
            <a:noAutofit/>
          </a:bodyPr>
          <a:lstStyle/>
          <a:p>
            <a:pPr marL="0" marR="0" lvl="0" indent="0" algn="l" rtl="0">
              <a:lnSpc>
                <a:spcPct val="147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Relatief kleine veranderingen, mede afhankelijk van huidige werkwijze. </a:t>
            </a:r>
            <a:endParaRPr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47000"/>
              </a:lnSpc>
              <a:spcBef>
                <a:spcPts val="0"/>
              </a:spcBef>
              <a:spcAft>
                <a:spcPts val="0"/>
              </a:spcAft>
              <a:buClr>
                <a:schemeClr val="dk1"/>
              </a:buClr>
              <a:buSzPts val="1900"/>
              <a:buFont typeface="Calibri" panose="020F0502020204030204"/>
              <a:buNone/>
            </a:pPr>
            <a:endParaRPr sz="1900">
              <a:solidFill>
                <a:schemeClr val="dk1"/>
              </a:solidFill>
              <a:latin typeface="Calibri" panose="020F0502020204030204"/>
              <a:ea typeface="Calibri" panose="020F0502020204030204"/>
              <a:cs typeface="Calibri" panose="020F0502020204030204"/>
              <a:sym typeface="Calibri" panose="020F0502020204030204"/>
            </a:endParaRPr>
          </a:p>
          <a:p>
            <a:pPr marL="342900" marR="0" lvl="0" indent="-342900" algn="l" rtl="0">
              <a:lnSpc>
                <a:spcPct val="147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Eenduidige formulering risicofactoren en verwijscriteria</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719455" marR="0" lvl="2" indent="-358775" algn="l" rtl="0">
              <a:lnSpc>
                <a:spcPct val="147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Klompvoet </a:t>
            </a:r>
            <a:r>
              <a:rPr lang="en-US" sz="1900" b="0" i="0" u="sng" strike="noStrike" cap="none">
                <a:solidFill>
                  <a:schemeClr val="dk1"/>
                </a:solidFill>
                <a:latin typeface="Calibri" panose="020F0502020204030204"/>
                <a:ea typeface="Calibri" panose="020F0502020204030204"/>
                <a:cs typeface="Calibri" panose="020F0502020204030204"/>
                <a:sym typeface="Calibri" panose="020F0502020204030204"/>
              </a:rPr>
              <a:t>geen</a:t>
            </a: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 risicofactor heupdysplasie</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0" indent="-342900" algn="l" rtl="0">
              <a:lnSpc>
                <a:spcPct val="147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Protocol screening 0 t/m 6 maanden</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719455" marR="0" lvl="2" indent="-358775" algn="l" rtl="0">
              <a:lnSpc>
                <a:spcPct val="147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Bij risicofactoren verwijzen voor beeldvormend onderzoek, uit te voeren op leeftijd 3 maanden</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0" indent="-342900" algn="l" rtl="0">
              <a:lnSpc>
                <a:spcPct val="147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Protocol signalering vanaf 7 maanden</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0" indent="-342900" algn="l" rtl="0">
              <a:lnSpc>
                <a:spcPct val="147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Aandacht voor communicatie met ouders</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0" indent="-342900" algn="l" rtl="0">
              <a:lnSpc>
                <a:spcPct val="147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Aandachtspunten voor samenwerking ketenpartners</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68" name="Shape 68"/>
        <p:cNvGrpSpPr/>
        <p:nvPr/>
      </p:nvGrpSpPr>
      <p:grpSpPr>
        <a:xfrm>
          <a:off x="0" y="0"/>
          <a:ext cx="0" cy="0"/>
          <a:chOff x="0" y="0"/>
          <a:chExt cx="0" cy="0"/>
        </a:xfrm>
      </p:grpSpPr>
      <p:sp>
        <p:nvSpPr>
          <p:cNvPr id="69" name="Shape 69"/>
          <p:cNvSpPr txBox="1"/>
          <p:nvPr/>
        </p:nvSpPr>
        <p:spPr>
          <a:xfrm>
            <a:off x="1547812" y="1800225"/>
            <a:ext cx="7138986" cy="4095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2"/>
              </a:buClr>
              <a:buSzPts val="475"/>
              <a:buFont typeface="Calibri" panose="020F0502020204030204"/>
              <a:buNone/>
            </a:pPr>
            <a:r>
              <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rPr>
              <a:t>Epidemiologie</a:t>
            </a:r>
            <a:endParaRPr sz="1900" b="1" i="0" u="none" strike="noStrike" cap="none">
              <a:solidFill>
                <a:schemeClr val="dk2"/>
              </a:solidFill>
              <a:latin typeface="Calibri" panose="020F0502020204030204"/>
              <a:ea typeface="Calibri" panose="020F0502020204030204"/>
              <a:cs typeface="Calibri" panose="020F0502020204030204"/>
              <a:sym typeface="Calibri" panose="020F0502020204030204"/>
            </a:endParaRPr>
          </a:p>
        </p:txBody>
      </p:sp>
      <p:sp>
        <p:nvSpPr>
          <p:cNvPr id="70" name="Shape 70"/>
          <p:cNvSpPr txBox="1"/>
          <p:nvPr/>
        </p:nvSpPr>
        <p:spPr>
          <a:xfrm>
            <a:off x="1547812" y="2209800"/>
            <a:ext cx="7138986" cy="3962399"/>
          </a:xfrm>
          <a:prstGeom prst="rect">
            <a:avLst/>
          </a:prstGeom>
          <a:noFill/>
          <a:ln>
            <a:noFill/>
          </a:ln>
        </p:spPr>
        <p:txBody>
          <a:bodyPr spcFirstLastPara="1" wrap="square" lIns="91425" tIns="45700" rIns="91425" bIns="45700" anchor="t" anchorCtr="0">
            <a:noAutofit/>
          </a:bodyPr>
          <a:lstStyle/>
          <a:p>
            <a:pPr marL="0" marR="0" lvl="0" indent="0" algn="l" rtl="0">
              <a:lnSpc>
                <a:spcPct val="142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Heupdysplasie is een </a:t>
            </a:r>
            <a:r>
              <a:rPr lang="en-US" sz="1900" b="0" i="0" u="sng" strike="noStrike" cap="none">
                <a:solidFill>
                  <a:schemeClr val="dk1"/>
                </a:solidFill>
                <a:latin typeface="Calibri" panose="020F0502020204030204"/>
                <a:ea typeface="Calibri" panose="020F0502020204030204"/>
                <a:cs typeface="Calibri" panose="020F0502020204030204"/>
                <a:sym typeface="Calibri" panose="020F0502020204030204"/>
              </a:rPr>
              <a:t>dynamische aandoening</a:t>
            </a: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 Het kan al in utero ontstaan, maar ook pas in de zuigelingen- of peutertijd. Er kan zowel spontaan herstel optreden als verslechtering tijdens de eerste levensmaanden.</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0" indent="-342900" algn="l" rtl="0">
              <a:lnSpc>
                <a:spcPct val="142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1 tot 4% van de zuigelingen in de leeftijdsperiode tot 6 maanden ontwikkelt heupdysplasie</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0" indent="-342900" algn="l" rtl="0">
              <a:lnSpc>
                <a:spcPct val="142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20% dubbelzijdig</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0" indent="-342900" algn="l" rtl="0">
              <a:lnSpc>
                <a:spcPct val="142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Meisjes &gt; jongens (2,5-3,8 keer zo vaak)</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0" indent="-342900" algn="l" rtl="0">
              <a:lnSpc>
                <a:spcPct val="142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Linkerheup &gt; rechterheup (1,5 keer zo vaak)</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1" indent="0" algn="l" rtl="0">
              <a:lnSpc>
                <a:spcPct val="137000"/>
              </a:lnSpc>
              <a:spcBef>
                <a:spcPts val="0"/>
              </a:spcBef>
              <a:spcAft>
                <a:spcPts val="0"/>
              </a:spcAft>
              <a:buClr>
                <a:schemeClr val="dk1"/>
              </a:buClr>
              <a:buSzPts val="475"/>
              <a:buFont typeface="Arial" panose="020B0604020202020204"/>
              <a:buNone/>
            </a:pPr>
            <a:endParaRPr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71" name="Shape 71"/>
          <p:cNvSpPr txBox="1"/>
          <p:nvPr/>
        </p:nvSpPr>
        <p:spPr>
          <a:xfrm>
            <a:off x="6705600" y="6553200"/>
            <a:ext cx="1981199" cy="2286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A08241"/>
              </a:buClr>
              <a:buSzPts val="250"/>
              <a:buFont typeface="Calibri" panose="020F0502020204030204"/>
              <a:buNone/>
            </a:pPr>
            <a:endParaRPr sz="1000" b="0" i="0" u="none" strike="noStrike" cap="none">
              <a:solidFill>
                <a:srgbClr val="A0824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75" name="Shape 75"/>
        <p:cNvGrpSpPr/>
        <p:nvPr/>
      </p:nvGrpSpPr>
      <p:grpSpPr>
        <a:xfrm>
          <a:off x="0" y="0"/>
          <a:ext cx="0" cy="0"/>
          <a:chOff x="0" y="0"/>
          <a:chExt cx="0" cy="0"/>
        </a:xfrm>
      </p:grpSpPr>
      <p:sp>
        <p:nvSpPr>
          <p:cNvPr id="76" name="Shape 76"/>
          <p:cNvSpPr txBox="1"/>
          <p:nvPr>
            <p:ph type="title"/>
          </p:nvPr>
        </p:nvSpPr>
        <p:spPr>
          <a:xfrm>
            <a:off x="1547812" y="1800225"/>
            <a:ext cx="7138986" cy="40957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2"/>
              </a:buClr>
              <a:buSzPts val="1900"/>
              <a:buFont typeface="Calibri" panose="020F0502020204030204"/>
              <a:buNone/>
            </a:pPr>
            <a:r>
              <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rPr>
              <a:t>Vereenvoudigde weergave van de verschillende graderingen van heupdysplasie</a:t>
            </a:r>
            <a:endPar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endParaRPr>
          </a:p>
        </p:txBody>
      </p:sp>
      <p:pic>
        <p:nvPicPr>
          <p:cNvPr id="77" name="Shape 77"/>
          <p:cNvPicPr preferRelativeResize="0"/>
          <p:nvPr/>
        </p:nvPicPr>
        <p:blipFill rotWithShape="1">
          <a:blip r:embed="rId1"/>
          <a:srcRect/>
          <a:stretch>
            <a:fillRect/>
          </a:stretch>
        </p:blipFill>
        <p:spPr>
          <a:xfrm>
            <a:off x="82100" y="2714625"/>
            <a:ext cx="8977025" cy="2431400"/>
          </a:xfrm>
          <a:prstGeom prst="rect">
            <a:avLst/>
          </a:prstGeom>
          <a:noFill/>
          <a:ln>
            <a:noFill/>
          </a:ln>
        </p:spPr>
      </p:pic>
      <p:sp>
        <p:nvSpPr>
          <p:cNvPr id="78" name="Shape 78"/>
          <p:cNvSpPr txBox="1"/>
          <p:nvPr/>
        </p:nvSpPr>
        <p:spPr>
          <a:xfrm>
            <a:off x="1613558" y="5280252"/>
            <a:ext cx="6912000" cy="1261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A = normaal heupgewricht</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B = dysplasie zonder luxatie</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C = dysplasie met subluxatie</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D = dysplasie met luxatie</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82" name="Shape 82"/>
        <p:cNvGrpSpPr/>
        <p:nvPr/>
      </p:nvGrpSpPr>
      <p:grpSpPr>
        <a:xfrm>
          <a:off x="0" y="0"/>
          <a:ext cx="0" cy="0"/>
          <a:chOff x="0" y="0"/>
          <a:chExt cx="0" cy="0"/>
        </a:xfrm>
      </p:grpSpPr>
      <p:sp>
        <p:nvSpPr>
          <p:cNvPr id="83" name="Shape 83"/>
          <p:cNvSpPr txBox="1"/>
          <p:nvPr/>
        </p:nvSpPr>
        <p:spPr>
          <a:xfrm>
            <a:off x="1547812" y="1494115"/>
            <a:ext cx="7139100" cy="409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2"/>
              </a:buClr>
              <a:buSzPts val="475"/>
              <a:buFont typeface="Calibri" panose="020F0502020204030204"/>
              <a:buNone/>
            </a:pPr>
            <a:r>
              <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rPr>
              <a:t>Oorzaken en risicofactoren</a:t>
            </a:r>
            <a:endParaRPr sz="1900" b="1" i="0" u="none" strike="noStrike" cap="none">
              <a:solidFill>
                <a:schemeClr val="dk2"/>
              </a:solidFill>
              <a:latin typeface="Calibri" panose="020F0502020204030204"/>
              <a:ea typeface="Calibri" panose="020F0502020204030204"/>
              <a:cs typeface="Calibri" panose="020F0502020204030204"/>
              <a:sym typeface="Calibri" panose="020F0502020204030204"/>
            </a:endParaRPr>
          </a:p>
        </p:txBody>
      </p:sp>
      <p:sp>
        <p:nvSpPr>
          <p:cNvPr id="84" name="Shape 84"/>
          <p:cNvSpPr txBox="1"/>
          <p:nvPr/>
        </p:nvSpPr>
        <p:spPr>
          <a:xfrm>
            <a:off x="1547812" y="1857490"/>
            <a:ext cx="7596300" cy="396240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37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Multifactoriële oorzaak: zowel genetische als omgevingsfactoren</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0" indent="-342900" algn="l" rtl="0">
              <a:lnSpc>
                <a:spcPct val="137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Factoren met verhoogd risico:</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719455" marR="0" lvl="7" indent="-358775" algn="l" rtl="0">
              <a:lnSpc>
                <a:spcPct val="137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Vrouwelijk geslacht</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719455" marR="0" lvl="7" indent="-358775" algn="l" rtl="0">
              <a:lnSpc>
                <a:spcPct val="137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Belaste familieanamnese voor heupdysplasie en/of coxartrose voor de leeftijd van 50 jaar (eerste- en tweedegraads familieleden)</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719455" marR="0" lvl="7" indent="-358775" algn="l" rtl="0">
              <a:lnSpc>
                <a:spcPct val="137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Strak inbakeren van het onderlichaam met de heupen en knieën gestrekt</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719455" marR="0" lvl="7" indent="-358775" algn="l" rtl="0">
              <a:lnSpc>
                <a:spcPct val="137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Stuitligging (na week 32 van de zwangerschap)</a:t>
            </a:r>
            <a:r>
              <a:rPr lang="en-US" sz="1900" b="0" i="0" u="none" strike="noStrike" cap="none" baseline="30000">
                <a:solidFill>
                  <a:schemeClr val="dk1"/>
                </a:solidFill>
                <a:latin typeface="Calibri" panose="020F0502020204030204"/>
                <a:ea typeface="Calibri" panose="020F0502020204030204"/>
                <a:cs typeface="Calibri" panose="020F0502020204030204"/>
                <a:sym typeface="Calibri" panose="020F0502020204030204"/>
              </a:rPr>
              <a:t> 1 </a:t>
            </a:r>
            <a:endParaRPr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719455" marR="0" lvl="7" indent="-358775" algn="l" rtl="0">
              <a:lnSpc>
                <a:spcPct val="137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Stuitbevalling</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719455" marR="0" lvl="7" indent="-358775" algn="l" rtl="0">
              <a:lnSpc>
                <a:spcPct val="137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Niet geslaagde uitwendige versie</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7000"/>
              </a:lnSpc>
              <a:spcBef>
                <a:spcPts val="0"/>
              </a:spcBef>
              <a:spcAft>
                <a:spcPts val="0"/>
              </a:spcAft>
              <a:buClr>
                <a:schemeClr val="dk1"/>
              </a:buClr>
              <a:buSzPts val="475"/>
              <a:buFont typeface="Arial" panose="020B0604020202020204"/>
              <a:buNone/>
            </a:pPr>
            <a:endParaRPr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85" name="Shape 85"/>
          <p:cNvSpPr txBox="1"/>
          <p:nvPr/>
        </p:nvSpPr>
        <p:spPr>
          <a:xfrm>
            <a:off x="181276" y="5819900"/>
            <a:ext cx="8815200" cy="954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400"/>
              <a:buFont typeface="Calibri" panose="020F0502020204030204"/>
              <a:buNone/>
            </a:pPr>
            <a:r>
              <a:rPr lang="en-US" sz="1400" i="1" u="none" strike="noStrike" cap="none" baseline="30000">
                <a:solidFill>
                  <a:schemeClr val="dk1"/>
                </a:solidFill>
                <a:latin typeface="Calibri" panose="020F0502020204030204"/>
                <a:ea typeface="Calibri" panose="020F0502020204030204"/>
                <a:cs typeface="Calibri" panose="020F0502020204030204"/>
                <a:sym typeface="Calibri" panose="020F0502020204030204"/>
              </a:rPr>
              <a:t>1  </a:t>
            </a:r>
            <a:r>
              <a:rPr lang="en-US" sz="1400" i="1" u="none" strike="noStrike" cap="none">
                <a:solidFill>
                  <a:srgbClr val="000000"/>
                </a:solidFill>
                <a:latin typeface="Calibri" panose="020F0502020204030204"/>
                <a:ea typeface="Calibri" panose="020F0502020204030204"/>
                <a:cs typeface="Calibri" panose="020F0502020204030204"/>
                <a:sym typeface="Calibri" panose="020F0502020204030204"/>
              </a:rPr>
              <a:t>Hier kan geen exacte definitie voor stuitligging worden gegeven, bv. over periode in de zwangerschap, alleen in de zwangerschap of alleen bij de bevalling of de combinatie, of de duur van de stuitligging, omdat deze verschillen in de beschikbare literatuur niet worden gemaakt. Werkgroep heeft o.b.v. overwegingen besloten tot toevoeging ‘na week 32 van de zwangerschap’.</a:t>
            </a:r>
            <a:endParaRPr i="1">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89" name="Shape 89"/>
        <p:cNvGrpSpPr/>
        <p:nvPr/>
      </p:nvGrpSpPr>
      <p:grpSpPr>
        <a:xfrm>
          <a:off x="0" y="0"/>
          <a:ext cx="0" cy="0"/>
          <a:chOff x="0" y="0"/>
          <a:chExt cx="0" cy="0"/>
        </a:xfrm>
      </p:grpSpPr>
      <p:sp>
        <p:nvSpPr>
          <p:cNvPr id="90" name="Shape 90"/>
          <p:cNvSpPr txBox="1"/>
          <p:nvPr/>
        </p:nvSpPr>
        <p:spPr>
          <a:xfrm>
            <a:off x="1547812" y="1800225"/>
            <a:ext cx="7138986" cy="4095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2"/>
              </a:buClr>
              <a:buSzPts val="475"/>
              <a:buFont typeface="Calibri" panose="020F0502020204030204"/>
              <a:buNone/>
            </a:pPr>
            <a:r>
              <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rPr>
              <a:t>Gevolgen</a:t>
            </a:r>
            <a:endParaRPr sz="1900" b="1" i="0" u="none" strike="noStrike" cap="none">
              <a:solidFill>
                <a:schemeClr val="dk2"/>
              </a:solidFill>
              <a:latin typeface="Calibri" panose="020F0502020204030204"/>
              <a:ea typeface="Calibri" panose="020F0502020204030204"/>
              <a:cs typeface="Calibri" panose="020F0502020204030204"/>
              <a:sym typeface="Calibri" panose="020F0502020204030204"/>
            </a:endParaRPr>
          </a:p>
        </p:txBody>
      </p:sp>
      <p:sp>
        <p:nvSpPr>
          <p:cNvPr id="91" name="Shape 91"/>
          <p:cNvSpPr txBox="1"/>
          <p:nvPr/>
        </p:nvSpPr>
        <p:spPr>
          <a:xfrm>
            <a:off x="1379349" y="2209800"/>
            <a:ext cx="7625166" cy="3962399"/>
          </a:xfrm>
          <a:prstGeom prst="rect">
            <a:avLst/>
          </a:prstGeom>
          <a:noFill/>
          <a:ln>
            <a:noFill/>
          </a:ln>
        </p:spPr>
        <p:txBody>
          <a:bodyPr spcFirstLastPara="1" wrap="square" lIns="91425" tIns="45700" rIns="91425" bIns="45700" anchor="t" anchorCtr="0">
            <a:noAutofit/>
          </a:bodyPr>
          <a:lstStyle/>
          <a:p>
            <a:pPr marL="0" marR="0" lvl="0" indent="0" algn="l" rtl="0">
              <a:lnSpc>
                <a:spcPct val="137000"/>
              </a:lnSpc>
              <a:spcBef>
                <a:spcPts val="0"/>
              </a:spcBef>
              <a:spcAft>
                <a:spcPts val="0"/>
              </a:spcAft>
              <a:buClr>
                <a:schemeClr val="dk1"/>
              </a:buClr>
              <a:buSzPts val="475"/>
              <a:buFont typeface="Calibri" panose="020F0502020204030204"/>
              <a:buNone/>
            </a:pPr>
            <a:r>
              <a:rPr lang="en-US" sz="1900" b="0" i="0" u="sng" strike="noStrike" cap="none">
                <a:solidFill>
                  <a:schemeClr val="dk1"/>
                </a:solidFill>
                <a:latin typeface="Calibri" panose="020F0502020204030204"/>
                <a:ea typeface="Calibri" panose="020F0502020204030204"/>
                <a:cs typeface="Calibri" panose="020F0502020204030204"/>
                <a:sym typeface="Calibri" panose="020F0502020204030204"/>
              </a:rPr>
              <a:t>Behandeling:</a:t>
            </a:r>
            <a:endParaRPr lang="en-US" sz="1900" b="0" i="0" u="sng"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0" indent="-342900" algn="l" rtl="0">
              <a:lnSpc>
                <a:spcPct val="137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Het in flexie- en spreidstand houden van de heupen d.m.v. spreidmiddel</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0" indent="-342900" algn="l" rtl="0">
              <a:lnSpc>
                <a:spcPct val="137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Aanvankelijk tenminste 23 uur per dag </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0" indent="-342900" algn="l" rtl="0">
              <a:lnSpc>
                <a:spcPct val="137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Behandeling duurt meestal meerdere maanden</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0" indent="-222250" algn="l" rtl="0">
              <a:lnSpc>
                <a:spcPct val="137000"/>
              </a:lnSpc>
              <a:spcBef>
                <a:spcPts val="0"/>
              </a:spcBef>
              <a:spcAft>
                <a:spcPts val="0"/>
              </a:spcAft>
              <a:buClr>
                <a:schemeClr val="dk1"/>
              </a:buClr>
              <a:buSzPts val="1900"/>
              <a:buFont typeface="Arial" panose="020B0604020202020204"/>
              <a:buNone/>
            </a:pPr>
            <a:endParaRPr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7000"/>
              </a:lnSpc>
              <a:spcBef>
                <a:spcPts val="0"/>
              </a:spcBef>
              <a:spcAft>
                <a:spcPts val="0"/>
              </a:spcAft>
              <a:buClr>
                <a:schemeClr val="dk1"/>
              </a:buClr>
              <a:buSzPts val="475"/>
              <a:buFont typeface="Calibri" panose="020F0502020204030204"/>
              <a:buNone/>
            </a:pPr>
            <a:r>
              <a:rPr lang="en-US" sz="1900" b="0" i="0" u="sng" strike="noStrike" cap="none">
                <a:solidFill>
                  <a:schemeClr val="dk1"/>
                </a:solidFill>
                <a:latin typeface="Calibri" panose="020F0502020204030204"/>
                <a:ea typeface="Calibri" panose="020F0502020204030204"/>
                <a:cs typeface="Calibri" panose="020F0502020204030204"/>
                <a:sym typeface="Calibri" panose="020F0502020204030204"/>
              </a:rPr>
              <a:t>Indien onbehandeld: </a:t>
            </a:r>
            <a:endParaRPr lang="en-US" sz="1900" b="0" i="0" u="sng"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0" indent="-342900" algn="l" rtl="0">
              <a:lnSpc>
                <a:spcPct val="137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Bij luxatie: beenlengteverschil, mank lopen (enkelzijdig), waggelgang (tweezijdig)</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0" indent="-342900" algn="l" rtl="0">
              <a:lnSpc>
                <a:spcPct val="137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Vroege slijtage van de heup (coxartrose), met pijn, invaliditeit en verminderde kwaliteit van leven als gevolg</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92" name="Shape 92"/>
          <p:cNvSpPr txBox="1"/>
          <p:nvPr/>
        </p:nvSpPr>
        <p:spPr>
          <a:xfrm>
            <a:off x="6705600" y="6553200"/>
            <a:ext cx="1981199" cy="2286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A08241"/>
              </a:buClr>
              <a:buSzPts val="250"/>
              <a:buFont typeface="Calibri" panose="020F0502020204030204"/>
              <a:buNone/>
            </a:pPr>
            <a:endParaRPr sz="1000" b="0" i="0" u="none" strike="noStrike" cap="none">
              <a:solidFill>
                <a:srgbClr val="A0824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96" name="Shape 96"/>
        <p:cNvGrpSpPr/>
        <p:nvPr/>
      </p:nvGrpSpPr>
      <p:grpSpPr>
        <a:xfrm>
          <a:off x="0" y="0"/>
          <a:ext cx="0" cy="0"/>
          <a:chOff x="0" y="0"/>
          <a:chExt cx="0" cy="0"/>
        </a:xfrm>
      </p:grpSpPr>
      <p:sp>
        <p:nvSpPr>
          <p:cNvPr id="97" name="Shape 97"/>
          <p:cNvSpPr txBox="1"/>
          <p:nvPr/>
        </p:nvSpPr>
        <p:spPr>
          <a:xfrm>
            <a:off x="1547812" y="1800225"/>
            <a:ext cx="7138986" cy="4095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2"/>
              </a:buClr>
              <a:buSzPts val="475"/>
              <a:buFont typeface="Calibri" panose="020F0502020204030204"/>
              <a:buNone/>
            </a:pPr>
            <a:r>
              <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rPr>
              <a:t>Preventieve voorlichting en advies</a:t>
            </a:r>
            <a:endPar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endParaRPr>
          </a:p>
        </p:txBody>
      </p:sp>
      <p:sp>
        <p:nvSpPr>
          <p:cNvPr id="98" name="Shape 98"/>
          <p:cNvSpPr txBox="1"/>
          <p:nvPr/>
        </p:nvSpPr>
        <p:spPr>
          <a:xfrm>
            <a:off x="1547812" y="2209800"/>
            <a:ext cx="7138986" cy="3962399"/>
          </a:xfrm>
          <a:prstGeom prst="rect">
            <a:avLst/>
          </a:prstGeom>
          <a:noFill/>
          <a:ln>
            <a:noFill/>
          </a:ln>
        </p:spPr>
        <p:txBody>
          <a:bodyPr spcFirstLastPara="1" wrap="square" lIns="91425" tIns="45700" rIns="91425" bIns="45700" anchor="t" anchorCtr="0">
            <a:noAutofit/>
          </a:bodyPr>
          <a:lstStyle/>
          <a:p>
            <a:pPr marL="342900" marR="0" lvl="0" indent="-342900" algn="l" rtl="0">
              <a:lnSpc>
                <a:spcPct val="137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Voorlichting geven over inbakeren indien de ouder aangeeft dat het onderlichaam van het kind wordt ingebakerd met de heupen en de knieën gestrekt of dat de ouder dit van plan is:</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719455" marR="0" lvl="0" indent="-358775" algn="l" rtl="0">
              <a:lnSpc>
                <a:spcPct val="137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verhoogd risico op DDH </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719455" marR="0" lvl="0" indent="-358775" algn="l" rtl="0">
              <a:lnSpc>
                <a:spcPct val="137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instructie aanbieden over de veilige manier van inbakeren</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99" name="Shape 99"/>
          <p:cNvSpPr txBox="1"/>
          <p:nvPr/>
        </p:nvSpPr>
        <p:spPr>
          <a:xfrm>
            <a:off x="6705600" y="6553200"/>
            <a:ext cx="1981199" cy="2286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A08241"/>
              </a:buClr>
              <a:buSzPts val="250"/>
              <a:buFont typeface="Calibri" panose="020F0502020204030204"/>
              <a:buNone/>
            </a:pPr>
            <a:endParaRPr sz="1000" b="0" i="0" u="none" strike="noStrike" cap="none">
              <a:solidFill>
                <a:srgbClr val="A0824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03" name="Shape 103"/>
        <p:cNvGrpSpPr/>
        <p:nvPr/>
      </p:nvGrpSpPr>
      <p:grpSpPr>
        <a:xfrm>
          <a:off x="0" y="0"/>
          <a:ext cx="0" cy="0"/>
          <a:chOff x="0" y="0"/>
          <a:chExt cx="0" cy="0"/>
        </a:xfrm>
      </p:grpSpPr>
      <p:sp>
        <p:nvSpPr>
          <p:cNvPr id="104" name="Shape 104"/>
          <p:cNvSpPr txBox="1"/>
          <p:nvPr/>
        </p:nvSpPr>
        <p:spPr>
          <a:xfrm>
            <a:off x="1547812" y="1800225"/>
            <a:ext cx="7138986" cy="4095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2"/>
              </a:buClr>
              <a:buSzPts val="475"/>
              <a:buFont typeface="Calibri" panose="020F0502020204030204"/>
              <a:buNone/>
            </a:pPr>
            <a:r>
              <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rPr>
              <a:t>Signalering 0 t/m 6 maanden</a:t>
            </a:r>
            <a:endParaRPr sz="1900" b="1" i="0" u="none" strike="noStrike" cap="none">
              <a:solidFill>
                <a:schemeClr val="dk2"/>
              </a:solidFill>
              <a:latin typeface="Calibri" panose="020F0502020204030204"/>
              <a:ea typeface="Calibri" panose="020F0502020204030204"/>
              <a:cs typeface="Calibri" panose="020F0502020204030204"/>
              <a:sym typeface="Calibri" panose="020F0502020204030204"/>
            </a:endParaRPr>
          </a:p>
        </p:txBody>
      </p:sp>
      <p:sp>
        <p:nvSpPr>
          <p:cNvPr id="105" name="Shape 105"/>
          <p:cNvSpPr txBox="1"/>
          <p:nvPr/>
        </p:nvSpPr>
        <p:spPr>
          <a:xfrm>
            <a:off x="1547812" y="2209800"/>
            <a:ext cx="7138986" cy="396239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De volgende activiteiten worden aanbevolen in de richtlijn:</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0" indent="-342900" algn="l" rtl="0">
              <a:lnSpc>
                <a:spcPct val="100000"/>
              </a:lnSpc>
              <a:spcBef>
                <a:spcPts val="0"/>
              </a:spcBef>
              <a:spcAft>
                <a:spcPts val="0"/>
              </a:spcAft>
              <a:buClr>
                <a:schemeClr val="dk1"/>
              </a:buClr>
              <a:buSzPts val="1900"/>
              <a:buFont typeface="Arial" panose="020B0604020202020204"/>
              <a:buChar char="•"/>
            </a:pPr>
            <a:r>
              <a:rPr lang="en-US" sz="1900" b="0" i="0" u="sng" strike="noStrike" cap="none">
                <a:solidFill>
                  <a:schemeClr val="dk1"/>
                </a:solidFill>
                <a:latin typeface="Calibri" panose="020F0502020204030204"/>
                <a:ea typeface="Calibri" panose="020F0502020204030204"/>
                <a:cs typeface="Calibri" panose="020F0502020204030204"/>
                <a:sym typeface="Calibri" panose="020F0502020204030204"/>
              </a:rPr>
              <a:t>Twee keer anamnese</a:t>
            </a: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 op risicofactoren vóór de leeftijd van 3 maanden</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0" indent="-342900" algn="l" rtl="0">
              <a:lnSpc>
                <a:spcPct val="100000"/>
              </a:lnSpc>
              <a:spcBef>
                <a:spcPts val="0"/>
              </a:spcBef>
              <a:spcAft>
                <a:spcPts val="0"/>
              </a:spcAft>
              <a:buClr>
                <a:schemeClr val="dk1"/>
              </a:buClr>
              <a:buSzPts val="1900"/>
              <a:buFont typeface="Arial" panose="020B0604020202020204"/>
              <a:buChar char="•"/>
            </a:pPr>
            <a:r>
              <a:rPr lang="en-US" sz="1900" b="0" i="0" u="sng" strike="noStrike" cap="none">
                <a:solidFill>
                  <a:schemeClr val="dk1"/>
                </a:solidFill>
                <a:latin typeface="Calibri" panose="020F0502020204030204"/>
                <a:ea typeface="Calibri" panose="020F0502020204030204"/>
                <a:cs typeface="Calibri" panose="020F0502020204030204"/>
                <a:sym typeface="Calibri" panose="020F0502020204030204"/>
              </a:rPr>
              <a:t>Drie keer heuponderzoek</a:t>
            </a: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 (beoordeling abductie heupen en kniehoogte): aan het einde van de eerste levensmaand, bij voorkeur bij 3 maanden en een derde keer vóór de leeftijd van 7 maanden</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0" indent="-342900" algn="l" rtl="0">
              <a:lnSpc>
                <a:spcPct val="100000"/>
              </a:lnSpc>
              <a:spcBef>
                <a:spcPts val="0"/>
              </a:spcBef>
              <a:spcAft>
                <a:spcPts val="0"/>
              </a:spcAft>
              <a:buClr>
                <a:schemeClr val="dk1"/>
              </a:buClr>
              <a:buSzPts val="1900"/>
              <a:buFont typeface="Arial" panose="020B0604020202020204"/>
              <a:buChar char="•"/>
            </a:pPr>
            <a:r>
              <a:rPr lang="en-US" sz="1900" b="0" i="0" u="sng" strike="noStrike" cap="none">
                <a:solidFill>
                  <a:schemeClr val="dk1"/>
                </a:solidFill>
                <a:latin typeface="Calibri" panose="020F0502020204030204"/>
                <a:ea typeface="Calibri" panose="020F0502020204030204"/>
                <a:cs typeface="Calibri" panose="020F0502020204030204"/>
                <a:sym typeface="Calibri" panose="020F0502020204030204"/>
              </a:rPr>
              <a:t>Verwijzing</a:t>
            </a: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 indien risicofactoren aanwezig (belaste familieanamnese of stuitligging) of afwijkend lichamelijk onderzoek</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0" indent="-342900" algn="l" rtl="0">
              <a:lnSpc>
                <a:spcPct val="100000"/>
              </a:lnSpc>
              <a:spcBef>
                <a:spcPts val="0"/>
              </a:spcBef>
              <a:spcAft>
                <a:spcPts val="0"/>
              </a:spcAft>
              <a:buClr>
                <a:schemeClr val="dk1"/>
              </a:buClr>
              <a:buSzPts val="1900"/>
              <a:buFont typeface="Arial" panose="020B0604020202020204"/>
              <a:buChar char="•"/>
            </a:pPr>
            <a:r>
              <a:rPr lang="en-US" sz="1900" b="0" i="0" u="sng" strike="noStrike" cap="none">
                <a:solidFill>
                  <a:schemeClr val="dk1"/>
                </a:solidFill>
                <a:latin typeface="Calibri" panose="020F0502020204030204"/>
                <a:ea typeface="Calibri" panose="020F0502020204030204"/>
                <a:cs typeface="Calibri" panose="020F0502020204030204"/>
                <a:sym typeface="Calibri" panose="020F0502020204030204"/>
              </a:rPr>
              <a:t>Voorlichting </a:t>
            </a: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indien aanwezigheid risicofactor inbakeren met de heupen en de knieën gestrekt</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0" indent="-342900" algn="l" rtl="0">
              <a:lnSpc>
                <a:spcPct val="100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Daarnaast de handelingen en bevindingen </a:t>
            </a:r>
            <a:r>
              <a:rPr lang="en-US" sz="1900" b="0" i="0" u="sng" strike="noStrike" cap="none">
                <a:solidFill>
                  <a:schemeClr val="dk1"/>
                </a:solidFill>
                <a:latin typeface="Calibri" panose="020F0502020204030204"/>
                <a:ea typeface="Calibri" panose="020F0502020204030204"/>
                <a:cs typeface="Calibri" panose="020F0502020204030204"/>
                <a:sym typeface="Calibri" panose="020F0502020204030204"/>
              </a:rPr>
              <a:t>actief bespreken</a:t>
            </a: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 met ouders, met toelichting wat de bevindingen betekenen</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06" name="Shape 106"/>
          <p:cNvSpPr txBox="1"/>
          <p:nvPr/>
        </p:nvSpPr>
        <p:spPr>
          <a:xfrm>
            <a:off x="6705600" y="6553200"/>
            <a:ext cx="1981199" cy="2286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A08241"/>
              </a:buClr>
              <a:buSzPts val="250"/>
              <a:buFont typeface="Calibri" panose="020F0502020204030204"/>
              <a:buNone/>
            </a:pPr>
            <a:endParaRPr sz="1000" b="0" i="0" u="none" strike="noStrike" cap="none">
              <a:solidFill>
                <a:srgbClr val="A0824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10" name="Shape 110"/>
        <p:cNvGrpSpPr/>
        <p:nvPr/>
      </p:nvGrpSpPr>
      <p:grpSpPr>
        <a:xfrm>
          <a:off x="0" y="0"/>
          <a:ext cx="0" cy="0"/>
          <a:chOff x="0" y="0"/>
          <a:chExt cx="0" cy="0"/>
        </a:xfrm>
      </p:grpSpPr>
      <p:sp>
        <p:nvSpPr>
          <p:cNvPr id="111" name="Shape 111"/>
          <p:cNvSpPr txBox="1"/>
          <p:nvPr/>
        </p:nvSpPr>
        <p:spPr>
          <a:xfrm>
            <a:off x="-50450" y="0"/>
            <a:ext cx="9325500" cy="6928500"/>
          </a:xfrm>
          <a:prstGeom prst="rect">
            <a:avLst/>
          </a:prstGeom>
          <a:solidFill>
            <a:srgbClr val="FFFFFF"/>
          </a:solidFill>
          <a:ln>
            <a:noFill/>
          </a:ln>
        </p:spPr>
        <p:txBody>
          <a:bodyPr spcFirstLastPara="1" wrap="square" lIns="91425" tIns="91425" rIns="91425" bIns="91425" anchor="t" anchorCtr="0">
            <a:noAutofit/>
          </a:bodyPr>
          <a:lstStyle/>
          <a:p>
            <a:pPr marL="0" lvl="0" indent="0">
              <a:spcBef>
                <a:spcPts val="0"/>
              </a:spcBef>
              <a:spcAft>
                <a:spcPts val="0"/>
              </a:spcAft>
              <a:buNone/>
            </a:pPr>
          </a:p>
        </p:txBody>
      </p:sp>
      <p:pic>
        <p:nvPicPr>
          <p:cNvPr id="112" name="Shape 112"/>
          <p:cNvPicPr preferRelativeResize="0"/>
          <p:nvPr/>
        </p:nvPicPr>
        <p:blipFill rotWithShape="1">
          <a:blip r:embed="rId1"/>
          <a:srcRect/>
          <a:stretch>
            <a:fillRect/>
          </a:stretch>
        </p:blipFill>
        <p:spPr>
          <a:xfrm>
            <a:off x="505445" y="131163"/>
            <a:ext cx="6138792" cy="6595673"/>
          </a:xfrm>
          <a:prstGeom prst="rect">
            <a:avLst/>
          </a:prstGeom>
          <a:noFill/>
          <a:ln>
            <a:noFill/>
          </a:ln>
        </p:spPr>
      </p:pic>
      <p:pic>
        <p:nvPicPr>
          <p:cNvPr id="113" name="Shape 113"/>
          <p:cNvPicPr preferRelativeResize="0"/>
          <p:nvPr/>
        </p:nvPicPr>
        <p:blipFill rotWithShape="1">
          <a:blip r:embed="rId2"/>
          <a:srcRect l="7904" t="44693" r="22580" b="36660"/>
          <a:stretch>
            <a:fillRect/>
          </a:stretch>
        </p:blipFill>
        <p:spPr>
          <a:xfrm>
            <a:off x="2612107" y="5768180"/>
            <a:ext cx="6356555" cy="95864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17" name="Shape 117"/>
        <p:cNvGrpSpPr/>
        <p:nvPr/>
      </p:nvGrpSpPr>
      <p:grpSpPr>
        <a:xfrm>
          <a:off x="0" y="0"/>
          <a:ext cx="0" cy="0"/>
          <a:chOff x="0" y="0"/>
          <a:chExt cx="0" cy="0"/>
        </a:xfrm>
      </p:grpSpPr>
      <p:sp>
        <p:nvSpPr>
          <p:cNvPr id="118" name="Shape 118"/>
          <p:cNvSpPr txBox="1"/>
          <p:nvPr/>
        </p:nvSpPr>
        <p:spPr>
          <a:xfrm>
            <a:off x="1547812" y="1800225"/>
            <a:ext cx="7138986" cy="4095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2"/>
              </a:buClr>
              <a:buSzPts val="475"/>
              <a:buFont typeface="Calibri" panose="020F0502020204030204"/>
              <a:buNone/>
            </a:pPr>
            <a:r>
              <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rPr>
              <a:t>Signalering 7 maanden tot 18 jaar</a:t>
            </a:r>
            <a:endParaRPr sz="1900" b="1" i="0" u="none" strike="noStrike" cap="none">
              <a:solidFill>
                <a:schemeClr val="dk2"/>
              </a:solidFill>
              <a:latin typeface="Calibri" panose="020F0502020204030204"/>
              <a:ea typeface="Calibri" panose="020F0502020204030204"/>
              <a:cs typeface="Calibri" panose="020F0502020204030204"/>
              <a:sym typeface="Calibri" panose="020F0502020204030204"/>
            </a:endParaRPr>
          </a:p>
        </p:txBody>
      </p:sp>
      <p:sp>
        <p:nvSpPr>
          <p:cNvPr id="119" name="Shape 119"/>
          <p:cNvSpPr txBox="1"/>
          <p:nvPr/>
        </p:nvSpPr>
        <p:spPr>
          <a:xfrm>
            <a:off x="1547812" y="2209800"/>
            <a:ext cx="7138986" cy="396239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De volgende activiteiten worden aanbevolen in de richtlijn:</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0" indent="-342900" algn="l" rtl="0">
              <a:lnSpc>
                <a:spcPct val="100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Tot 2 jaar: heuponderzoek als de jeugdarts lichamelijk onderzoek verricht</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0" indent="-342900" algn="l" rtl="0">
              <a:lnSpc>
                <a:spcPct val="100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Als het kind zelfstandig loopt eerst onderzoek in staande houding:</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719455" marR="0" lvl="0" indent="-358775" algn="l" rtl="0">
              <a:lnSpc>
                <a:spcPct val="100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Het looppatroon</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719455" marR="0" lvl="0" indent="-358775" algn="l" rtl="0">
              <a:lnSpc>
                <a:spcPct val="100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De luchtfiguur onder het perineum</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719455" marR="0" lvl="0" indent="-358775" algn="l" rtl="0">
              <a:lnSpc>
                <a:spcPct val="100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De lendenlordose</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719455" marR="0" lvl="0" indent="-358775" algn="l" rtl="0">
              <a:lnSpc>
                <a:spcPct val="100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De beenlengte (vanaf de leeftijd van 2 jaar)</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719455" marR="0" lvl="0" indent="-358775" algn="l" rtl="0">
              <a:lnSpc>
                <a:spcPct val="100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Zo nodig wordt onderzoek uitgebreid met onderzoek van de abductie en kniehoogte in liggende houding</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0" indent="-342900" algn="l" rtl="0">
              <a:lnSpc>
                <a:spcPct val="100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Na 2 jaar: heuponderzoek op indicatie</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0" indent="-222250" algn="l" rtl="0">
              <a:lnSpc>
                <a:spcPct val="100000"/>
              </a:lnSpc>
              <a:spcBef>
                <a:spcPts val="0"/>
              </a:spcBef>
              <a:spcAft>
                <a:spcPts val="0"/>
              </a:spcAft>
              <a:buClr>
                <a:srgbClr val="000000"/>
              </a:buClr>
              <a:buSzPts val="1900"/>
              <a:buFont typeface="Arial" panose="020B0604020202020204"/>
              <a:buNone/>
            </a:pPr>
            <a:endParaRPr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20" name="Shape 120"/>
          <p:cNvSpPr txBox="1"/>
          <p:nvPr/>
        </p:nvSpPr>
        <p:spPr>
          <a:xfrm>
            <a:off x="6705600" y="6553200"/>
            <a:ext cx="1981199" cy="2286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A08241"/>
              </a:buClr>
              <a:buSzPts val="250"/>
              <a:buFont typeface="Calibri" panose="020F0502020204030204"/>
              <a:buNone/>
            </a:pPr>
            <a:endParaRPr sz="1000" b="0" i="0" u="none" strike="noStrike" cap="none">
              <a:solidFill>
                <a:srgbClr val="A0824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24" name="Shape 124"/>
        <p:cNvGrpSpPr/>
        <p:nvPr/>
      </p:nvGrpSpPr>
      <p:grpSpPr>
        <a:xfrm>
          <a:off x="0" y="0"/>
          <a:ext cx="0" cy="0"/>
          <a:chOff x="0" y="0"/>
          <a:chExt cx="0" cy="0"/>
        </a:xfrm>
      </p:grpSpPr>
      <p:sp>
        <p:nvSpPr>
          <p:cNvPr id="125" name="Shape 125"/>
          <p:cNvSpPr txBox="1"/>
          <p:nvPr/>
        </p:nvSpPr>
        <p:spPr>
          <a:xfrm>
            <a:off x="-50450" y="0"/>
            <a:ext cx="9325500" cy="6928500"/>
          </a:xfrm>
          <a:prstGeom prst="rect">
            <a:avLst/>
          </a:prstGeom>
          <a:solidFill>
            <a:srgbClr val="FFFFFF"/>
          </a:solidFill>
          <a:ln>
            <a:noFill/>
          </a:ln>
        </p:spPr>
        <p:txBody>
          <a:bodyPr spcFirstLastPara="1" wrap="square" lIns="91425" tIns="91425" rIns="91425" bIns="91425" anchor="t" anchorCtr="0">
            <a:noAutofit/>
          </a:bodyPr>
          <a:lstStyle/>
          <a:p>
            <a:pPr marL="0" lvl="0" indent="0" rtl="0">
              <a:spcBef>
                <a:spcPts val="0"/>
              </a:spcBef>
              <a:spcAft>
                <a:spcPts val="0"/>
              </a:spcAft>
              <a:buNone/>
            </a:pPr>
          </a:p>
        </p:txBody>
      </p:sp>
      <p:sp>
        <p:nvSpPr>
          <p:cNvPr id="126" name="Shape 126"/>
          <p:cNvSpPr/>
          <p:nvPr/>
        </p:nvSpPr>
        <p:spPr>
          <a:xfrm>
            <a:off x="0" y="0"/>
            <a:ext cx="9144000" cy="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400"/>
              <a:buFont typeface="Arial" panose="020B0604020202020204"/>
              <a:buNone/>
            </a:pP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pic>
        <p:nvPicPr>
          <p:cNvPr id="127" name="Shape 127"/>
          <p:cNvPicPr preferRelativeResize="0"/>
          <p:nvPr/>
        </p:nvPicPr>
        <p:blipFill rotWithShape="1">
          <a:blip r:embed="rId1"/>
          <a:srcRect l="7742" t="69937" r="22418" b="11415"/>
          <a:stretch>
            <a:fillRect/>
          </a:stretch>
        </p:blipFill>
        <p:spPr>
          <a:xfrm>
            <a:off x="1013950" y="5708049"/>
            <a:ext cx="8130050" cy="1220450"/>
          </a:xfrm>
          <a:prstGeom prst="rect">
            <a:avLst/>
          </a:prstGeom>
          <a:noFill/>
          <a:ln>
            <a:noFill/>
          </a:ln>
        </p:spPr>
      </p:pic>
      <p:pic>
        <p:nvPicPr>
          <p:cNvPr id="128" name="Shape 128"/>
          <p:cNvPicPr preferRelativeResize="0"/>
          <p:nvPr/>
        </p:nvPicPr>
        <p:blipFill>
          <a:blip r:embed="rId2"/>
          <a:stretch>
            <a:fillRect/>
          </a:stretch>
        </p:blipFill>
        <p:spPr>
          <a:xfrm>
            <a:off x="246903" y="332700"/>
            <a:ext cx="8897100" cy="51287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32" name="Shape 132"/>
        <p:cNvGrpSpPr/>
        <p:nvPr/>
      </p:nvGrpSpPr>
      <p:grpSpPr>
        <a:xfrm>
          <a:off x="0" y="0"/>
          <a:ext cx="0" cy="0"/>
          <a:chOff x="0" y="0"/>
          <a:chExt cx="0" cy="0"/>
        </a:xfrm>
      </p:grpSpPr>
      <p:sp>
        <p:nvSpPr>
          <p:cNvPr id="133" name="Shape 133"/>
          <p:cNvSpPr txBox="1"/>
          <p:nvPr/>
        </p:nvSpPr>
        <p:spPr>
          <a:xfrm>
            <a:off x="-50450" y="0"/>
            <a:ext cx="9325500" cy="6928500"/>
          </a:xfrm>
          <a:prstGeom prst="rect">
            <a:avLst/>
          </a:prstGeom>
          <a:solidFill>
            <a:srgbClr val="FFFFFF"/>
          </a:solidFill>
          <a:ln>
            <a:noFill/>
          </a:ln>
        </p:spPr>
        <p:txBody>
          <a:bodyPr spcFirstLastPara="1" wrap="square" lIns="91425" tIns="91425" rIns="91425" bIns="91425" anchor="t" anchorCtr="0">
            <a:noAutofit/>
          </a:bodyPr>
          <a:lstStyle/>
          <a:p>
            <a:pPr marL="0" lvl="0" indent="0" rtl="0">
              <a:spcBef>
                <a:spcPts val="0"/>
              </a:spcBef>
              <a:spcAft>
                <a:spcPts val="0"/>
              </a:spcAft>
              <a:buNone/>
            </a:pPr>
          </a:p>
        </p:txBody>
      </p:sp>
      <p:pic>
        <p:nvPicPr>
          <p:cNvPr id="134" name="Shape 134"/>
          <p:cNvPicPr preferRelativeResize="0"/>
          <p:nvPr/>
        </p:nvPicPr>
        <p:blipFill rotWithShape="1">
          <a:blip r:embed="rId1"/>
          <a:srcRect b="20377"/>
          <a:stretch>
            <a:fillRect/>
          </a:stretch>
        </p:blipFill>
        <p:spPr>
          <a:xfrm>
            <a:off x="79275" y="84701"/>
            <a:ext cx="8924900" cy="5655475"/>
          </a:xfrm>
          <a:prstGeom prst="rect">
            <a:avLst/>
          </a:prstGeom>
          <a:noFill/>
          <a:ln>
            <a:noFill/>
          </a:ln>
        </p:spPr>
      </p:pic>
      <p:pic>
        <p:nvPicPr>
          <p:cNvPr id="135" name="Shape 135"/>
          <p:cNvPicPr preferRelativeResize="0"/>
          <p:nvPr/>
        </p:nvPicPr>
        <p:blipFill rotWithShape="1">
          <a:blip r:embed="rId2"/>
          <a:srcRect l="7742" t="69937" r="22418" b="11415"/>
          <a:stretch>
            <a:fillRect/>
          </a:stretch>
        </p:blipFill>
        <p:spPr>
          <a:xfrm>
            <a:off x="1182193" y="5855099"/>
            <a:ext cx="7150457" cy="10734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39" name="Shape 139"/>
        <p:cNvGrpSpPr/>
        <p:nvPr/>
      </p:nvGrpSpPr>
      <p:grpSpPr>
        <a:xfrm>
          <a:off x="0" y="0"/>
          <a:ext cx="0" cy="0"/>
          <a:chOff x="0" y="0"/>
          <a:chExt cx="0" cy="0"/>
        </a:xfrm>
      </p:grpSpPr>
      <p:sp>
        <p:nvSpPr>
          <p:cNvPr id="140" name="Shape 140"/>
          <p:cNvSpPr txBox="1"/>
          <p:nvPr/>
        </p:nvSpPr>
        <p:spPr>
          <a:xfrm>
            <a:off x="1218675" y="1800225"/>
            <a:ext cx="7468199" cy="605700"/>
          </a:xfrm>
          <a:prstGeom prst="rect">
            <a:avLst/>
          </a:prstGeom>
          <a:noFill/>
          <a:ln>
            <a:noFill/>
          </a:ln>
        </p:spPr>
        <p:txBody>
          <a:bodyPr spcFirstLastPara="1" wrap="square" lIns="91425" tIns="45700" rIns="91425" bIns="45700" anchor="t" anchorCtr="0">
            <a:noAutofit/>
          </a:bodyPr>
          <a:lstStyle/>
          <a:p>
            <a:pPr marL="0" marR="0" lvl="0" indent="0" algn="l" rtl="0">
              <a:lnSpc>
                <a:spcPct val="137000"/>
              </a:lnSpc>
              <a:spcBef>
                <a:spcPts val="0"/>
              </a:spcBef>
              <a:spcAft>
                <a:spcPts val="0"/>
              </a:spcAft>
              <a:buClr>
                <a:schemeClr val="dk1"/>
              </a:buClr>
              <a:buSzPts val="475"/>
              <a:buFont typeface="Calibri" panose="020F0502020204030204"/>
              <a:buNone/>
            </a:pPr>
            <a:r>
              <a:rPr lang="en-US" sz="1900" b="1" i="0" u="none" strike="noStrike" cap="none">
                <a:solidFill>
                  <a:schemeClr val="dk1"/>
                </a:solidFill>
                <a:latin typeface="Calibri" panose="020F0502020204030204"/>
                <a:ea typeface="Calibri" panose="020F0502020204030204"/>
                <a:cs typeface="Calibri" panose="020F0502020204030204"/>
                <a:sym typeface="Calibri" panose="020F0502020204030204"/>
              </a:rPr>
              <a:t>Hoe kun je in deze casus de aanbevelingen van de richt</a:t>
            </a:r>
            <a:r>
              <a:rPr lang="en-US" sz="1800" b="1" i="0" u="none" strike="noStrike" cap="none">
                <a:solidFill>
                  <a:schemeClr val="dk1"/>
                </a:solidFill>
                <a:latin typeface="Calibri" panose="020F0502020204030204"/>
                <a:ea typeface="Calibri" panose="020F0502020204030204"/>
                <a:cs typeface="Calibri" panose="020F0502020204030204"/>
                <a:sym typeface="Calibri" panose="020F0502020204030204"/>
              </a:rPr>
              <a:t>l</a:t>
            </a:r>
            <a:r>
              <a:rPr lang="en-US" sz="1900" b="1" i="0" u="none" strike="noStrike" cap="none">
                <a:solidFill>
                  <a:schemeClr val="dk1"/>
                </a:solidFill>
                <a:latin typeface="Calibri" panose="020F0502020204030204"/>
                <a:ea typeface="Calibri" panose="020F0502020204030204"/>
                <a:cs typeface="Calibri" panose="020F0502020204030204"/>
                <a:sym typeface="Calibri" panose="020F0502020204030204"/>
              </a:rPr>
              <a:t>ij</a:t>
            </a:r>
            <a:r>
              <a:rPr lang="en-US" sz="1900" b="1" i="0" u="none" strike="noStrike" cap="none">
                <a:solidFill>
                  <a:schemeClr val="dk1"/>
                </a:solidFill>
                <a:latin typeface="Calibri" panose="020F0502020204030204" charset="0"/>
                <a:ea typeface="Calibri" panose="020F0502020204030204"/>
                <a:cs typeface="Calibri" panose="020F0502020204030204"/>
                <a:sym typeface="Calibri" panose="020F0502020204030204"/>
              </a:rPr>
              <a:t>n </a:t>
            </a:r>
            <a:r>
              <a:rPr lang="en-US" sz="1900" b="1" i="0" u="none" strike="noStrike" cap="none">
                <a:solidFill>
                  <a:schemeClr val="dk1"/>
                </a:solidFill>
                <a:latin typeface="Calibri" panose="020F0502020204030204" charset="0"/>
                <a:ea typeface="Arial" panose="020B0604020202020204"/>
                <a:cs typeface="Arial" panose="020B0604020202020204"/>
                <a:sym typeface="Arial" panose="020B0604020202020204"/>
              </a:rPr>
              <a:t>toepassen? </a:t>
            </a:r>
            <a:endParaRPr lang="en-US" sz="1900" b="1" i="0" u="none" strike="noStrike" cap="none">
              <a:solidFill>
                <a:schemeClr val="dk1"/>
              </a:solidFill>
              <a:latin typeface="Calibri" panose="020F0502020204030204" charset="0"/>
              <a:ea typeface="Arial" panose="020B0604020202020204"/>
              <a:cs typeface="Arial" panose="020B0604020202020204"/>
              <a:sym typeface="Arial" panose="020B0604020202020204"/>
            </a:endParaRPr>
          </a:p>
        </p:txBody>
      </p:sp>
      <p:sp>
        <p:nvSpPr>
          <p:cNvPr id="141" name="Shape 141"/>
          <p:cNvSpPr txBox="1"/>
          <p:nvPr/>
        </p:nvSpPr>
        <p:spPr>
          <a:xfrm>
            <a:off x="1547800" y="2405925"/>
            <a:ext cx="7139099" cy="3766199"/>
          </a:xfrm>
          <a:prstGeom prst="rect">
            <a:avLst/>
          </a:prstGeom>
          <a:noFill/>
          <a:ln>
            <a:noFill/>
          </a:ln>
        </p:spPr>
        <p:txBody>
          <a:bodyPr spcFirstLastPara="1" wrap="square" lIns="91425" tIns="45700" rIns="91425" bIns="45700" anchor="t" anchorCtr="0">
            <a:noAutofit/>
          </a:bodyPr>
          <a:lstStyle/>
          <a:p>
            <a:pPr marL="0" marR="0" lvl="0" indent="0" algn="l" rtl="0">
              <a:lnSpc>
                <a:spcPct val="132000"/>
              </a:lnSpc>
              <a:spcBef>
                <a:spcPts val="0"/>
              </a:spcBef>
              <a:spcAft>
                <a:spcPts val="0"/>
              </a:spcAft>
              <a:buClr>
                <a:schemeClr val="dk1"/>
              </a:buClr>
              <a:buSzPts val="475"/>
              <a:buFont typeface="Calibri" panose="020F0502020204030204"/>
              <a:buNone/>
            </a:pPr>
            <a:r>
              <a:rPr lang="en-US" sz="1900" b="1" i="0" u="none" strike="noStrike" cap="none">
                <a:solidFill>
                  <a:schemeClr val="dk1"/>
                </a:solidFill>
                <a:latin typeface="Calibri" panose="020F0502020204030204"/>
                <a:ea typeface="Calibri" panose="020F0502020204030204"/>
                <a:cs typeface="Calibri" panose="020F0502020204030204"/>
                <a:sym typeface="Calibri" panose="020F0502020204030204"/>
              </a:rPr>
              <a:t>Casus Ayoub</a:t>
            </a:r>
            <a:endParaRPr lang="en-US" sz="1900" b="1"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Ayoub is geboren na een zwangerschapsduur van 38 4/7 week, met een geboortegewicht van 3600 gram.</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Wat vraagt de jeugdverpleegkundige tijdens intake/huisbezoek?</a:t>
            </a:r>
            <a:endParaRPr lang="en-US" sz="1900" b="0" i="1"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37000"/>
              </a:lnSpc>
              <a:spcBef>
                <a:spcPts val="380"/>
              </a:spcBef>
              <a:spcAft>
                <a:spcPts val="0"/>
              </a:spcAft>
              <a:buClr>
                <a:schemeClr val="dk1"/>
              </a:buClr>
              <a:buSzPts val="450"/>
              <a:buFont typeface="Calibri" panose="020F050202020403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39" name="Shape 139"/>
        <p:cNvGrpSpPr/>
        <p:nvPr/>
      </p:nvGrpSpPr>
      <p:grpSpPr>
        <a:xfrm>
          <a:off x="0" y="0"/>
          <a:ext cx="0" cy="0"/>
          <a:chOff x="0" y="0"/>
          <a:chExt cx="0" cy="0"/>
        </a:xfrm>
      </p:grpSpPr>
      <p:sp>
        <p:nvSpPr>
          <p:cNvPr id="140" name="Shape 140"/>
          <p:cNvSpPr txBox="1"/>
          <p:nvPr/>
        </p:nvSpPr>
        <p:spPr>
          <a:xfrm>
            <a:off x="1218675" y="1800225"/>
            <a:ext cx="7468199" cy="605700"/>
          </a:xfrm>
          <a:prstGeom prst="rect">
            <a:avLst/>
          </a:prstGeom>
          <a:noFill/>
          <a:ln>
            <a:noFill/>
          </a:ln>
        </p:spPr>
        <p:txBody>
          <a:bodyPr spcFirstLastPara="1" wrap="square" lIns="91425" tIns="45700" rIns="91425" bIns="45700" anchor="t" anchorCtr="0">
            <a:noAutofit/>
          </a:bodyPr>
          <a:lstStyle/>
          <a:p>
            <a:pPr marL="0" marR="0" lvl="0" indent="0" algn="l" rtl="0">
              <a:lnSpc>
                <a:spcPct val="137000"/>
              </a:lnSpc>
              <a:spcBef>
                <a:spcPts val="0"/>
              </a:spcBef>
              <a:spcAft>
                <a:spcPts val="0"/>
              </a:spcAft>
              <a:buClr>
                <a:schemeClr val="dk1"/>
              </a:buClr>
              <a:buSzPts val="475"/>
              <a:buFont typeface="Calibri" panose="020F0502020204030204"/>
              <a:buNone/>
            </a:pPr>
            <a:r>
              <a:rPr lang="en-US" sz="1900" b="1" i="0" u="none" strike="noStrike" cap="none">
                <a:solidFill>
                  <a:schemeClr val="dk1"/>
                </a:solidFill>
                <a:latin typeface="Calibri" panose="020F0502020204030204"/>
                <a:ea typeface="Calibri" panose="020F0502020204030204"/>
                <a:cs typeface="Calibri" panose="020F0502020204030204"/>
                <a:sym typeface="Calibri" panose="020F0502020204030204"/>
              </a:rPr>
              <a:t>Hoe kun je in deze casus de aanbevelingen van de richt</a:t>
            </a:r>
            <a:r>
              <a:rPr lang="en-US" sz="1800" b="1" i="0" u="none" strike="noStrike" cap="none">
                <a:solidFill>
                  <a:schemeClr val="dk1"/>
                </a:solidFill>
                <a:latin typeface="Calibri" panose="020F0502020204030204"/>
                <a:ea typeface="Calibri" panose="020F0502020204030204"/>
                <a:cs typeface="Calibri" panose="020F0502020204030204"/>
                <a:sym typeface="Calibri" panose="020F0502020204030204"/>
              </a:rPr>
              <a:t>l</a:t>
            </a:r>
            <a:r>
              <a:rPr lang="en-US" sz="1900" b="1" i="0" u="none" strike="noStrike" cap="none">
                <a:solidFill>
                  <a:schemeClr val="dk1"/>
                </a:solidFill>
                <a:latin typeface="Calibri" panose="020F0502020204030204"/>
                <a:ea typeface="Calibri" panose="020F0502020204030204"/>
                <a:cs typeface="Calibri" panose="020F0502020204030204"/>
                <a:sym typeface="Calibri" panose="020F0502020204030204"/>
              </a:rPr>
              <a:t>ij</a:t>
            </a:r>
            <a:r>
              <a:rPr lang="en-US" sz="1900" b="1" i="0" u="none" strike="noStrike" cap="none">
                <a:solidFill>
                  <a:schemeClr val="dk1"/>
                </a:solidFill>
                <a:latin typeface="Calibri" panose="020F0502020204030204" charset="0"/>
                <a:ea typeface="Calibri" panose="020F0502020204030204"/>
                <a:cs typeface="Calibri" panose="020F0502020204030204"/>
                <a:sym typeface="Calibri" panose="020F0502020204030204"/>
              </a:rPr>
              <a:t>n </a:t>
            </a:r>
            <a:r>
              <a:rPr lang="en-US" sz="1900" b="1" i="0" u="none" strike="noStrike" cap="none">
                <a:solidFill>
                  <a:schemeClr val="dk1"/>
                </a:solidFill>
                <a:latin typeface="Calibri" panose="020F0502020204030204" charset="0"/>
                <a:ea typeface="Arial" panose="020B0604020202020204"/>
                <a:cs typeface="Arial" panose="020B0604020202020204"/>
                <a:sym typeface="Arial" panose="020B0604020202020204"/>
              </a:rPr>
              <a:t>toepassen? </a:t>
            </a:r>
            <a:endParaRPr lang="en-US" sz="1900" b="1" i="0" u="none" strike="noStrike" cap="none">
              <a:solidFill>
                <a:schemeClr val="dk1"/>
              </a:solidFill>
              <a:latin typeface="Calibri" panose="020F0502020204030204" charset="0"/>
              <a:ea typeface="Arial" panose="020B0604020202020204"/>
              <a:cs typeface="Arial" panose="020B0604020202020204"/>
              <a:sym typeface="Arial" panose="020B0604020202020204"/>
            </a:endParaRPr>
          </a:p>
        </p:txBody>
      </p:sp>
      <p:sp>
        <p:nvSpPr>
          <p:cNvPr id="141" name="Shape 141"/>
          <p:cNvSpPr txBox="1"/>
          <p:nvPr/>
        </p:nvSpPr>
        <p:spPr>
          <a:xfrm>
            <a:off x="1547800" y="2405925"/>
            <a:ext cx="7139099" cy="3766199"/>
          </a:xfrm>
          <a:prstGeom prst="rect">
            <a:avLst/>
          </a:prstGeom>
          <a:noFill/>
          <a:ln>
            <a:noFill/>
          </a:ln>
        </p:spPr>
        <p:txBody>
          <a:bodyPr spcFirstLastPara="1" wrap="square" lIns="91425" tIns="45700" rIns="91425" bIns="45700" anchor="t" anchorCtr="0">
            <a:noAutofit/>
          </a:bodyPr>
          <a:lstStyle/>
          <a:p>
            <a:pPr marL="0" marR="0" lvl="0" indent="0" algn="l" rtl="0">
              <a:lnSpc>
                <a:spcPct val="132000"/>
              </a:lnSpc>
              <a:spcBef>
                <a:spcPts val="0"/>
              </a:spcBef>
              <a:spcAft>
                <a:spcPts val="0"/>
              </a:spcAft>
              <a:buClr>
                <a:schemeClr val="dk1"/>
              </a:buClr>
              <a:buSzPts val="475"/>
              <a:buFont typeface="Calibri" panose="020F0502020204030204"/>
              <a:buNone/>
            </a:pPr>
            <a:r>
              <a:rPr lang="en-US" sz="1900" b="1" i="0" u="none" strike="noStrike" cap="none">
                <a:solidFill>
                  <a:schemeClr val="dk1"/>
                </a:solidFill>
                <a:latin typeface="Calibri" panose="020F0502020204030204"/>
                <a:ea typeface="Calibri" panose="020F0502020204030204"/>
                <a:cs typeface="Calibri" panose="020F0502020204030204"/>
                <a:sym typeface="Calibri" panose="020F0502020204030204"/>
              </a:rPr>
              <a:t>Casus Ayoub</a:t>
            </a:r>
            <a:endParaRPr lang="en-US" sz="1900" b="1"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Ayoub is geboren na een zwangerschapsduur van 38 4/7 week, met een geboortegewicht van 3600 gram.</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Wat vraagt de jeugdverpleegkundige tijdens intake/huisbezoek?</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rgbClr val="000000"/>
              </a:buClr>
              <a:buSzPts val="1900"/>
              <a:buFont typeface="Arial" panose="020B0604020202020204"/>
              <a:buNone/>
            </a:pPr>
            <a:endParaRPr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285750" marR="0" lvl="0" indent="-285750" algn="l" rtl="0">
              <a:lnSpc>
                <a:spcPct val="132000"/>
              </a:lnSpc>
              <a:spcBef>
                <a:spcPts val="0"/>
              </a:spcBef>
              <a:spcAft>
                <a:spcPts val="0"/>
              </a:spcAft>
              <a:buClr>
                <a:schemeClr val="dk1"/>
              </a:buClr>
              <a:buSzPts val="1900"/>
              <a:buFont typeface="Calibri" panose="020F0502020204030204"/>
              <a:buChar char="-"/>
            </a:pPr>
            <a:r>
              <a:rPr lang="en-US" sz="1900" b="0" i="1" u="none" strike="noStrike" cap="none">
                <a:solidFill>
                  <a:schemeClr val="dk1"/>
                </a:solidFill>
                <a:latin typeface="Calibri" panose="020F0502020204030204"/>
                <a:ea typeface="Calibri" panose="020F0502020204030204"/>
                <a:cs typeface="Calibri" panose="020F0502020204030204"/>
                <a:sym typeface="Calibri" panose="020F0502020204030204"/>
              </a:rPr>
              <a:t>Familieanamnese: komt DDH en/of coxartrose voor de leeftijd van 50 jaar voor bij eerste- of tweedegraads familieleden?</a:t>
            </a:r>
            <a:endParaRPr lang="en-US" sz="1900" b="0" i="1"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285750" marR="0" lvl="0" indent="-285750" algn="l" rtl="0">
              <a:lnSpc>
                <a:spcPct val="132000"/>
              </a:lnSpc>
              <a:spcBef>
                <a:spcPts val="0"/>
              </a:spcBef>
              <a:spcAft>
                <a:spcPts val="0"/>
              </a:spcAft>
              <a:buClr>
                <a:schemeClr val="dk1"/>
              </a:buClr>
              <a:buSzPts val="1900"/>
              <a:buFont typeface="Calibri" panose="020F0502020204030204"/>
              <a:buChar char="-"/>
            </a:pPr>
            <a:r>
              <a:rPr lang="en-US" sz="1900" b="0" i="1" u="none" strike="noStrike" cap="none">
                <a:solidFill>
                  <a:schemeClr val="dk1"/>
                </a:solidFill>
                <a:latin typeface="Calibri" panose="020F0502020204030204"/>
                <a:ea typeface="Calibri" panose="020F0502020204030204"/>
                <a:cs typeface="Calibri" panose="020F0502020204030204"/>
                <a:sym typeface="Calibri" panose="020F0502020204030204"/>
              </a:rPr>
              <a:t>Hoe was de ligging na week 32 van de zwangerschap?</a:t>
            </a:r>
            <a:endParaRPr lang="en-US" sz="1900" b="0" i="1"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285750" marR="0" lvl="0" indent="-285750" algn="l" rtl="0">
              <a:lnSpc>
                <a:spcPct val="132000"/>
              </a:lnSpc>
              <a:spcBef>
                <a:spcPts val="0"/>
              </a:spcBef>
              <a:spcAft>
                <a:spcPts val="0"/>
              </a:spcAft>
              <a:buClr>
                <a:schemeClr val="dk1"/>
              </a:buClr>
              <a:buSzPts val="1900"/>
              <a:buFont typeface="Calibri" panose="020F0502020204030204"/>
              <a:buChar char="-"/>
            </a:pPr>
            <a:r>
              <a:rPr lang="en-US" sz="1900" b="0" i="1" u="none" strike="noStrike" cap="none">
                <a:solidFill>
                  <a:schemeClr val="dk1"/>
                </a:solidFill>
                <a:latin typeface="Calibri" panose="020F0502020204030204"/>
                <a:ea typeface="Calibri" panose="020F0502020204030204"/>
                <a:cs typeface="Calibri" panose="020F0502020204030204"/>
                <a:sym typeface="Calibri" panose="020F0502020204030204"/>
              </a:rPr>
              <a:t>Hoe was de ligging bij de bevalling?</a:t>
            </a:r>
            <a:endParaRPr lang="en-US" sz="1900" b="0" i="1"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285750" marR="0" lvl="0" indent="-285750" algn="l" rtl="0">
              <a:lnSpc>
                <a:spcPct val="132000"/>
              </a:lnSpc>
              <a:spcBef>
                <a:spcPts val="0"/>
              </a:spcBef>
              <a:spcAft>
                <a:spcPts val="0"/>
              </a:spcAft>
              <a:buClr>
                <a:schemeClr val="dk1"/>
              </a:buClr>
              <a:buSzPts val="1900"/>
              <a:buFont typeface="Calibri" panose="020F0502020204030204"/>
              <a:buChar char="-"/>
            </a:pPr>
            <a:r>
              <a:rPr lang="en-US" sz="1900" b="0" i="1" u="none" strike="noStrike" cap="none">
                <a:solidFill>
                  <a:schemeClr val="dk1"/>
                </a:solidFill>
                <a:latin typeface="Calibri" panose="020F0502020204030204"/>
                <a:ea typeface="Calibri" panose="020F0502020204030204"/>
                <a:cs typeface="Calibri" panose="020F0502020204030204"/>
                <a:sym typeface="Calibri" panose="020F0502020204030204"/>
              </a:rPr>
              <a:t>Wordt het kind ingebakerd? Zo ja, is daar uitleg over gegeven en door wie?</a:t>
            </a:r>
            <a:endParaRPr lang="en-US" sz="1900" b="0" i="1"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37000"/>
              </a:lnSpc>
              <a:spcBef>
                <a:spcPts val="380"/>
              </a:spcBef>
              <a:spcAft>
                <a:spcPts val="0"/>
              </a:spcAft>
              <a:buClr>
                <a:schemeClr val="dk1"/>
              </a:buClr>
              <a:buSzPts val="450"/>
              <a:buFont typeface="Calibri" panose="020F050202020403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45" name="Shape 145"/>
        <p:cNvGrpSpPr/>
        <p:nvPr/>
      </p:nvGrpSpPr>
      <p:grpSpPr>
        <a:xfrm>
          <a:off x="0" y="0"/>
          <a:ext cx="0" cy="0"/>
          <a:chOff x="0" y="0"/>
          <a:chExt cx="0" cy="0"/>
        </a:xfrm>
      </p:grpSpPr>
      <p:sp>
        <p:nvSpPr>
          <p:cNvPr id="146" name="Shape 146"/>
          <p:cNvSpPr txBox="1"/>
          <p:nvPr/>
        </p:nvSpPr>
        <p:spPr>
          <a:xfrm>
            <a:off x="1218675" y="1800225"/>
            <a:ext cx="7468199" cy="605700"/>
          </a:xfrm>
          <a:prstGeom prst="rect">
            <a:avLst/>
          </a:prstGeom>
          <a:noFill/>
          <a:ln>
            <a:noFill/>
          </a:ln>
        </p:spPr>
        <p:txBody>
          <a:bodyPr spcFirstLastPara="1" wrap="square" lIns="91425" tIns="45700" rIns="91425" bIns="45700" anchor="t" anchorCtr="0">
            <a:noAutofit/>
          </a:bodyPr>
          <a:lstStyle/>
          <a:p>
            <a:pPr marL="0" marR="0" lvl="0" indent="0" algn="l" rtl="0">
              <a:lnSpc>
                <a:spcPct val="137000"/>
              </a:lnSpc>
              <a:spcBef>
                <a:spcPts val="0"/>
              </a:spcBef>
              <a:spcAft>
                <a:spcPts val="0"/>
              </a:spcAft>
              <a:buClr>
                <a:schemeClr val="dk1"/>
              </a:buClr>
              <a:buSzPts val="475"/>
              <a:buFont typeface="Calibri" panose="020F0502020204030204"/>
              <a:buNone/>
            </a:pPr>
            <a:r>
              <a:rPr lang="en-US" sz="1900" b="1">
                <a:solidFill>
                  <a:schemeClr val="dk1"/>
                </a:solidFill>
                <a:latin typeface="Calibri" panose="020F0502020204030204"/>
                <a:ea typeface="Calibri" panose="020F0502020204030204"/>
                <a:cs typeface="Calibri" panose="020F0502020204030204"/>
                <a:sym typeface="Calibri" panose="020F0502020204030204"/>
              </a:rPr>
              <a:t>Hoe kun je in deze casus de aanbevelingen van de richtlij</a:t>
            </a:r>
            <a:r>
              <a:rPr lang="en-US" sz="1900" b="1">
                <a:solidFill>
                  <a:schemeClr val="dk1"/>
                </a:solidFill>
                <a:latin typeface="Calibri" panose="020F0502020204030204" charset="0"/>
                <a:ea typeface="Calibri" panose="020F0502020204030204"/>
                <a:cs typeface="Calibri" panose="020F0502020204030204"/>
                <a:sym typeface="Calibri" panose="020F0502020204030204"/>
              </a:rPr>
              <a:t>n </a:t>
            </a:r>
            <a:r>
              <a:rPr lang="en-US" sz="1900" b="1">
                <a:solidFill>
                  <a:schemeClr val="dk1"/>
                </a:solidFill>
                <a:latin typeface="Calibri" panose="020F0502020204030204" charset="0"/>
                <a:sym typeface="Arial" panose="020B0604020202020204"/>
              </a:rPr>
              <a:t>toepassen? </a:t>
            </a:r>
            <a:endParaRPr lang="en-US" sz="1800" b="1"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47" name="Shape 147"/>
          <p:cNvSpPr txBox="1"/>
          <p:nvPr/>
        </p:nvSpPr>
        <p:spPr>
          <a:xfrm>
            <a:off x="1383225" y="2405925"/>
            <a:ext cx="7579500" cy="4375800"/>
          </a:xfrm>
          <a:prstGeom prst="rect">
            <a:avLst/>
          </a:prstGeom>
          <a:noFill/>
          <a:ln>
            <a:noFill/>
          </a:ln>
        </p:spPr>
        <p:txBody>
          <a:bodyPr spcFirstLastPara="1" wrap="square" lIns="91425" tIns="45700" rIns="91425" bIns="45700" anchor="t" anchorCtr="0">
            <a:noAutofit/>
          </a:bodyPr>
          <a:lstStyle/>
          <a:p>
            <a:pPr marL="0" marR="0" lvl="0" indent="0" algn="l" rtl="0">
              <a:lnSpc>
                <a:spcPct val="132000"/>
              </a:lnSpc>
              <a:spcBef>
                <a:spcPts val="0"/>
              </a:spcBef>
              <a:spcAft>
                <a:spcPts val="0"/>
              </a:spcAft>
              <a:buClr>
                <a:schemeClr val="dk1"/>
              </a:buClr>
              <a:buSzPts val="475"/>
              <a:buFont typeface="Calibri" panose="020F0502020204030204"/>
              <a:buNone/>
            </a:pPr>
            <a:r>
              <a:rPr lang="en-US" sz="1900" b="1" i="0" u="none" strike="noStrike" cap="none">
                <a:solidFill>
                  <a:schemeClr val="dk1"/>
                </a:solidFill>
                <a:latin typeface="Calibri" panose="020F0502020204030204"/>
                <a:ea typeface="Calibri" panose="020F0502020204030204"/>
                <a:cs typeface="Calibri" panose="020F0502020204030204"/>
                <a:sym typeface="Calibri" panose="020F0502020204030204"/>
              </a:rPr>
              <a:t>Casus Ayoub</a:t>
            </a:r>
            <a:endParaRPr lang="en-US" sz="1900" b="1"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De familie anamnese is negatief.</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Moeder vertelt dat Ayoub voor de bevalling in stuit heeft gelegen, maar dat de verloskundige hem heeft kunnen draaien. Hoe lang Ayoub in stuit heeft gelegen, weet moeder niet goed.</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Ayoub wordt niet ingebakerd.</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Wat doet de jeugdverpleegkundige?</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rgbClr val="000000"/>
              </a:buClr>
              <a:buSzPts val="1900"/>
              <a:buFont typeface="Arial" panose="020B0604020202020204"/>
              <a:buNone/>
            </a:pPr>
            <a:endParaRPr sz="6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chemeClr val="dk1"/>
              </a:buClr>
              <a:buSzPts val="1900"/>
              <a:buFont typeface="Calibri" panose="020F050202020403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45" name="Shape 145"/>
        <p:cNvGrpSpPr/>
        <p:nvPr/>
      </p:nvGrpSpPr>
      <p:grpSpPr>
        <a:xfrm>
          <a:off x="0" y="0"/>
          <a:ext cx="0" cy="0"/>
          <a:chOff x="0" y="0"/>
          <a:chExt cx="0" cy="0"/>
        </a:xfrm>
      </p:grpSpPr>
      <p:sp>
        <p:nvSpPr>
          <p:cNvPr id="146" name="Shape 146"/>
          <p:cNvSpPr txBox="1"/>
          <p:nvPr/>
        </p:nvSpPr>
        <p:spPr>
          <a:xfrm>
            <a:off x="1218675" y="1800225"/>
            <a:ext cx="7468199" cy="605700"/>
          </a:xfrm>
          <a:prstGeom prst="rect">
            <a:avLst/>
          </a:prstGeom>
          <a:noFill/>
          <a:ln>
            <a:noFill/>
          </a:ln>
        </p:spPr>
        <p:txBody>
          <a:bodyPr spcFirstLastPara="1" wrap="square" lIns="91425" tIns="45700" rIns="91425" bIns="45700" anchor="t" anchorCtr="0">
            <a:noAutofit/>
          </a:bodyPr>
          <a:lstStyle/>
          <a:p>
            <a:pPr marL="0" marR="0" lvl="0" indent="0" algn="l" rtl="0">
              <a:lnSpc>
                <a:spcPct val="137000"/>
              </a:lnSpc>
              <a:spcBef>
                <a:spcPts val="0"/>
              </a:spcBef>
              <a:spcAft>
                <a:spcPts val="0"/>
              </a:spcAft>
              <a:buClr>
                <a:schemeClr val="dk1"/>
              </a:buClr>
              <a:buSzPts val="475"/>
              <a:buFont typeface="Calibri" panose="020F0502020204030204"/>
              <a:buNone/>
            </a:pPr>
            <a:r>
              <a:rPr lang="en-US" sz="1900" b="1">
                <a:solidFill>
                  <a:schemeClr val="dk1"/>
                </a:solidFill>
                <a:latin typeface="Calibri" panose="020F0502020204030204"/>
                <a:ea typeface="Calibri" panose="020F0502020204030204"/>
                <a:cs typeface="Calibri" panose="020F0502020204030204"/>
                <a:sym typeface="Calibri" panose="020F0502020204030204"/>
              </a:rPr>
              <a:t>Hoe kun je in deze casus de aanbevelingen van de richtlij</a:t>
            </a:r>
            <a:r>
              <a:rPr lang="en-US" sz="1900" b="1">
                <a:solidFill>
                  <a:schemeClr val="dk1"/>
                </a:solidFill>
                <a:latin typeface="Calibri" panose="020F0502020204030204" charset="0"/>
                <a:ea typeface="Calibri" panose="020F0502020204030204"/>
                <a:cs typeface="Calibri" panose="020F0502020204030204"/>
                <a:sym typeface="Calibri" panose="020F0502020204030204"/>
              </a:rPr>
              <a:t>n </a:t>
            </a:r>
            <a:r>
              <a:rPr lang="en-US" sz="1900" b="1">
                <a:solidFill>
                  <a:schemeClr val="dk1"/>
                </a:solidFill>
                <a:latin typeface="Calibri" panose="020F0502020204030204" charset="0"/>
                <a:sym typeface="Arial" panose="020B0604020202020204"/>
              </a:rPr>
              <a:t>toepassen? </a:t>
            </a:r>
            <a:endParaRPr lang="en-US" sz="1800" b="1"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47" name="Shape 147"/>
          <p:cNvSpPr txBox="1"/>
          <p:nvPr/>
        </p:nvSpPr>
        <p:spPr>
          <a:xfrm>
            <a:off x="1383225" y="2405925"/>
            <a:ext cx="7579500" cy="4375800"/>
          </a:xfrm>
          <a:prstGeom prst="rect">
            <a:avLst/>
          </a:prstGeom>
          <a:noFill/>
          <a:ln>
            <a:noFill/>
          </a:ln>
        </p:spPr>
        <p:txBody>
          <a:bodyPr spcFirstLastPara="1" wrap="square" lIns="91425" tIns="45700" rIns="91425" bIns="45700" anchor="t" anchorCtr="0">
            <a:noAutofit/>
          </a:bodyPr>
          <a:lstStyle/>
          <a:p>
            <a:pPr marL="0" marR="0" lvl="0" indent="0" algn="l" rtl="0">
              <a:lnSpc>
                <a:spcPct val="132000"/>
              </a:lnSpc>
              <a:spcBef>
                <a:spcPts val="0"/>
              </a:spcBef>
              <a:spcAft>
                <a:spcPts val="0"/>
              </a:spcAft>
              <a:buClr>
                <a:schemeClr val="dk1"/>
              </a:buClr>
              <a:buSzPts val="475"/>
              <a:buFont typeface="Calibri" panose="020F0502020204030204"/>
              <a:buNone/>
            </a:pPr>
            <a:r>
              <a:rPr lang="en-US" sz="1900" b="1" i="0" u="none" strike="noStrike" cap="none">
                <a:solidFill>
                  <a:schemeClr val="dk1"/>
                </a:solidFill>
                <a:latin typeface="Calibri" panose="020F0502020204030204"/>
                <a:ea typeface="Calibri" panose="020F0502020204030204"/>
                <a:cs typeface="Calibri" panose="020F0502020204030204"/>
                <a:sym typeface="Calibri" panose="020F0502020204030204"/>
              </a:rPr>
              <a:t>Casus Ayoub</a:t>
            </a:r>
            <a:endParaRPr lang="en-US" sz="1900" b="1"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De familie anamnese is negatief.</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Moeder vertelt dat Ayoub voor de bevalling in stuit heeft gelegen, maar dat de verloskundige hem heeft kunnen draaien. Hoe lang Ayoub in stuit heeft gelegen, weet moeder niet goed.</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Ayoub wordt niet ingebakerd.</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Wat doet de jeugdverpleegkundige?</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rgbClr val="000000"/>
              </a:buClr>
              <a:buSzPts val="1900"/>
              <a:buFont typeface="Arial" panose="020B0604020202020204"/>
              <a:buNone/>
            </a:pPr>
            <a:endParaRPr sz="6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chemeClr val="dk1"/>
              </a:buClr>
              <a:buSzPts val="1900"/>
              <a:buFont typeface="Calibri" panose="020F0502020204030204"/>
              <a:buNone/>
            </a:pPr>
            <a:r>
              <a:rPr lang="en-US" sz="1900" b="0" i="1" u="none" strike="noStrike" cap="none">
                <a:solidFill>
                  <a:schemeClr val="dk1"/>
                </a:solidFill>
                <a:latin typeface="Calibri" panose="020F0502020204030204"/>
                <a:ea typeface="Calibri" panose="020F0502020204030204"/>
                <a:cs typeface="Calibri" panose="020F0502020204030204"/>
                <a:sym typeface="Calibri" panose="020F0502020204030204"/>
              </a:rPr>
              <a:t>Zij geeft uitleg aan de ouders waarom zij deze vragen stelt, en registreert de bevindingen in het DD JGZ. </a:t>
            </a:r>
            <a:endParaRPr lang="en-US" sz="1900" b="0" i="1"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chemeClr val="dk1"/>
              </a:buClr>
              <a:buSzPts val="1900"/>
              <a:buFont typeface="Calibri" panose="020F0502020204030204"/>
              <a:buNone/>
            </a:pPr>
            <a:r>
              <a:rPr lang="en-US" sz="1900" b="0" i="1" u="none" strike="noStrike" cap="none">
                <a:solidFill>
                  <a:schemeClr val="dk1"/>
                </a:solidFill>
                <a:latin typeface="Calibri" panose="020F0502020204030204"/>
                <a:ea typeface="Calibri" panose="020F0502020204030204"/>
                <a:cs typeface="Calibri" panose="020F0502020204030204"/>
                <a:sym typeface="Calibri" panose="020F0502020204030204"/>
              </a:rPr>
              <a:t>Verder hoeft zij geen actie te ondernemen.</a:t>
            </a:r>
            <a:endParaRPr lang="en-US" sz="1900" b="0" i="1"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chemeClr val="dk1"/>
              </a:buClr>
              <a:buSzPts val="1900"/>
              <a:buFont typeface="Calibri" panose="020F0502020204030204"/>
              <a:buNone/>
            </a:pPr>
            <a:r>
              <a:rPr lang="en-US" sz="1900" b="0" i="1" u="none" strike="noStrike" cap="none">
                <a:solidFill>
                  <a:schemeClr val="dk1"/>
                </a:solidFill>
                <a:latin typeface="Calibri" panose="020F0502020204030204"/>
                <a:ea typeface="Calibri" panose="020F0502020204030204"/>
                <a:cs typeface="Calibri" panose="020F0502020204030204"/>
                <a:sym typeface="Calibri" panose="020F0502020204030204"/>
              </a:rPr>
              <a:t>Eventueel kan zij ouders vragen of de verloskundige de ligging van Ayoub op de zwangerschapskaart heeft genoteerd.</a:t>
            </a: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51" name="Shape 151"/>
        <p:cNvGrpSpPr/>
        <p:nvPr/>
      </p:nvGrpSpPr>
      <p:grpSpPr>
        <a:xfrm>
          <a:off x="0" y="0"/>
          <a:ext cx="0" cy="0"/>
          <a:chOff x="0" y="0"/>
          <a:chExt cx="0" cy="0"/>
        </a:xfrm>
      </p:grpSpPr>
      <p:sp>
        <p:nvSpPr>
          <p:cNvPr id="152" name="Shape 152"/>
          <p:cNvSpPr txBox="1"/>
          <p:nvPr/>
        </p:nvSpPr>
        <p:spPr>
          <a:xfrm>
            <a:off x="1218675" y="1800225"/>
            <a:ext cx="7468199" cy="605700"/>
          </a:xfrm>
          <a:prstGeom prst="rect">
            <a:avLst/>
          </a:prstGeom>
          <a:noFill/>
          <a:ln>
            <a:noFill/>
          </a:ln>
        </p:spPr>
        <p:txBody>
          <a:bodyPr spcFirstLastPara="1" wrap="square" lIns="91425" tIns="45700" rIns="91425" bIns="45700" anchor="t" anchorCtr="0">
            <a:noAutofit/>
          </a:bodyPr>
          <a:lstStyle/>
          <a:p>
            <a:pPr marL="0" marR="0" lvl="0" indent="0" algn="l" rtl="0">
              <a:lnSpc>
                <a:spcPct val="137000"/>
              </a:lnSpc>
              <a:spcBef>
                <a:spcPts val="0"/>
              </a:spcBef>
              <a:spcAft>
                <a:spcPts val="0"/>
              </a:spcAft>
              <a:buClr>
                <a:schemeClr val="dk1"/>
              </a:buClr>
              <a:buSzPts val="475"/>
              <a:buFont typeface="Calibri" panose="020F0502020204030204"/>
              <a:buNone/>
            </a:pPr>
            <a:r>
              <a:rPr lang="en-US" sz="1900" b="1">
                <a:solidFill>
                  <a:schemeClr val="dk1"/>
                </a:solidFill>
                <a:latin typeface="Calibri" panose="020F0502020204030204"/>
                <a:ea typeface="Calibri" panose="020F0502020204030204"/>
                <a:cs typeface="Calibri" panose="020F0502020204030204"/>
                <a:sym typeface="Calibri" panose="020F0502020204030204"/>
              </a:rPr>
              <a:t>Hoe kun je in deze casus de aanbevelingen van de richtlij</a:t>
            </a:r>
            <a:r>
              <a:rPr lang="en-US" sz="1900" b="1">
                <a:solidFill>
                  <a:schemeClr val="dk1"/>
                </a:solidFill>
                <a:latin typeface="Calibri" panose="020F0502020204030204" charset="0"/>
                <a:ea typeface="Calibri" panose="020F0502020204030204"/>
                <a:cs typeface="Calibri" panose="020F0502020204030204"/>
                <a:sym typeface="Calibri" panose="020F0502020204030204"/>
              </a:rPr>
              <a:t>n </a:t>
            </a:r>
            <a:r>
              <a:rPr lang="en-US" sz="1900" b="1">
                <a:solidFill>
                  <a:schemeClr val="dk1"/>
                </a:solidFill>
                <a:latin typeface="Calibri" panose="020F0502020204030204" charset="0"/>
                <a:sym typeface="Arial" panose="020B0604020202020204"/>
              </a:rPr>
              <a:t>toepassen? </a:t>
            </a:r>
            <a:endParaRPr lang="en-US" sz="1800" b="1"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53" name="Shape 153"/>
          <p:cNvSpPr txBox="1"/>
          <p:nvPr/>
        </p:nvSpPr>
        <p:spPr>
          <a:xfrm>
            <a:off x="1547775" y="2405925"/>
            <a:ext cx="7139099" cy="4375875"/>
          </a:xfrm>
          <a:prstGeom prst="rect">
            <a:avLst/>
          </a:prstGeom>
          <a:noFill/>
          <a:ln>
            <a:noFill/>
          </a:ln>
        </p:spPr>
        <p:txBody>
          <a:bodyPr spcFirstLastPara="1" wrap="square" lIns="91425" tIns="45700" rIns="91425" bIns="45700" anchor="t" anchorCtr="0">
            <a:noAutofit/>
          </a:bodyPr>
          <a:lstStyle/>
          <a:p>
            <a:pPr marL="0" marR="0" lvl="0" indent="0" algn="l" rtl="0">
              <a:lnSpc>
                <a:spcPct val="132000"/>
              </a:lnSpc>
              <a:spcBef>
                <a:spcPts val="0"/>
              </a:spcBef>
              <a:spcAft>
                <a:spcPts val="0"/>
              </a:spcAft>
              <a:buClr>
                <a:schemeClr val="dk1"/>
              </a:buClr>
              <a:buSzPts val="475"/>
              <a:buFont typeface="Calibri" panose="020F0502020204030204"/>
              <a:buNone/>
            </a:pPr>
            <a:r>
              <a:rPr lang="en-US" sz="1900" b="1" i="0" u="none" strike="noStrike" cap="none">
                <a:solidFill>
                  <a:schemeClr val="dk1"/>
                </a:solidFill>
                <a:latin typeface="Calibri" panose="020F0502020204030204"/>
                <a:ea typeface="Calibri" panose="020F0502020204030204"/>
                <a:cs typeface="Calibri" panose="020F0502020204030204"/>
                <a:sym typeface="Calibri" panose="020F0502020204030204"/>
              </a:rPr>
              <a:t>Casus Ayoub</a:t>
            </a:r>
            <a:endParaRPr lang="en-US" sz="1900" b="1"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Op de leeftijd van 4 weken komt Ayoub bij de jeugdarts. </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Deze onderzoekt Ayoub en benoemt aan ouders wat zij doet tijdens het heuponderzoek.</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Tijdens het onderzoek vindt de jeugdarts geen bijzonderheden.</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Wat doet de jeugdarts vervolgens?</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rgbClr val="000000"/>
              </a:buClr>
              <a:buSzPts val="1900"/>
              <a:buFont typeface="Arial" panose="020B0604020202020204"/>
              <a:buNone/>
            </a:pPr>
            <a:endParaRPr sz="6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chemeClr val="dk1"/>
              </a:buClr>
              <a:buSzPts val="1900"/>
              <a:buFont typeface="Calibri" panose="020F0502020204030204"/>
              <a:buNone/>
            </a:pPr>
            <a:endParaRPr sz="1800" b="0" i="1"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37000"/>
              </a:lnSpc>
              <a:spcBef>
                <a:spcPts val="380"/>
              </a:spcBef>
              <a:spcAft>
                <a:spcPts val="0"/>
              </a:spcAft>
              <a:buClr>
                <a:schemeClr val="dk1"/>
              </a:buClr>
              <a:buSzPts val="450"/>
              <a:buFont typeface="Calibri" panose="020F050202020403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51" name="Shape 151"/>
        <p:cNvGrpSpPr/>
        <p:nvPr/>
      </p:nvGrpSpPr>
      <p:grpSpPr>
        <a:xfrm>
          <a:off x="0" y="0"/>
          <a:ext cx="0" cy="0"/>
          <a:chOff x="0" y="0"/>
          <a:chExt cx="0" cy="0"/>
        </a:xfrm>
      </p:grpSpPr>
      <p:sp>
        <p:nvSpPr>
          <p:cNvPr id="152" name="Shape 152"/>
          <p:cNvSpPr txBox="1"/>
          <p:nvPr/>
        </p:nvSpPr>
        <p:spPr>
          <a:xfrm>
            <a:off x="1218675" y="1800225"/>
            <a:ext cx="7468199" cy="605700"/>
          </a:xfrm>
          <a:prstGeom prst="rect">
            <a:avLst/>
          </a:prstGeom>
          <a:noFill/>
          <a:ln>
            <a:noFill/>
          </a:ln>
        </p:spPr>
        <p:txBody>
          <a:bodyPr spcFirstLastPara="1" wrap="square" lIns="91425" tIns="45700" rIns="91425" bIns="45700" anchor="t" anchorCtr="0">
            <a:noAutofit/>
          </a:bodyPr>
          <a:lstStyle/>
          <a:p>
            <a:pPr marL="0" marR="0" lvl="0" indent="0" algn="l" rtl="0">
              <a:lnSpc>
                <a:spcPct val="137000"/>
              </a:lnSpc>
              <a:spcBef>
                <a:spcPts val="0"/>
              </a:spcBef>
              <a:spcAft>
                <a:spcPts val="0"/>
              </a:spcAft>
              <a:buClr>
                <a:schemeClr val="dk1"/>
              </a:buClr>
              <a:buSzPts val="475"/>
              <a:buFont typeface="Calibri" panose="020F0502020204030204"/>
              <a:buNone/>
            </a:pPr>
            <a:r>
              <a:rPr lang="en-US" sz="1900" b="1">
                <a:solidFill>
                  <a:schemeClr val="dk1"/>
                </a:solidFill>
                <a:latin typeface="Calibri" panose="020F0502020204030204"/>
                <a:ea typeface="Calibri" panose="020F0502020204030204"/>
                <a:cs typeface="Calibri" panose="020F0502020204030204"/>
                <a:sym typeface="Calibri" panose="020F0502020204030204"/>
              </a:rPr>
              <a:t>Hoe kun je in deze casus de aanbevelingen van de richtlij</a:t>
            </a:r>
            <a:r>
              <a:rPr lang="en-US" sz="1900" b="1">
                <a:solidFill>
                  <a:schemeClr val="dk1"/>
                </a:solidFill>
                <a:latin typeface="Calibri" panose="020F0502020204030204" charset="0"/>
                <a:ea typeface="Calibri" panose="020F0502020204030204"/>
                <a:cs typeface="Calibri" panose="020F0502020204030204"/>
                <a:sym typeface="Calibri" panose="020F0502020204030204"/>
              </a:rPr>
              <a:t>n </a:t>
            </a:r>
            <a:r>
              <a:rPr lang="en-US" sz="1900" b="1">
                <a:solidFill>
                  <a:schemeClr val="dk1"/>
                </a:solidFill>
                <a:latin typeface="Calibri" panose="020F0502020204030204" charset="0"/>
                <a:sym typeface="Arial" panose="020B0604020202020204"/>
              </a:rPr>
              <a:t>toepassen? </a:t>
            </a:r>
            <a:endParaRPr lang="en-US" sz="1800" b="1"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53" name="Shape 153"/>
          <p:cNvSpPr txBox="1"/>
          <p:nvPr/>
        </p:nvSpPr>
        <p:spPr>
          <a:xfrm>
            <a:off x="1547775" y="2405925"/>
            <a:ext cx="7139099" cy="4375875"/>
          </a:xfrm>
          <a:prstGeom prst="rect">
            <a:avLst/>
          </a:prstGeom>
          <a:noFill/>
          <a:ln>
            <a:noFill/>
          </a:ln>
        </p:spPr>
        <p:txBody>
          <a:bodyPr spcFirstLastPara="1" wrap="square" lIns="91425" tIns="45700" rIns="91425" bIns="45700" anchor="t" anchorCtr="0">
            <a:noAutofit/>
          </a:bodyPr>
          <a:lstStyle/>
          <a:p>
            <a:pPr marL="0" marR="0" lvl="0" indent="0" algn="l" rtl="0">
              <a:lnSpc>
                <a:spcPct val="132000"/>
              </a:lnSpc>
              <a:spcBef>
                <a:spcPts val="0"/>
              </a:spcBef>
              <a:spcAft>
                <a:spcPts val="0"/>
              </a:spcAft>
              <a:buClr>
                <a:schemeClr val="dk1"/>
              </a:buClr>
              <a:buSzPts val="475"/>
              <a:buFont typeface="Calibri" panose="020F0502020204030204"/>
              <a:buNone/>
            </a:pPr>
            <a:r>
              <a:rPr lang="en-US" sz="1900" b="1" i="0" u="none" strike="noStrike" cap="none">
                <a:solidFill>
                  <a:schemeClr val="dk1"/>
                </a:solidFill>
                <a:latin typeface="Calibri" panose="020F0502020204030204"/>
                <a:ea typeface="Calibri" panose="020F0502020204030204"/>
                <a:cs typeface="Calibri" panose="020F0502020204030204"/>
                <a:sym typeface="Calibri" panose="020F0502020204030204"/>
              </a:rPr>
              <a:t>Casus Ayoub</a:t>
            </a:r>
            <a:endParaRPr lang="en-US" sz="1900" b="1"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Op de leeftijd van 4 weken komt Ayoub bij de jeugdarts. </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Deze onderzoekt Ayoub en benoemt aan ouders wat zij doet tijdens het heuponderzoek.</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Tijdens het onderzoek vindt de jeugdarts geen bijzonderheden.</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Wat doet de jeugdarts vervolgens?</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rgbClr val="000000"/>
              </a:buClr>
              <a:buSzPts val="1900"/>
              <a:buFont typeface="Arial" panose="020B0604020202020204"/>
              <a:buNone/>
            </a:pPr>
            <a:endParaRPr sz="6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chemeClr val="dk1"/>
              </a:buClr>
              <a:buSzPts val="1900"/>
              <a:buFont typeface="Calibri" panose="020F0502020204030204"/>
              <a:buNone/>
            </a:pPr>
            <a:r>
              <a:rPr lang="en-US" sz="1900" b="0" i="1" u="none" strike="noStrike" cap="none">
                <a:solidFill>
                  <a:schemeClr val="dk1"/>
                </a:solidFill>
                <a:latin typeface="Calibri" panose="020F0502020204030204"/>
                <a:ea typeface="Calibri" panose="020F0502020204030204"/>
                <a:cs typeface="Calibri" panose="020F0502020204030204"/>
                <a:sym typeface="Calibri" panose="020F0502020204030204"/>
              </a:rPr>
              <a:t>Zij verwijst voor aanvullend beeldvormend onderzoek op de leeftijd van 3 maanden. De reden voor verwijzing is de stuitligging tijdens de zw</a:t>
            </a:r>
            <a:r>
              <a:rPr lang="en-US" sz="1900" i="1">
                <a:solidFill>
                  <a:schemeClr val="dk1"/>
                </a:solidFill>
                <a:latin typeface="Calibri" panose="020F0502020204030204"/>
                <a:ea typeface="Calibri" panose="020F0502020204030204"/>
                <a:cs typeface="Calibri" panose="020F0502020204030204"/>
                <a:sym typeface="Calibri" panose="020F0502020204030204"/>
              </a:rPr>
              <a:t>an</a:t>
            </a:r>
            <a:r>
              <a:rPr lang="en-US" sz="1900" b="0" i="1" u="none" strike="noStrike" cap="none">
                <a:solidFill>
                  <a:schemeClr val="dk1"/>
                </a:solidFill>
                <a:latin typeface="Calibri" panose="020F0502020204030204"/>
                <a:ea typeface="Calibri" panose="020F0502020204030204"/>
                <a:cs typeface="Calibri" panose="020F0502020204030204"/>
                <a:sym typeface="Calibri" panose="020F0502020204030204"/>
              </a:rPr>
              <a:t>gerschap. Omdat de verloskundige Ayoub heeft gedraaid, is het vermoeden dat dit na week 32 van de zw</a:t>
            </a:r>
            <a:r>
              <a:rPr lang="en-US" sz="1900" i="1">
                <a:solidFill>
                  <a:schemeClr val="dk1"/>
                </a:solidFill>
                <a:latin typeface="Calibri" panose="020F0502020204030204"/>
                <a:ea typeface="Calibri" panose="020F0502020204030204"/>
                <a:cs typeface="Calibri" panose="020F0502020204030204"/>
                <a:sym typeface="Calibri" panose="020F0502020204030204"/>
              </a:rPr>
              <a:t>an</a:t>
            </a:r>
            <a:r>
              <a:rPr lang="en-US" sz="1900" b="0" i="1" u="none" strike="noStrike" cap="none">
                <a:solidFill>
                  <a:schemeClr val="dk1"/>
                </a:solidFill>
                <a:latin typeface="Calibri" panose="020F0502020204030204"/>
                <a:ea typeface="Calibri" panose="020F0502020204030204"/>
                <a:cs typeface="Calibri" panose="020F0502020204030204"/>
                <a:sym typeface="Calibri" panose="020F0502020204030204"/>
              </a:rPr>
              <a:t>gerschap is geweest. De jeugdarts geeft ouders uitleg over wat ouders zelf moeten doen en wat zij kunnen verwachten. Zij geeft tevens de cliëntenfolder mee.</a:t>
            </a:r>
            <a:endParaRPr sz="1800" b="0" i="1" u="none" strike="noStrike" cap="none">
              <a:solidFill>
                <a:srgbClr val="000000"/>
              </a:solidFill>
              <a:latin typeface="Arial" panose="020B0604020202020204"/>
              <a:ea typeface="Arial" panose="020B0604020202020204"/>
              <a:cs typeface="Arial" panose="020B0604020202020204"/>
              <a:sym typeface="Arial" panose="020B0604020202020204"/>
            </a:endParaRPr>
          </a:p>
          <a:p>
            <a:pPr marL="0" marR="0" lvl="0" indent="0" algn="l" rtl="0">
              <a:lnSpc>
                <a:spcPct val="137000"/>
              </a:lnSpc>
              <a:spcBef>
                <a:spcPts val="380"/>
              </a:spcBef>
              <a:spcAft>
                <a:spcPts val="0"/>
              </a:spcAft>
              <a:buClr>
                <a:schemeClr val="dk1"/>
              </a:buClr>
              <a:buSzPts val="450"/>
              <a:buFont typeface="Calibri" panose="020F050202020403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57" name="Shape 157"/>
        <p:cNvGrpSpPr/>
        <p:nvPr/>
      </p:nvGrpSpPr>
      <p:grpSpPr>
        <a:xfrm>
          <a:off x="0" y="0"/>
          <a:ext cx="0" cy="0"/>
          <a:chOff x="0" y="0"/>
          <a:chExt cx="0" cy="0"/>
        </a:xfrm>
      </p:grpSpPr>
      <p:sp>
        <p:nvSpPr>
          <p:cNvPr id="158" name="Shape 158"/>
          <p:cNvSpPr txBox="1"/>
          <p:nvPr/>
        </p:nvSpPr>
        <p:spPr>
          <a:xfrm>
            <a:off x="1218675" y="1800225"/>
            <a:ext cx="7468199" cy="605700"/>
          </a:xfrm>
          <a:prstGeom prst="rect">
            <a:avLst/>
          </a:prstGeom>
          <a:noFill/>
          <a:ln>
            <a:noFill/>
          </a:ln>
        </p:spPr>
        <p:txBody>
          <a:bodyPr spcFirstLastPara="1" wrap="square" lIns="91425" tIns="45700" rIns="91425" bIns="45700" anchor="t" anchorCtr="0">
            <a:noAutofit/>
          </a:bodyPr>
          <a:lstStyle/>
          <a:p>
            <a:pPr marL="0" marR="0" lvl="0" indent="0" algn="l" rtl="0">
              <a:lnSpc>
                <a:spcPct val="137000"/>
              </a:lnSpc>
              <a:spcBef>
                <a:spcPts val="0"/>
              </a:spcBef>
              <a:spcAft>
                <a:spcPts val="0"/>
              </a:spcAft>
              <a:buClr>
                <a:schemeClr val="dk1"/>
              </a:buClr>
              <a:buSzPts val="475"/>
              <a:buFont typeface="Calibri" panose="020F0502020204030204"/>
              <a:buNone/>
            </a:pPr>
            <a:r>
              <a:rPr lang="en-US" sz="1900" b="1">
                <a:solidFill>
                  <a:schemeClr val="dk1"/>
                </a:solidFill>
                <a:latin typeface="Calibri" panose="020F0502020204030204"/>
                <a:ea typeface="Calibri" panose="020F0502020204030204"/>
                <a:cs typeface="Calibri" panose="020F0502020204030204"/>
                <a:sym typeface="Calibri" panose="020F0502020204030204"/>
              </a:rPr>
              <a:t>Hoe kun je in deze casus de aanbevelingen van de richtlij</a:t>
            </a:r>
            <a:r>
              <a:rPr lang="en-US" sz="1900" b="1">
                <a:solidFill>
                  <a:schemeClr val="dk1"/>
                </a:solidFill>
                <a:latin typeface="Calibri" panose="020F0502020204030204" charset="0"/>
                <a:ea typeface="Calibri" panose="020F0502020204030204"/>
                <a:cs typeface="Calibri" panose="020F0502020204030204"/>
                <a:sym typeface="Calibri" panose="020F0502020204030204"/>
              </a:rPr>
              <a:t>n </a:t>
            </a:r>
            <a:r>
              <a:rPr lang="en-US" sz="1900" b="1">
                <a:solidFill>
                  <a:schemeClr val="dk1"/>
                </a:solidFill>
                <a:latin typeface="Calibri" panose="020F0502020204030204" charset="0"/>
                <a:sym typeface="Arial" panose="020B0604020202020204"/>
              </a:rPr>
              <a:t>toepassen? </a:t>
            </a:r>
            <a:endParaRPr lang="en-US" sz="1800" b="1"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59" name="Shape 159"/>
          <p:cNvSpPr txBox="1"/>
          <p:nvPr/>
        </p:nvSpPr>
        <p:spPr>
          <a:xfrm>
            <a:off x="1383224" y="2405925"/>
            <a:ext cx="7139099" cy="4375875"/>
          </a:xfrm>
          <a:prstGeom prst="rect">
            <a:avLst/>
          </a:prstGeom>
          <a:noFill/>
          <a:ln>
            <a:noFill/>
          </a:ln>
        </p:spPr>
        <p:txBody>
          <a:bodyPr spcFirstLastPara="1" wrap="square" lIns="91425" tIns="45700" rIns="91425" bIns="45700" anchor="t" anchorCtr="0">
            <a:noAutofit/>
          </a:bodyPr>
          <a:lstStyle/>
          <a:p>
            <a:pPr marL="0" marR="0" lvl="0" indent="0" algn="l" rtl="0">
              <a:lnSpc>
                <a:spcPct val="132000"/>
              </a:lnSpc>
              <a:spcBef>
                <a:spcPts val="0"/>
              </a:spcBef>
              <a:spcAft>
                <a:spcPts val="0"/>
              </a:spcAft>
              <a:buClr>
                <a:schemeClr val="dk1"/>
              </a:buClr>
              <a:buSzPts val="475"/>
              <a:buFont typeface="Calibri" panose="020F0502020204030204"/>
              <a:buNone/>
            </a:pPr>
            <a:r>
              <a:rPr lang="en-US" sz="1900" b="1" i="0" u="none" strike="noStrike" cap="none">
                <a:solidFill>
                  <a:schemeClr val="dk1"/>
                </a:solidFill>
                <a:latin typeface="Calibri" panose="020F0502020204030204"/>
                <a:ea typeface="Calibri" panose="020F0502020204030204"/>
                <a:cs typeface="Calibri" panose="020F0502020204030204"/>
                <a:sym typeface="Calibri" panose="020F0502020204030204"/>
              </a:rPr>
              <a:t>Casus Ayoub</a:t>
            </a:r>
            <a:endParaRPr lang="en-US" sz="1900" b="1"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Als Ayoub op de leeftijd van 3 maanden weer bij de jeugdarts komt, vertelt moeder dat zij een paar dagen eerder een echo heeft laten maken. De onderzoeker vertelde dat alles er goed uitzag.</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Wat doet de jeugdarts nu?</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rgbClr val="000000"/>
              </a:buClr>
              <a:buSzPts val="1900"/>
              <a:buFont typeface="Arial" panose="020B0604020202020204"/>
              <a:buNone/>
            </a:pPr>
            <a:endParaRPr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chemeClr val="dk1"/>
              </a:buClr>
              <a:buSzPts val="1900"/>
              <a:buFont typeface="Calibri" panose="020F0502020204030204"/>
              <a:buNone/>
            </a:pPr>
            <a:endParaRPr sz="1900" b="0" i="1"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57" name="Shape 157"/>
        <p:cNvGrpSpPr/>
        <p:nvPr/>
      </p:nvGrpSpPr>
      <p:grpSpPr>
        <a:xfrm>
          <a:off x="0" y="0"/>
          <a:ext cx="0" cy="0"/>
          <a:chOff x="0" y="0"/>
          <a:chExt cx="0" cy="0"/>
        </a:xfrm>
      </p:grpSpPr>
      <p:sp>
        <p:nvSpPr>
          <p:cNvPr id="158" name="Shape 158"/>
          <p:cNvSpPr txBox="1"/>
          <p:nvPr/>
        </p:nvSpPr>
        <p:spPr>
          <a:xfrm>
            <a:off x="1218675" y="1800225"/>
            <a:ext cx="7468199" cy="605700"/>
          </a:xfrm>
          <a:prstGeom prst="rect">
            <a:avLst/>
          </a:prstGeom>
          <a:noFill/>
          <a:ln>
            <a:noFill/>
          </a:ln>
        </p:spPr>
        <p:txBody>
          <a:bodyPr spcFirstLastPara="1" wrap="square" lIns="91425" tIns="45700" rIns="91425" bIns="45700" anchor="t" anchorCtr="0">
            <a:noAutofit/>
          </a:bodyPr>
          <a:lstStyle/>
          <a:p>
            <a:pPr marL="0" marR="0" lvl="0" indent="0" algn="l" rtl="0">
              <a:lnSpc>
                <a:spcPct val="137000"/>
              </a:lnSpc>
              <a:spcBef>
                <a:spcPts val="0"/>
              </a:spcBef>
              <a:spcAft>
                <a:spcPts val="0"/>
              </a:spcAft>
              <a:buClr>
                <a:schemeClr val="dk1"/>
              </a:buClr>
              <a:buSzPts val="475"/>
              <a:buFont typeface="Calibri" panose="020F0502020204030204"/>
              <a:buNone/>
            </a:pPr>
            <a:r>
              <a:rPr lang="en-US" sz="1900" b="1">
                <a:solidFill>
                  <a:schemeClr val="dk1"/>
                </a:solidFill>
                <a:latin typeface="Calibri" panose="020F0502020204030204"/>
                <a:ea typeface="Calibri" panose="020F0502020204030204"/>
                <a:cs typeface="Calibri" panose="020F0502020204030204"/>
                <a:sym typeface="Calibri" panose="020F0502020204030204"/>
              </a:rPr>
              <a:t>Hoe kun je in deze casus de aanbevelingen van de richtlij</a:t>
            </a:r>
            <a:r>
              <a:rPr lang="en-US" sz="1900" b="1">
                <a:solidFill>
                  <a:schemeClr val="dk1"/>
                </a:solidFill>
                <a:latin typeface="Calibri" panose="020F0502020204030204" charset="0"/>
                <a:ea typeface="Calibri" panose="020F0502020204030204"/>
                <a:cs typeface="Calibri" panose="020F0502020204030204"/>
                <a:sym typeface="Calibri" panose="020F0502020204030204"/>
              </a:rPr>
              <a:t>n </a:t>
            </a:r>
            <a:r>
              <a:rPr lang="en-US" sz="1900" b="1">
                <a:solidFill>
                  <a:schemeClr val="dk1"/>
                </a:solidFill>
                <a:latin typeface="Calibri" panose="020F0502020204030204" charset="0"/>
                <a:sym typeface="Arial" panose="020B0604020202020204"/>
              </a:rPr>
              <a:t>toepassen? </a:t>
            </a:r>
            <a:endParaRPr lang="en-US" sz="1800" b="1"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
        <p:nvSpPr>
          <p:cNvPr id="159" name="Shape 159"/>
          <p:cNvSpPr txBox="1"/>
          <p:nvPr/>
        </p:nvSpPr>
        <p:spPr>
          <a:xfrm>
            <a:off x="1383224" y="2405925"/>
            <a:ext cx="7139099" cy="4375875"/>
          </a:xfrm>
          <a:prstGeom prst="rect">
            <a:avLst/>
          </a:prstGeom>
          <a:noFill/>
          <a:ln>
            <a:noFill/>
          </a:ln>
        </p:spPr>
        <p:txBody>
          <a:bodyPr spcFirstLastPara="1" wrap="square" lIns="91425" tIns="45700" rIns="91425" bIns="45700" anchor="t" anchorCtr="0">
            <a:noAutofit/>
          </a:bodyPr>
          <a:lstStyle/>
          <a:p>
            <a:pPr marL="0" marR="0" lvl="0" indent="0" algn="l" rtl="0">
              <a:lnSpc>
                <a:spcPct val="132000"/>
              </a:lnSpc>
              <a:spcBef>
                <a:spcPts val="0"/>
              </a:spcBef>
              <a:spcAft>
                <a:spcPts val="0"/>
              </a:spcAft>
              <a:buClr>
                <a:schemeClr val="dk1"/>
              </a:buClr>
              <a:buSzPts val="475"/>
              <a:buFont typeface="Calibri" panose="020F0502020204030204"/>
              <a:buNone/>
            </a:pPr>
            <a:r>
              <a:rPr lang="en-US" sz="1900" b="1" i="0" u="none" strike="noStrike" cap="none">
                <a:solidFill>
                  <a:schemeClr val="dk1"/>
                </a:solidFill>
                <a:latin typeface="Calibri" panose="020F0502020204030204"/>
                <a:ea typeface="Calibri" panose="020F0502020204030204"/>
                <a:cs typeface="Calibri" panose="020F0502020204030204"/>
                <a:sym typeface="Calibri" panose="020F0502020204030204"/>
              </a:rPr>
              <a:t>Casus Ayoub</a:t>
            </a:r>
            <a:endParaRPr lang="en-US" sz="1900" b="1"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Als Ayoub op de leeftijd van 3 maanden weer bij de jeugdarts komt, vertelt moeder dat zij een paar dagen eerder een echo heeft laten maken. De onderzoeker vertelde dat alles er goed uitzag.</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chemeClr val="dk1"/>
              </a:buClr>
              <a:buSzPts val="1900"/>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Wat doet de jeugdarts nu?</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rgbClr val="000000"/>
              </a:buClr>
              <a:buSzPts val="1900"/>
              <a:buFont typeface="Arial" panose="020B0604020202020204"/>
              <a:buNone/>
            </a:pPr>
            <a:endParaRPr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2000"/>
              </a:lnSpc>
              <a:spcBef>
                <a:spcPts val="0"/>
              </a:spcBef>
              <a:spcAft>
                <a:spcPts val="0"/>
              </a:spcAft>
              <a:buClr>
                <a:schemeClr val="dk1"/>
              </a:buClr>
              <a:buSzPts val="1900"/>
              <a:buFont typeface="Calibri" panose="020F0502020204030204"/>
              <a:buNone/>
            </a:pPr>
            <a:r>
              <a:rPr lang="en-US" sz="1900" b="0" i="1" u="none" strike="noStrike" cap="none">
                <a:solidFill>
                  <a:schemeClr val="dk1"/>
                </a:solidFill>
                <a:latin typeface="Calibri" panose="020F0502020204030204"/>
                <a:ea typeface="Calibri" panose="020F0502020204030204"/>
                <a:cs typeface="Calibri" panose="020F0502020204030204"/>
                <a:sym typeface="Calibri" panose="020F0502020204030204"/>
              </a:rPr>
              <a:t>Zij bespreekt met moeder dat zij de heupontwikkeling van Ayoub zal blijven volgen. Als de uitslag nog niet bij de jeugdarts bekend is, kan deze met moeder afspreken dat de jeugdarts bij bijzonderheden in de uitslag alsnog contact met moeder zal opnemen.</a:t>
            </a:r>
            <a:endParaRPr sz="1900" b="0" i="1"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63" name="Shape 163"/>
        <p:cNvGrpSpPr/>
        <p:nvPr/>
      </p:nvGrpSpPr>
      <p:grpSpPr>
        <a:xfrm>
          <a:off x="0" y="0"/>
          <a:ext cx="0" cy="0"/>
          <a:chOff x="0" y="0"/>
          <a:chExt cx="0" cy="0"/>
        </a:xfrm>
      </p:grpSpPr>
      <p:sp>
        <p:nvSpPr>
          <p:cNvPr id="164" name="Shape 164"/>
          <p:cNvSpPr txBox="1"/>
          <p:nvPr/>
        </p:nvSpPr>
        <p:spPr>
          <a:xfrm>
            <a:off x="1547825" y="1679400"/>
            <a:ext cx="7139100" cy="409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2"/>
              </a:buClr>
              <a:buSzPts val="475"/>
              <a:buFont typeface="Calibri" panose="020F0502020204030204"/>
              <a:buNone/>
            </a:pPr>
            <a:r>
              <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rPr>
              <a:t>Ondersteuning en begeleiding</a:t>
            </a:r>
            <a:endPar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endParaRPr>
          </a:p>
        </p:txBody>
      </p:sp>
      <p:sp>
        <p:nvSpPr>
          <p:cNvPr id="165" name="Shape 165"/>
          <p:cNvSpPr txBox="1"/>
          <p:nvPr/>
        </p:nvSpPr>
        <p:spPr>
          <a:xfrm>
            <a:off x="1191857" y="2129250"/>
            <a:ext cx="7851000" cy="39624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32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Houdt tijdens contactmomenten rekening met behandeling heupdysplasie:</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719455" marR="0" lvl="0" indent="-358775" algn="l" rtl="0">
              <a:lnSpc>
                <a:spcPct val="132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Geen lengtemeting als een kind een spreidbehandeling ondergaat</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719455" marR="0" lvl="0" indent="-358775" algn="l" rtl="0">
              <a:lnSpc>
                <a:spcPct val="132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Wegen gebeurt zonder spreidmiddel (als dit af mag van de (kinder)orthopeed) en anders met spreidmiddel</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719455" marR="0" lvl="0" indent="-358775" algn="l" rtl="0">
              <a:lnSpc>
                <a:spcPct val="132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De plek waar de vaccinatie plaatsvindt (bovenbeen of bovenarm) wordt, na het geven van uitleg, in overleg met ouders bepaald</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285750" marR="0" lvl="0" indent="-285750" algn="l" rtl="0">
              <a:lnSpc>
                <a:spcPct val="132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Wijs ouders op de website </a:t>
            </a:r>
            <a:r>
              <a:rPr lang="en-US" sz="1900" b="0" i="0" u="sng" strike="noStrike" cap="none">
                <a:solidFill>
                  <a:schemeClr val="hlink"/>
                </a:solidFill>
                <a:latin typeface="Calibri" panose="020F0502020204030204"/>
                <a:ea typeface="Calibri" panose="020F0502020204030204"/>
                <a:cs typeface="Calibri" panose="020F0502020204030204"/>
                <a:sym typeface="Calibri" panose="020F0502020204030204"/>
                <a:hlinkClick r:id="rId1"/>
              </a:rPr>
              <a:t>www.heupafwijkingen.nl</a:t>
            </a: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 (informatie en contact andere ouders)</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285750" marR="0" lvl="0" indent="-285750" algn="l" rtl="0">
              <a:lnSpc>
                <a:spcPct val="132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Voor praktische vragen over de verzorging en over de consequenties van de behandeling kunnen ouders terecht bij de (kinder)orthopeed, de orthopedisch instrumentmaker, de JGZ en de patiëntenvereniging Vereniging Afwijkende Heupontwikkeling (VAH)</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285750" marR="0" lvl="0" indent="-165100" algn="l" rtl="0">
              <a:lnSpc>
                <a:spcPct val="132000"/>
              </a:lnSpc>
              <a:spcBef>
                <a:spcPts val="0"/>
              </a:spcBef>
              <a:spcAft>
                <a:spcPts val="0"/>
              </a:spcAft>
              <a:buClr>
                <a:srgbClr val="000000"/>
              </a:buClr>
              <a:buSzPts val="1900"/>
              <a:buFont typeface="Arial" panose="020B0604020202020204"/>
              <a:buNone/>
            </a:pPr>
            <a:endParaRPr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69" name="Shape 169"/>
        <p:cNvGrpSpPr/>
        <p:nvPr/>
      </p:nvGrpSpPr>
      <p:grpSpPr>
        <a:xfrm>
          <a:off x="0" y="0"/>
          <a:ext cx="0" cy="0"/>
          <a:chOff x="0" y="0"/>
          <a:chExt cx="0" cy="0"/>
        </a:xfrm>
      </p:grpSpPr>
      <p:sp>
        <p:nvSpPr>
          <p:cNvPr id="170" name="Shape 170"/>
          <p:cNvSpPr txBox="1"/>
          <p:nvPr/>
        </p:nvSpPr>
        <p:spPr>
          <a:xfrm>
            <a:off x="1547812" y="1719675"/>
            <a:ext cx="7139100" cy="409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2"/>
              </a:buClr>
              <a:buSzPts val="475"/>
              <a:buFont typeface="Calibri" panose="020F0502020204030204"/>
              <a:buNone/>
            </a:pPr>
            <a:r>
              <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rPr>
              <a:t>Verwijzen (1/2)</a:t>
            </a:r>
            <a:endPar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endParaRPr>
          </a:p>
        </p:txBody>
      </p:sp>
      <p:sp>
        <p:nvSpPr>
          <p:cNvPr id="171" name="Shape 171"/>
          <p:cNvSpPr txBox="1"/>
          <p:nvPr/>
        </p:nvSpPr>
        <p:spPr>
          <a:xfrm>
            <a:off x="1144957" y="2129175"/>
            <a:ext cx="7944900" cy="3962400"/>
          </a:xfrm>
          <a:prstGeom prst="rect">
            <a:avLst/>
          </a:prstGeom>
          <a:noFill/>
          <a:ln>
            <a:noFill/>
          </a:ln>
        </p:spPr>
        <p:txBody>
          <a:bodyPr spcFirstLastPara="1" wrap="square" lIns="91425" tIns="45700" rIns="91425" bIns="45700" anchor="t" anchorCtr="0">
            <a:noAutofit/>
          </a:bodyPr>
          <a:lstStyle/>
          <a:p>
            <a:pPr marL="0" marR="0" lvl="0" indent="0" algn="l" rtl="0">
              <a:lnSpc>
                <a:spcPct val="121000"/>
              </a:lnSpc>
              <a:spcBef>
                <a:spcPts val="0"/>
              </a:spcBef>
              <a:spcAft>
                <a:spcPts val="0"/>
              </a:spcAft>
              <a:buClr>
                <a:schemeClr val="dk1"/>
              </a:buClr>
              <a:buSzPts val="1900"/>
              <a:buFont typeface="Calibri" panose="020F0502020204030204"/>
              <a:buNone/>
            </a:pPr>
            <a:r>
              <a:rPr lang="en-US" sz="1900" b="0" i="0" u="sng" strike="noStrike" cap="none">
                <a:solidFill>
                  <a:schemeClr val="dk1"/>
                </a:solidFill>
                <a:latin typeface="Calibri" panose="020F0502020204030204"/>
                <a:ea typeface="Calibri" panose="020F0502020204030204"/>
                <a:cs typeface="Calibri" panose="020F0502020204030204"/>
                <a:sym typeface="Calibri" panose="020F0502020204030204"/>
              </a:rPr>
              <a:t>4 weken t/m 6 maanden</a:t>
            </a:r>
            <a:endParaRPr lang="en-US" sz="1900" b="0" i="0" u="sng"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285750" marR="0" lvl="0" indent="-285750" algn="l" rtl="0">
              <a:lnSpc>
                <a:spcPct val="121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Verwijzen voor beeldvormend onderzoek op leeftijd 3 maanden bij:</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539750" marR="0" lvl="0" indent="-269875" algn="l" rtl="0">
              <a:lnSpc>
                <a:spcPct val="121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Belaste familieanamnese en/of</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539750" marR="0" lvl="0" indent="-269875" algn="l" rtl="0">
              <a:lnSpc>
                <a:spcPct val="121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Stuitligging na week 32 van de zwangerschap ongeacht de duur en periode van de stuitligging en/of</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539750" marR="0" lvl="0" indent="-269875" algn="l" rtl="0">
              <a:lnSpc>
                <a:spcPct val="121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Stuitligging bij de bevalling</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269875" marR="0" lvl="0" indent="-269875" algn="l" rtl="0">
              <a:lnSpc>
                <a:spcPct val="121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Verwijzen voor diagnostisch onderzoek bij:</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539750" marR="0" lvl="0" indent="-269875" algn="l" rtl="0">
              <a:lnSpc>
                <a:spcPct val="121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abductiebeperking, d.w.z. abductie &lt; 70 graden en/of</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539750" marR="0" lvl="0" indent="-269875" algn="l" rtl="0">
              <a:lnSpc>
                <a:spcPct val="121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abductieverschil van ≥ 20 graden en/of</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539750" marR="0" lvl="0" indent="-269875" algn="l" rtl="0">
              <a:lnSpc>
                <a:spcPct val="121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duidelijk zichtbaar kniehoogteverschil</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727075" marR="0" lvl="0" indent="-457200" algn="l" rtl="0">
              <a:lnSpc>
                <a:spcPct val="121000"/>
              </a:lnSpc>
              <a:spcBef>
                <a:spcPts val="0"/>
              </a:spcBef>
              <a:spcAft>
                <a:spcPts val="0"/>
              </a:spcAft>
              <a:buClr>
                <a:schemeClr val="dk1"/>
              </a:buClr>
              <a:buSzPts val="1900"/>
              <a:buFont typeface="Arial" panose="020B0604020202020204"/>
              <a:buAutoNum type="alphaLcPeriod"/>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Als vermoeden </a:t>
            </a:r>
            <a:r>
              <a:rPr lang="en-US" sz="1900" b="0" i="0" u="sng" strike="noStrike" cap="none">
                <a:solidFill>
                  <a:schemeClr val="dk1"/>
                </a:solidFill>
                <a:latin typeface="Calibri" panose="020F0502020204030204"/>
                <a:ea typeface="Calibri" panose="020F0502020204030204"/>
                <a:cs typeface="Calibri" panose="020F0502020204030204"/>
                <a:sym typeface="Calibri" panose="020F0502020204030204"/>
              </a:rPr>
              <a:t>dysplasie met luxatie</a:t>
            </a: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 verwijzen naar (kinder)orthopeed </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727075" marR="0" lvl="0" indent="-457200" algn="l" rtl="0">
              <a:lnSpc>
                <a:spcPct val="121000"/>
              </a:lnSpc>
              <a:spcBef>
                <a:spcPts val="0"/>
              </a:spcBef>
              <a:spcAft>
                <a:spcPts val="0"/>
              </a:spcAft>
              <a:buClr>
                <a:schemeClr val="dk1"/>
              </a:buClr>
              <a:buSzPts val="1900"/>
              <a:buFont typeface="Arial" panose="020B0604020202020204"/>
              <a:buAutoNum type="alphaLcPeriod"/>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Als vermoeden </a:t>
            </a:r>
            <a:r>
              <a:rPr lang="en-US" sz="1900" b="0" i="0" u="sng" strike="noStrike" cap="none">
                <a:solidFill>
                  <a:schemeClr val="dk1"/>
                </a:solidFill>
                <a:latin typeface="Calibri" panose="020F0502020204030204"/>
                <a:ea typeface="Calibri" panose="020F0502020204030204"/>
                <a:cs typeface="Calibri" panose="020F0502020204030204"/>
                <a:sym typeface="Calibri" panose="020F0502020204030204"/>
              </a:rPr>
              <a:t>dysplasie zonder luxatie</a:t>
            </a: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 verwijzen voor beeldvormend onderzoek</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75" name="Shape 175"/>
        <p:cNvGrpSpPr/>
        <p:nvPr/>
      </p:nvGrpSpPr>
      <p:grpSpPr>
        <a:xfrm>
          <a:off x="0" y="0"/>
          <a:ext cx="0" cy="0"/>
          <a:chOff x="0" y="0"/>
          <a:chExt cx="0" cy="0"/>
        </a:xfrm>
      </p:grpSpPr>
      <p:sp>
        <p:nvSpPr>
          <p:cNvPr id="176" name="Shape 176"/>
          <p:cNvSpPr txBox="1"/>
          <p:nvPr/>
        </p:nvSpPr>
        <p:spPr>
          <a:xfrm>
            <a:off x="1547812" y="1800225"/>
            <a:ext cx="7138986" cy="4095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2"/>
              </a:buClr>
              <a:buSzPts val="475"/>
              <a:buFont typeface="Calibri" panose="020F0502020204030204"/>
              <a:buNone/>
            </a:pPr>
            <a:r>
              <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rPr>
              <a:t>Verwijzen (2/2)</a:t>
            </a:r>
            <a:endPar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endParaRPr>
          </a:p>
        </p:txBody>
      </p:sp>
      <p:sp>
        <p:nvSpPr>
          <p:cNvPr id="177" name="Shape 177"/>
          <p:cNvSpPr txBox="1"/>
          <p:nvPr/>
        </p:nvSpPr>
        <p:spPr>
          <a:xfrm>
            <a:off x="1094282" y="2209800"/>
            <a:ext cx="7944787" cy="396239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900"/>
              <a:buFont typeface="Calibri" panose="020F0502020204030204"/>
              <a:buNone/>
            </a:pPr>
            <a:r>
              <a:rPr lang="en-US" sz="1900" b="0" i="0" u="sng" strike="noStrike" cap="none">
                <a:solidFill>
                  <a:schemeClr val="dk1"/>
                </a:solidFill>
                <a:latin typeface="Calibri" panose="020F0502020204030204"/>
                <a:ea typeface="Calibri" panose="020F0502020204030204"/>
                <a:cs typeface="Calibri" panose="020F0502020204030204"/>
                <a:sym typeface="Calibri" panose="020F0502020204030204"/>
              </a:rPr>
              <a:t>4 weken t/m 6 maanden</a:t>
            </a:r>
            <a:endParaRPr lang="en-US" sz="1900" b="0" i="0" u="sng"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0" indent="-342900" algn="l" rtl="0">
              <a:lnSpc>
                <a:spcPct val="100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Verwijzen voor beeldvormend onderzoek als 2 keer achter elkaar twijfel bestaat over de uitkomst van het onderzoek</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342900" marR="0" lvl="0" indent="-342900" algn="l" rtl="0">
              <a:lnSpc>
                <a:spcPct val="100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Bij herhaalde afwijkende bevindingen bij lichamelijk onderzoek in combinatie met normale uitslag beeldvormend onderzoek: verwijzen naar (kinder)orthopeed</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rgbClr val="000000"/>
              </a:buClr>
              <a:buSzPts val="1900"/>
              <a:buFont typeface="Arial" panose="020B0604020202020204"/>
              <a:buNone/>
            </a:pPr>
            <a:endParaRPr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chemeClr val="dk1"/>
              </a:buClr>
              <a:buSzPts val="1900"/>
              <a:buFont typeface="Calibri" panose="020F0502020204030204"/>
              <a:buNone/>
            </a:pPr>
            <a:r>
              <a:rPr lang="en-US" sz="1900" b="0" i="0" u="sng" strike="noStrike" cap="none">
                <a:solidFill>
                  <a:schemeClr val="dk1"/>
                </a:solidFill>
                <a:latin typeface="Calibri" panose="020F0502020204030204"/>
                <a:ea typeface="Calibri" panose="020F0502020204030204"/>
                <a:cs typeface="Calibri" panose="020F0502020204030204"/>
                <a:sym typeface="Calibri" panose="020F0502020204030204"/>
              </a:rPr>
              <a:t>7 maanden tot 18 jaar</a:t>
            </a:r>
            <a:endParaRPr lang="en-US" sz="1900" b="0" i="0" u="sng"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285750" marR="0" lvl="0" indent="-285750" algn="l" rtl="0">
              <a:lnSpc>
                <a:spcPct val="100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Bij afwijkende bevindingen verwijzen naar de (kinder)orthopeed</a:t>
            </a:r>
            <a:endParaRPr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178" name="Shape 178"/>
          <p:cNvSpPr txBox="1"/>
          <p:nvPr/>
        </p:nvSpPr>
        <p:spPr>
          <a:xfrm>
            <a:off x="6705600" y="6553200"/>
            <a:ext cx="1981199" cy="2286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A08241"/>
              </a:buClr>
              <a:buSzPts val="250"/>
              <a:buFont typeface="Calibri" panose="020F0502020204030204"/>
              <a:buNone/>
            </a:pPr>
            <a:endParaRPr sz="1000" b="0" i="0" u="none" strike="noStrike" cap="none">
              <a:solidFill>
                <a:srgbClr val="A0824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82" name="Shape 182"/>
        <p:cNvGrpSpPr/>
        <p:nvPr/>
      </p:nvGrpSpPr>
      <p:grpSpPr>
        <a:xfrm>
          <a:off x="0" y="0"/>
          <a:ext cx="0" cy="0"/>
          <a:chOff x="0" y="0"/>
          <a:chExt cx="0" cy="0"/>
        </a:xfrm>
      </p:grpSpPr>
      <p:sp>
        <p:nvSpPr>
          <p:cNvPr id="183" name="Shape 183"/>
          <p:cNvSpPr txBox="1"/>
          <p:nvPr/>
        </p:nvSpPr>
        <p:spPr>
          <a:xfrm>
            <a:off x="1547812" y="1800225"/>
            <a:ext cx="7138986" cy="4095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2"/>
              </a:buClr>
              <a:buSzPts val="475"/>
              <a:buFont typeface="Calibri" panose="020F0502020204030204"/>
              <a:buNone/>
            </a:pPr>
            <a:r>
              <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rPr>
              <a:t>Aandachtspunten bij verwijzen</a:t>
            </a:r>
            <a:endParaRPr sz="1900" b="1" i="0" u="none" strike="noStrike" cap="none">
              <a:solidFill>
                <a:schemeClr val="dk2"/>
              </a:solidFill>
              <a:latin typeface="Calibri" panose="020F0502020204030204"/>
              <a:ea typeface="Calibri" panose="020F0502020204030204"/>
              <a:cs typeface="Calibri" panose="020F0502020204030204"/>
              <a:sym typeface="Calibri" panose="020F0502020204030204"/>
            </a:endParaRPr>
          </a:p>
        </p:txBody>
      </p:sp>
      <p:sp>
        <p:nvSpPr>
          <p:cNvPr id="184" name="Shape 184"/>
          <p:cNvSpPr txBox="1"/>
          <p:nvPr/>
        </p:nvSpPr>
        <p:spPr>
          <a:xfrm>
            <a:off x="1547811" y="2209800"/>
            <a:ext cx="7371337" cy="3962399"/>
          </a:xfrm>
          <a:prstGeom prst="rect">
            <a:avLst/>
          </a:prstGeom>
          <a:noFill/>
          <a:ln>
            <a:noFill/>
          </a:ln>
        </p:spPr>
        <p:txBody>
          <a:bodyPr spcFirstLastPara="1" wrap="square" lIns="91425" tIns="45700" rIns="91425" bIns="45700" anchor="t" anchorCtr="0">
            <a:noAutofit/>
          </a:bodyPr>
          <a:lstStyle/>
          <a:p>
            <a:pPr marL="285750" marR="0" lvl="0" indent="-285750" algn="l" rtl="0">
              <a:lnSpc>
                <a:spcPct val="132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Geef uitleg over de reden van verwijzing</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285750" marR="0" lvl="0" indent="-285750" algn="l" rtl="0">
              <a:lnSpc>
                <a:spcPct val="132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Overleg met ouders naar welk ziekenhuis en/of welke professional hun kind wordt verwezen</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285750" marR="0" lvl="0" indent="-285750" algn="l" rtl="0">
              <a:lnSpc>
                <a:spcPct val="132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Vertel ouders wat zij ongeveer kunnen verwachten van de verwijzing</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285750" marR="0" lvl="0" indent="-285750" algn="l" rtl="0">
              <a:lnSpc>
                <a:spcPct val="132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Zorg dat ouders beschikken over de juiste contactgegevens van het JGZ-team</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285750" marR="0" lvl="0" indent="-285750" algn="l" rtl="0">
              <a:lnSpc>
                <a:spcPct val="132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Geef ouders (een kopie van) de verwijsbrief en de cliëntenfolder mee</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88" name="Shape 188"/>
        <p:cNvGrpSpPr/>
        <p:nvPr/>
      </p:nvGrpSpPr>
      <p:grpSpPr>
        <a:xfrm>
          <a:off x="0" y="0"/>
          <a:ext cx="0" cy="0"/>
          <a:chOff x="0" y="0"/>
          <a:chExt cx="0" cy="0"/>
        </a:xfrm>
      </p:grpSpPr>
      <p:sp>
        <p:nvSpPr>
          <p:cNvPr id="189" name="Shape 189"/>
          <p:cNvSpPr txBox="1"/>
          <p:nvPr/>
        </p:nvSpPr>
        <p:spPr>
          <a:xfrm>
            <a:off x="1547812" y="1800225"/>
            <a:ext cx="7138986" cy="4095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2"/>
              </a:buClr>
              <a:buSzPts val="475"/>
              <a:buFont typeface="Calibri" panose="020F0502020204030204"/>
              <a:buNone/>
            </a:pPr>
            <a:r>
              <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rPr>
              <a:t>Nazorg</a:t>
            </a:r>
            <a:endPar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endParaRPr>
          </a:p>
        </p:txBody>
      </p:sp>
      <p:sp>
        <p:nvSpPr>
          <p:cNvPr id="190" name="Shape 190"/>
          <p:cNvSpPr txBox="1"/>
          <p:nvPr/>
        </p:nvSpPr>
        <p:spPr>
          <a:xfrm>
            <a:off x="1547812" y="2209800"/>
            <a:ext cx="7138986" cy="3962399"/>
          </a:xfrm>
          <a:prstGeom prst="rect">
            <a:avLst/>
          </a:prstGeom>
          <a:noFill/>
          <a:ln>
            <a:noFill/>
          </a:ln>
        </p:spPr>
        <p:txBody>
          <a:bodyPr spcFirstLastPara="1" wrap="square" lIns="91425" tIns="45700" rIns="91425" bIns="45700" anchor="t" anchorCtr="0">
            <a:noAutofit/>
          </a:bodyPr>
          <a:lstStyle/>
          <a:p>
            <a:pPr marL="285750" marR="0" lvl="0" indent="-285750" algn="l" rtl="0">
              <a:lnSpc>
                <a:spcPct val="132000"/>
              </a:lnSpc>
              <a:spcBef>
                <a:spcPts val="0"/>
              </a:spcBef>
              <a:spcAft>
                <a:spcPts val="0"/>
              </a:spcAft>
              <a:buClr>
                <a:schemeClr val="dk1"/>
              </a:buClr>
              <a:buSzPts val="1900"/>
              <a:buFont typeface="Arial" panose="020B0604020202020204"/>
              <a:buChar char="•"/>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Verwijzende JGZ-professional is verantwoordelijk voor:</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719455" marR="0" lvl="0" indent="-358775" algn="l" rtl="0">
              <a:lnSpc>
                <a:spcPct val="132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Nagaan van resultaat verwijzing</a:t>
            </a:r>
            <a:endParaRPr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719455" marR="0" lvl="0" indent="-358775" algn="l" rtl="0">
              <a:lnSpc>
                <a:spcPct val="132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Nagaan van uitslag van het beeldvormend onderzoek</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719455" marR="0" lvl="0" indent="-358775" algn="l" rtl="0">
              <a:lnSpc>
                <a:spcPct val="132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Bespreken van uitslag en eventuele vervolgacties met de ouders</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719455" marR="0" lvl="0" indent="-358775" algn="l" rtl="0">
              <a:lnSpc>
                <a:spcPct val="132000"/>
              </a:lnSpc>
              <a:spcBef>
                <a:spcPts val="0"/>
              </a:spcBef>
              <a:spcAft>
                <a:spcPts val="0"/>
              </a:spcAft>
              <a:buClr>
                <a:schemeClr val="dk1"/>
              </a:buClr>
              <a:buSzPts val="1900"/>
              <a:buFont typeface="Courier New" panose="02070309020205020404"/>
              <a:buChar char="o"/>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Inzetten van eventuele vervolgacties zoals verwijzing naar de (kinder)orthopeed</a:t>
            </a:r>
            <a:endParaRPr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94" name="Shape 194"/>
        <p:cNvGrpSpPr/>
        <p:nvPr/>
      </p:nvGrpSpPr>
      <p:grpSpPr>
        <a:xfrm>
          <a:off x="0" y="0"/>
          <a:ext cx="0" cy="0"/>
          <a:chOff x="0" y="0"/>
          <a:chExt cx="0" cy="0"/>
        </a:xfrm>
      </p:grpSpPr>
      <p:sp>
        <p:nvSpPr>
          <p:cNvPr id="125" name="Shape 125"/>
          <p:cNvSpPr txBox="1"/>
          <p:nvPr/>
        </p:nvSpPr>
        <p:spPr>
          <a:xfrm>
            <a:off x="-50450" y="0"/>
            <a:ext cx="9325500" cy="6928500"/>
          </a:xfrm>
          <a:prstGeom prst="rect">
            <a:avLst/>
          </a:prstGeom>
          <a:solidFill>
            <a:srgbClr val="FFFFFF"/>
          </a:solidFill>
          <a:ln>
            <a:noFill/>
          </a:ln>
        </p:spPr>
        <p:txBody>
          <a:bodyPr spcFirstLastPara="1" wrap="square" lIns="91425" tIns="91425" rIns="91425" bIns="91425" anchor="t" anchorCtr="0">
            <a:noAutofit/>
          </a:bodyPr>
          <a:p>
            <a:pPr marL="0" lvl="0" indent="0" rtl="0">
              <a:spcBef>
                <a:spcPts val="0"/>
              </a:spcBef>
              <a:spcAft>
                <a:spcPts val="0"/>
              </a:spcAft>
              <a:buNone/>
            </a:pPr>
          </a:p>
        </p:txBody>
      </p:sp>
      <p:pic>
        <p:nvPicPr>
          <p:cNvPr id="195" name="Shape 195"/>
          <p:cNvPicPr preferRelativeResize="0"/>
          <p:nvPr/>
        </p:nvPicPr>
        <p:blipFill rotWithShape="1">
          <a:blip r:embed="rId1"/>
          <a:srcRect/>
          <a:stretch>
            <a:fillRect/>
          </a:stretch>
        </p:blipFill>
        <p:spPr>
          <a:xfrm>
            <a:off x="273050" y="192405"/>
            <a:ext cx="8705850" cy="633793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99" name="Shape 199"/>
        <p:cNvGrpSpPr/>
        <p:nvPr/>
      </p:nvGrpSpPr>
      <p:grpSpPr>
        <a:xfrm>
          <a:off x="0" y="0"/>
          <a:ext cx="0" cy="0"/>
          <a:chOff x="0" y="0"/>
          <a:chExt cx="0" cy="0"/>
        </a:xfrm>
      </p:grpSpPr>
      <p:sp>
        <p:nvSpPr>
          <p:cNvPr id="125" name="Shape 125"/>
          <p:cNvSpPr txBox="1"/>
          <p:nvPr/>
        </p:nvSpPr>
        <p:spPr>
          <a:xfrm>
            <a:off x="-91090" y="-35560"/>
            <a:ext cx="9325500" cy="6928500"/>
          </a:xfrm>
          <a:prstGeom prst="rect">
            <a:avLst/>
          </a:prstGeom>
          <a:solidFill>
            <a:srgbClr val="FFFFFF"/>
          </a:solidFill>
          <a:ln>
            <a:noFill/>
          </a:ln>
        </p:spPr>
        <p:txBody>
          <a:bodyPr spcFirstLastPara="1" wrap="square" lIns="91425" tIns="91425" rIns="91425" bIns="91425" anchor="t" anchorCtr="0">
            <a:noAutofit/>
          </a:bodyPr>
          <a:lstStyle/>
          <a:p>
            <a:pPr marL="0" lvl="0" indent="0" rtl="0">
              <a:spcBef>
                <a:spcPts val="0"/>
              </a:spcBef>
              <a:spcAft>
                <a:spcPts val="0"/>
              </a:spcAft>
              <a:buNone/>
            </a:pPr>
          </a:p>
        </p:txBody>
      </p:sp>
      <p:pic>
        <p:nvPicPr>
          <p:cNvPr id="200" name="Shape 200"/>
          <p:cNvPicPr preferRelativeResize="0"/>
          <p:nvPr/>
        </p:nvPicPr>
        <p:blipFill rotWithShape="1">
          <a:blip r:embed="rId1"/>
          <a:srcRect/>
          <a:stretch>
            <a:fillRect/>
          </a:stretch>
        </p:blipFill>
        <p:spPr>
          <a:xfrm>
            <a:off x="288925" y="267970"/>
            <a:ext cx="8565515" cy="583374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04" name="Shape 204"/>
        <p:cNvGrpSpPr/>
        <p:nvPr/>
      </p:nvGrpSpPr>
      <p:grpSpPr>
        <a:xfrm>
          <a:off x="0" y="0"/>
          <a:ext cx="0" cy="0"/>
          <a:chOff x="0" y="0"/>
          <a:chExt cx="0" cy="0"/>
        </a:xfrm>
      </p:grpSpPr>
      <p:sp>
        <p:nvSpPr>
          <p:cNvPr id="205" name="Shape 205"/>
          <p:cNvSpPr txBox="1"/>
          <p:nvPr/>
        </p:nvSpPr>
        <p:spPr>
          <a:xfrm>
            <a:off x="607925" y="1623000"/>
            <a:ext cx="2816100" cy="40919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2"/>
              </a:buClr>
              <a:buSzPts val="475"/>
              <a:buFont typeface="Calibri" panose="020F0502020204030204"/>
              <a:buNone/>
            </a:pPr>
            <a:r>
              <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rPr>
              <a:t>Wijze van registratie</a:t>
            </a:r>
            <a:endPar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endParaRPr>
          </a:p>
        </p:txBody>
      </p:sp>
      <p:sp>
        <p:nvSpPr>
          <p:cNvPr id="206" name="Shape 206"/>
          <p:cNvSpPr txBox="1"/>
          <p:nvPr/>
        </p:nvSpPr>
        <p:spPr>
          <a:xfrm>
            <a:off x="486300" y="2638475"/>
            <a:ext cx="8657700" cy="2836500"/>
          </a:xfrm>
          <a:prstGeom prst="rect">
            <a:avLst/>
          </a:prstGeom>
          <a:noFill/>
          <a:ln>
            <a:noFill/>
          </a:ln>
        </p:spPr>
        <p:txBody>
          <a:bodyPr spcFirstLastPara="1" wrap="square" lIns="91425" tIns="45700" rIns="91425" bIns="45700" anchor="t" anchorCtr="0">
            <a:noAutofit/>
          </a:bodyPr>
          <a:lstStyle/>
          <a:p>
            <a:pPr marL="0" marR="0" lvl="0" indent="0" algn="l" rtl="0">
              <a:lnSpc>
                <a:spcPct val="139000"/>
              </a:lnSpc>
              <a:spcBef>
                <a:spcPts val="0"/>
              </a:spcBef>
              <a:spcAft>
                <a:spcPts val="0"/>
              </a:spcAft>
              <a:buClr>
                <a:schemeClr val="dk1"/>
              </a:buClr>
              <a:buSzPts val="450"/>
              <a:buFont typeface="Arial" panose="020B0604020202020204"/>
              <a:buNone/>
            </a:pPr>
            <a:r>
              <a:rPr lang="en-US" sz="1800" b="0" i="0" u="none" strike="noStrike" cap="none">
                <a:solidFill>
                  <a:schemeClr val="dk1"/>
                </a:solidFill>
                <a:latin typeface="Arial" panose="020B0604020202020204"/>
                <a:ea typeface="Arial" panose="020B0604020202020204"/>
                <a:cs typeface="Arial" panose="020B0604020202020204"/>
                <a:sym typeface="Arial" panose="020B0604020202020204"/>
              </a:rPr>
              <a:t> </a:t>
            </a:r>
            <a:r>
              <a:rPr lang="en-US" sz="1800" b="1" i="0" u="none" strike="noStrike" cap="none">
                <a:solidFill>
                  <a:schemeClr val="dk1"/>
                </a:solidFill>
                <a:latin typeface="Calibri" panose="020F0502020204030204"/>
                <a:ea typeface="Calibri" panose="020F0502020204030204"/>
                <a:cs typeface="Calibri" panose="020F0502020204030204"/>
                <a:sym typeface="Calibri" panose="020F0502020204030204"/>
              </a:rPr>
              <a:t>Toelichting op de BDS-protocollen bij JGZ-richtlijnen</a:t>
            </a:r>
            <a:endParaRPr sz="1800" b="1"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179705" marR="38100" lvl="0" indent="-179705" algn="l" rtl="0">
              <a:lnSpc>
                <a:spcPct val="132000"/>
              </a:lnSpc>
              <a:spcBef>
                <a:spcPts val="0"/>
              </a:spcBef>
              <a:spcAft>
                <a:spcPts val="0"/>
              </a:spcAft>
              <a:buClr>
                <a:srgbClr val="222222"/>
              </a:buClr>
              <a:buSzPts val="1900"/>
              <a:buFont typeface="Calibri" panose="020F0502020204030204"/>
              <a:buChar char="-"/>
            </a:pPr>
            <a:r>
              <a:rPr lang="en-US" sz="1900" b="0" i="0" u="none" strike="noStrike" cap="none">
                <a:solidFill>
                  <a:srgbClr val="222222"/>
                </a:solidFill>
                <a:highlight>
                  <a:srgbClr val="FCF8F1"/>
                </a:highlight>
                <a:latin typeface="Calibri" panose="020F0502020204030204"/>
                <a:ea typeface="Calibri" panose="020F0502020204030204"/>
                <a:cs typeface="Calibri" panose="020F0502020204030204"/>
                <a:sym typeface="Calibri" panose="020F0502020204030204"/>
              </a:rPr>
              <a:t>Handelingsaanbevelingen ten behoeve van de zorg voor het kind zijn conform de BDS op uniforme wijze registreerbaar</a:t>
            </a:r>
            <a:endParaRPr sz="1900" b="0" i="0" u="none" strike="noStrike" cap="none">
              <a:solidFill>
                <a:srgbClr val="222222"/>
              </a:solidFill>
              <a:highlight>
                <a:srgbClr val="FCF8F1"/>
              </a:highlight>
              <a:latin typeface="Calibri" panose="020F0502020204030204"/>
              <a:ea typeface="Calibri" panose="020F0502020204030204"/>
              <a:cs typeface="Calibri" panose="020F0502020204030204"/>
              <a:sym typeface="Calibri" panose="020F0502020204030204"/>
            </a:endParaRPr>
          </a:p>
          <a:p>
            <a:pPr marL="179705" marR="38100" lvl="0" indent="-179705" algn="l" rtl="0">
              <a:lnSpc>
                <a:spcPct val="132000"/>
              </a:lnSpc>
              <a:spcBef>
                <a:spcPts val="0"/>
              </a:spcBef>
              <a:spcAft>
                <a:spcPts val="0"/>
              </a:spcAft>
              <a:buClr>
                <a:srgbClr val="222222"/>
              </a:buClr>
              <a:buSzPts val="1900"/>
              <a:buFont typeface="Calibri" panose="020F0502020204030204"/>
              <a:buChar char="-"/>
            </a:pPr>
            <a:r>
              <a:rPr lang="en-US" sz="1900" b="0" i="0" u="none" strike="noStrike" cap="none">
                <a:solidFill>
                  <a:srgbClr val="222222"/>
                </a:solidFill>
                <a:highlight>
                  <a:srgbClr val="FCF8F1"/>
                </a:highlight>
                <a:latin typeface="Calibri" panose="020F0502020204030204"/>
                <a:ea typeface="Calibri" panose="020F0502020204030204"/>
                <a:cs typeface="Calibri" panose="020F0502020204030204"/>
                <a:sym typeface="Calibri" panose="020F0502020204030204"/>
              </a:rPr>
              <a:t>Ondersteuning om een registratieprotocol voor de eigen organisatie te maken, passend bij de eigen werkprocessen en de inrichting van het Digitaal Dossier JGZ</a:t>
            </a:r>
            <a:endParaRPr lang="en-US" sz="1900" b="0" i="0" u="none" strike="noStrike" cap="none">
              <a:solidFill>
                <a:srgbClr val="222222"/>
              </a:solidFill>
              <a:highlight>
                <a:srgbClr val="FCF8F1"/>
              </a:highlight>
              <a:latin typeface="Calibri" panose="020F0502020204030204"/>
              <a:ea typeface="Calibri" panose="020F0502020204030204"/>
              <a:cs typeface="Calibri" panose="020F0502020204030204"/>
              <a:sym typeface="Calibri" panose="020F0502020204030204"/>
            </a:endParaRPr>
          </a:p>
          <a:p>
            <a:pPr marL="0" marR="0" lvl="0" indent="0" algn="l" rtl="0">
              <a:lnSpc>
                <a:spcPct val="139000"/>
              </a:lnSpc>
              <a:spcBef>
                <a:spcPts val="0"/>
              </a:spcBef>
              <a:spcAft>
                <a:spcPts val="0"/>
              </a:spcAft>
              <a:buClr>
                <a:srgbClr val="000000"/>
              </a:buClr>
              <a:buSzPts val="1800"/>
              <a:buFont typeface="Arial" panose="020B0604020202020204"/>
              <a:buNone/>
            </a:pPr>
            <a:endParaRPr sz="6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32000"/>
              </a:lnSpc>
              <a:spcBef>
                <a:spcPts val="0"/>
              </a:spcBef>
              <a:spcAft>
                <a:spcPts val="0"/>
              </a:spcAft>
              <a:buClr>
                <a:srgbClr val="222222"/>
              </a:buClr>
              <a:buSzPts val="1900"/>
              <a:buFont typeface="Calibri" panose="020F0502020204030204"/>
              <a:buNone/>
            </a:pPr>
            <a:r>
              <a:rPr lang="en-US" sz="1900" b="1" i="0" u="none" strike="noStrike" cap="none">
                <a:solidFill>
                  <a:srgbClr val="222222"/>
                </a:solidFill>
                <a:highlight>
                  <a:srgbClr val="FCF8F1"/>
                </a:highlight>
                <a:latin typeface="Calibri" panose="020F0502020204030204"/>
                <a:ea typeface="Calibri" panose="020F0502020204030204"/>
                <a:cs typeface="Calibri" panose="020F0502020204030204"/>
                <a:sym typeface="Calibri" panose="020F0502020204030204"/>
              </a:rPr>
              <a:t>Wijzigingen</a:t>
            </a:r>
            <a:endParaRPr lang="en-US" sz="1900" b="1" i="0" u="none" strike="noStrike" cap="none">
              <a:solidFill>
                <a:srgbClr val="222222"/>
              </a:solidFill>
              <a:highlight>
                <a:srgbClr val="FCF8F1"/>
              </a:highlight>
              <a:latin typeface="Calibri" panose="020F0502020204030204"/>
              <a:ea typeface="Calibri" panose="020F0502020204030204"/>
              <a:cs typeface="Calibri" panose="020F0502020204030204"/>
              <a:sym typeface="Calibri" panose="020F0502020204030204"/>
            </a:endParaRPr>
          </a:p>
          <a:p>
            <a:pPr marL="179705" marR="0" lvl="0" indent="-179705" algn="l" rtl="0">
              <a:lnSpc>
                <a:spcPct val="132000"/>
              </a:lnSpc>
              <a:spcBef>
                <a:spcPts val="0"/>
              </a:spcBef>
              <a:spcAft>
                <a:spcPts val="0"/>
              </a:spcAft>
              <a:buClr>
                <a:srgbClr val="222222"/>
              </a:buClr>
              <a:buSzPts val="1900"/>
              <a:buFont typeface="Calibri" panose="020F0502020204030204"/>
              <a:buChar char="-"/>
            </a:pPr>
            <a:r>
              <a:rPr lang="en-US" sz="1900" b="0" i="0" u="none" strike="noStrike" cap="none">
                <a:solidFill>
                  <a:srgbClr val="222222"/>
                </a:solidFill>
                <a:highlight>
                  <a:srgbClr val="FCF8F1"/>
                </a:highlight>
                <a:latin typeface="Calibri" panose="020F0502020204030204"/>
                <a:ea typeface="Calibri" panose="020F0502020204030204"/>
                <a:cs typeface="Calibri" panose="020F0502020204030204"/>
                <a:sym typeface="Calibri" panose="020F0502020204030204"/>
              </a:rPr>
              <a:t>Stuitligging laatste trimester: optie ‘onbekend’ toegevoegd</a:t>
            </a:r>
            <a:endParaRPr lang="en-US" sz="1900" b="0" i="0" u="none" strike="noStrike" cap="none">
              <a:solidFill>
                <a:srgbClr val="222222"/>
              </a:solidFill>
              <a:highlight>
                <a:srgbClr val="FCF8F1"/>
              </a:highlight>
              <a:latin typeface="Calibri" panose="020F0502020204030204"/>
              <a:ea typeface="Calibri" panose="020F0502020204030204"/>
              <a:cs typeface="Calibri" panose="020F0502020204030204"/>
              <a:sym typeface="Calibri" panose="020F0502020204030204"/>
            </a:endParaRPr>
          </a:p>
          <a:p>
            <a:pPr marL="179705" marR="0" lvl="0" indent="-179705" algn="l" rtl="0">
              <a:lnSpc>
                <a:spcPct val="132000"/>
              </a:lnSpc>
              <a:spcBef>
                <a:spcPts val="0"/>
              </a:spcBef>
              <a:spcAft>
                <a:spcPts val="0"/>
              </a:spcAft>
              <a:buClr>
                <a:srgbClr val="222222"/>
              </a:buClr>
              <a:buSzPts val="1900"/>
              <a:buFont typeface="Calibri" panose="020F0502020204030204"/>
              <a:buChar char="-"/>
            </a:pPr>
            <a:r>
              <a:rPr lang="en-US" sz="1900" b="0" i="0" u="none" strike="noStrike" cap="none">
                <a:solidFill>
                  <a:srgbClr val="222222"/>
                </a:solidFill>
                <a:highlight>
                  <a:srgbClr val="FCF8F1"/>
                </a:highlight>
                <a:latin typeface="Calibri" panose="020F0502020204030204"/>
                <a:ea typeface="Calibri" panose="020F0502020204030204"/>
                <a:cs typeface="Calibri" panose="020F0502020204030204"/>
                <a:sym typeface="Calibri" panose="020F0502020204030204"/>
              </a:rPr>
              <a:t>Lichaamskant bijzonderheden heupen: optie ‘beiderzijds’ toegevoegd</a:t>
            </a:r>
            <a:endParaRPr lang="en-US" sz="1900" b="0" i="0" u="none" strike="noStrike" cap="none">
              <a:solidFill>
                <a:srgbClr val="222222"/>
              </a:solidFill>
              <a:highlight>
                <a:srgbClr val="FCF8F1"/>
              </a:highlight>
              <a:latin typeface="Calibri" panose="020F0502020204030204"/>
              <a:ea typeface="Calibri" panose="020F0502020204030204"/>
              <a:cs typeface="Calibri" panose="020F0502020204030204"/>
              <a:sym typeface="Calibri" panose="020F0502020204030204"/>
            </a:endParaRPr>
          </a:p>
          <a:p>
            <a:pPr marL="179705" marR="0" lvl="0" indent="-179705" algn="l" rtl="0">
              <a:lnSpc>
                <a:spcPct val="132000"/>
              </a:lnSpc>
              <a:spcBef>
                <a:spcPts val="0"/>
              </a:spcBef>
              <a:spcAft>
                <a:spcPts val="0"/>
              </a:spcAft>
              <a:buClr>
                <a:srgbClr val="222222"/>
              </a:buClr>
              <a:buSzPts val="1900"/>
              <a:buFont typeface="Calibri" panose="020F0502020204030204"/>
              <a:buChar char="-"/>
            </a:pPr>
            <a:r>
              <a:rPr lang="en-US" sz="1900" b="0" i="0" u="none" strike="noStrike" cap="none">
                <a:solidFill>
                  <a:srgbClr val="222222"/>
                </a:solidFill>
                <a:highlight>
                  <a:srgbClr val="FCF8F1"/>
                </a:highlight>
                <a:latin typeface="Calibri" panose="020F0502020204030204"/>
                <a:ea typeface="Calibri" panose="020F0502020204030204"/>
                <a:cs typeface="Calibri" panose="020F0502020204030204"/>
                <a:sym typeface="Calibri" panose="020F0502020204030204"/>
              </a:rPr>
              <a:t>Toelichting bijzonderheden heupen: Beschrijf bijzonderheden heupen en afwijkende bevindingen aan onderzoek van looppatroon, luchtfiguur onder perineum</a:t>
            </a:r>
            <a:endParaRPr lang="en-US" sz="1900" b="0" i="0" u="none" strike="noStrike" cap="none">
              <a:solidFill>
                <a:srgbClr val="222222"/>
              </a:solidFill>
              <a:highlight>
                <a:srgbClr val="FCF8F1"/>
              </a:highlight>
              <a:latin typeface="Calibri" panose="020F0502020204030204"/>
              <a:ea typeface="Calibri" panose="020F0502020204030204"/>
              <a:cs typeface="Calibri" panose="020F0502020204030204"/>
              <a:sym typeface="Calibri" panose="020F0502020204030204"/>
            </a:endParaRPr>
          </a:p>
          <a:p>
            <a:pPr marL="285750" marR="0" lvl="0" indent="-171450" algn="l" rtl="0">
              <a:lnSpc>
                <a:spcPct val="100000"/>
              </a:lnSpc>
              <a:spcBef>
                <a:spcPts val="0"/>
              </a:spcBef>
              <a:spcAft>
                <a:spcPts val="0"/>
              </a:spcAft>
              <a:buClr>
                <a:srgbClr val="000000"/>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37000"/>
              </a:lnSpc>
              <a:spcBef>
                <a:spcPts val="380"/>
              </a:spcBef>
              <a:spcAft>
                <a:spcPts val="0"/>
              </a:spcAft>
              <a:buClr>
                <a:schemeClr val="dk1"/>
              </a:buClr>
              <a:buSzPts val="475"/>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     </a:t>
            </a:r>
            <a:endPar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7000"/>
              </a:lnSpc>
              <a:spcBef>
                <a:spcPts val="380"/>
              </a:spcBef>
              <a:spcAft>
                <a:spcPts val="0"/>
              </a:spcAft>
              <a:buClr>
                <a:schemeClr val="dk1"/>
              </a:buClr>
              <a:buSzPts val="1900"/>
              <a:buFont typeface="Calibri" panose="020F0502020204030204"/>
              <a:buNone/>
            </a:pPr>
            <a:endParaRPr sz="1900" b="0" i="1"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7000"/>
              </a:lnSpc>
              <a:spcBef>
                <a:spcPts val="380"/>
              </a:spcBef>
              <a:spcAft>
                <a:spcPts val="0"/>
              </a:spcAft>
              <a:buClr>
                <a:schemeClr val="dk1"/>
              </a:buClr>
              <a:buSzPts val="1900"/>
              <a:buFont typeface="Calibri" panose="020F0502020204030204"/>
              <a:buNone/>
            </a:pPr>
            <a:endParaRPr sz="1900" b="0" i="1"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7000"/>
              </a:lnSpc>
              <a:spcBef>
                <a:spcPts val="380"/>
              </a:spcBef>
              <a:spcAft>
                <a:spcPts val="0"/>
              </a:spcAft>
              <a:buClr>
                <a:schemeClr val="dk1"/>
              </a:buClr>
              <a:buSzPts val="1900"/>
              <a:buFont typeface="Calibri" panose="020F0502020204030204"/>
              <a:buNone/>
            </a:pPr>
            <a:endParaRPr sz="1900" b="0" i="1"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7000"/>
              </a:lnSpc>
              <a:spcBef>
                <a:spcPts val="380"/>
              </a:spcBef>
              <a:spcAft>
                <a:spcPts val="0"/>
              </a:spcAft>
              <a:buClr>
                <a:schemeClr val="dk1"/>
              </a:buClr>
              <a:buSzPts val="1900"/>
              <a:buFont typeface="Calibri" panose="020F0502020204030204"/>
              <a:buNone/>
            </a:pPr>
            <a:endParaRPr sz="1900" b="0" i="1"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37000"/>
              </a:lnSpc>
              <a:spcBef>
                <a:spcPts val="380"/>
              </a:spcBef>
              <a:spcAft>
                <a:spcPts val="0"/>
              </a:spcAft>
              <a:buClr>
                <a:schemeClr val="dk1"/>
              </a:buClr>
              <a:buSzPts val="1900"/>
              <a:buFont typeface="Calibri" panose="020F0502020204030204"/>
              <a:buNone/>
            </a:pPr>
            <a:endParaRPr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pic>
        <p:nvPicPr>
          <p:cNvPr id="207" name="Shape 207"/>
          <p:cNvPicPr preferRelativeResize="0"/>
          <p:nvPr/>
        </p:nvPicPr>
        <p:blipFill rotWithShape="1">
          <a:blip r:embed="rId1"/>
          <a:srcRect/>
          <a:stretch>
            <a:fillRect/>
          </a:stretch>
        </p:blipFill>
        <p:spPr>
          <a:xfrm>
            <a:off x="3759525" y="0"/>
            <a:ext cx="5110925" cy="26384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12" name="Shape 212"/>
        <p:cNvGrpSpPr/>
        <p:nvPr/>
      </p:nvGrpSpPr>
      <p:grpSpPr>
        <a:xfrm>
          <a:off x="0" y="0"/>
          <a:ext cx="0" cy="0"/>
          <a:chOff x="0" y="0"/>
          <a:chExt cx="0" cy="0"/>
        </a:xfrm>
      </p:grpSpPr>
      <p:sp>
        <p:nvSpPr>
          <p:cNvPr id="213" name="Shape 213"/>
          <p:cNvSpPr txBox="1"/>
          <p:nvPr>
            <p:ph type="title"/>
          </p:nvPr>
        </p:nvSpPr>
        <p:spPr>
          <a:xfrm>
            <a:off x="1547812" y="1800225"/>
            <a:ext cx="7139099" cy="4095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1"/>
              </a:buClr>
              <a:buSzPts val="1100"/>
              <a:buFont typeface="Arial" panose="020B0604020202020204"/>
              <a:buNone/>
            </a:pPr>
            <a:r>
              <a:rPr lang="en-US" sz="1900" b="1" i="0" u="none" strike="noStrike" cap="none">
                <a:solidFill>
                  <a:schemeClr val="dk1"/>
                </a:solidFill>
                <a:latin typeface="Calibri" panose="020F0502020204030204"/>
                <a:ea typeface="Calibri" panose="020F0502020204030204"/>
                <a:cs typeface="Calibri" panose="020F0502020204030204"/>
                <a:sym typeface="Calibri" panose="020F0502020204030204"/>
              </a:rPr>
              <a:t>Registratie- Voorbeeld</a:t>
            </a:r>
            <a:endParaRPr lang="en-US" sz="1900" b="1"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00000"/>
              </a:lnSpc>
              <a:spcBef>
                <a:spcPts val="0"/>
              </a:spcBef>
              <a:spcAft>
                <a:spcPts val="0"/>
              </a:spcAft>
              <a:buClr>
                <a:schemeClr val="dk2"/>
              </a:buClr>
              <a:buSzPts val="1900"/>
              <a:buFont typeface="Arial" panose="020B0604020202020204"/>
              <a:buNone/>
            </a:pPr>
            <a:endParaRPr sz="1900" b="0" i="0" u="none" strike="noStrike" cap="none">
              <a:solidFill>
                <a:schemeClr val="dk2"/>
              </a:solidFill>
              <a:latin typeface="Arial" panose="020B0604020202020204"/>
              <a:ea typeface="Arial" panose="020B0604020202020204"/>
              <a:cs typeface="Arial" panose="020B0604020202020204"/>
              <a:sym typeface="Arial" panose="020B0604020202020204"/>
            </a:endParaRPr>
          </a:p>
        </p:txBody>
      </p:sp>
      <p:sp>
        <p:nvSpPr>
          <p:cNvPr id="214" name="Shape 214"/>
          <p:cNvSpPr txBox="1"/>
          <p:nvPr>
            <p:ph type="body" idx="1"/>
          </p:nvPr>
        </p:nvSpPr>
        <p:spPr>
          <a:xfrm>
            <a:off x="1547812" y="2209800"/>
            <a:ext cx="7139099" cy="3962399"/>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1"/>
              </a:buClr>
              <a:buSzPts val="1100"/>
              <a:buFont typeface="Arial" panose="020B0604020202020204"/>
              <a:buNone/>
            </a:pPr>
            <a:r>
              <a:rPr lang="en-US" sz="1800" b="0" i="0" u="none" strike="noStrike" cap="none">
                <a:solidFill>
                  <a:schemeClr val="dk1"/>
                </a:solidFill>
                <a:latin typeface="Arial" panose="020B0604020202020204"/>
                <a:ea typeface="Arial" panose="020B0604020202020204"/>
                <a:cs typeface="Arial" panose="020B0604020202020204"/>
                <a:sym typeface="Arial" panose="020B0604020202020204"/>
              </a:rPr>
              <a:t>Zet hier een voorbeeld of printscreen uit jullie eigen DD-JGZ </a:t>
            </a:r>
            <a:endParaRPr lang="en-US"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342900" marR="0" lvl="0" indent="-222250" algn="l" rtl="0">
              <a:lnSpc>
                <a:spcPct val="137000"/>
              </a:lnSpc>
              <a:spcBef>
                <a:spcPts val="0"/>
              </a:spcBef>
              <a:spcAft>
                <a:spcPts val="0"/>
              </a:spcAft>
              <a:buClr>
                <a:schemeClr val="dk1"/>
              </a:buClr>
              <a:buSzPts val="1900"/>
              <a:buFont typeface="Arial" panose="020B0604020202020204"/>
              <a:buNone/>
            </a:pPr>
            <a:endParaRPr sz="1900" b="0" i="0" u="none" strike="noStrike" cap="none">
              <a:solidFill>
                <a:schemeClr val="dk1"/>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18" name="Shape 218"/>
        <p:cNvGrpSpPr/>
        <p:nvPr/>
      </p:nvGrpSpPr>
      <p:grpSpPr>
        <a:xfrm>
          <a:off x="0" y="0"/>
          <a:ext cx="0" cy="0"/>
          <a:chOff x="0" y="0"/>
          <a:chExt cx="0" cy="0"/>
        </a:xfrm>
      </p:grpSpPr>
      <p:sp>
        <p:nvSpPr>
          <p:cNvPr id="219" name="Shape 219"/>
          <p:cNvSpPr txBox="1"/>
          <p:nvPr/>
        </p:nvSpPr>
        <p:spPr>
          <a:xfrm>
            <a:off x="1547812" y="1800225"/>
            <a:ext cx="7138986" cy="4095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2"/>
              </a:buClr>
              <a:buSzPts val="475"/>
              <a:buFont typeface="Calibri" panose="020F0502020204030204"/>
              <a:buNone/>
            </a:pPr>
            <a:r>
              <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rPr>
              <a:t>Randvoorwaarden</a:t>
            </a:r>
            <a:endPar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endParaRPr>
          </a:p>
        </p:txBody>
      </p:sp>
      <p:sp>
        <p:nvSpPr>
          <p:cNvPr id="220" name="Shape 220"/>
          <p:cNvSpPr txBox="1"/>
          <p:nvPr/>
        </p:nvSpPr>
        <p:spPr>
          <a:xfrm>
            <a:off x="1547811" y="2089880"/>
            <a:ext cx="7296385" cy="3962399"/>
          </a:xfrm>
          <a:prstGeom prst="rect">
            <a:avLst/>
          </a:prstGeom>
          <a:noFill/>
          <a:ln>
            <a:noFill/>
          </a:ln>
        </p:spPr>
        <p:txBody>
          <a:bodyPr spcFirstLastPara="1" wrap="square" lIns="91425" tIns="45700" rIns="91425" bIns="45700" anchor="t" anchorCtr="0">
            <a:noAutofit/>
          </a:bodyPr>
          <a:lstStyle/>
          <a:p>
            <a:pPr marL="285750" marR="0" lvl="0" indent="-285750" algn="l" rtl="0">
              <a:lnSpc>
                <a:spcPct val="150000"/>
              </a:lnSpc>
              <a:spcBef>
                <a:spcPts val="0"/>
              </a:spcBef>
              <a:spcAft>
                <a:spcPts val="0"/>
              </a:spcAft>
              <a:buClr>
                <a:schemeClr val="dk1"/>
              </a:buClr>
              <a:buSzPts val="1800"/>
              <a:buFont typeface="Arial" panose="020B0604020202020204"/>
              <a:buChar char="•"/>
            </a:pPr>
            <a:r>
              <a:rPr lang="en-US" sz="1800" b="0" i="0" u="none" strike="noStrike" cap="none">
                <a:solidFill>
                  <a:schemeClr val="dk1"/>
                </a:solidFill>
                <a:latin typeface="Calibri" panose="020F0502020204030204"/>
                <a:ea typeface="Calibri" panose="020F0502020204030204"/>
                <a:cs typeface="Calibri" panose="020F0502020204030204"/>
                <a:sym typeface="Calibri" panose="020F0502020204030204"/>
              </a:rPr>
              <a:t>Voldoende</a:t>
            </a:r>
            <a:r>
              <a:rPr lang="en-US" sz="1800" b="1" i="0" u="none" strike="noStrike" cap="none">
                <a:solidFill>
                  <a:schemeClr val="dk1"/>
                </a:solidFill>
                <a:latin typeface="Calibri" panose="020F0502020204030204"/>
                <a:ea typeface="Calibri" panose="020F0502020204030204"/>
                <a:cs typeface="Calibri" panose="020F0502020204030204"/>
                <a:sym typeface="Calibri" panose="020F0502020204030204"/>
              </a:rPr>
              <a:t> </a:t>
            </a:r>
            <a:r>
              <a:rPr lang="en-US" sz="1800" b="1" i="1" u="none" strike="noStrike" cap="none">
                <a:solidFill>
                  <a:schemeClr val="dk1"/>
                </a:solidFill>
                <a:latin typeface="Calibri" panose="020F0502020204030204"/>
                <a:ea typeface="Calibri" panose="020F0502020204030204"/>
                <a:cs typeface="Calibri" panose="020F0502020204030204"/>
                <a:sym typeface="Calibri" panose="020F0502020204030204"/>
              </a:rPr>
              <a:t>tijd </a:t>
            </a:r>
            <a:r>
              <a:rPr lang="en-US" sz="1800" b="0" i="0" u="none" strike="noStrike" cap="none">
                <a:solidFill>
                  <a:schemeClr val="dk1"/>
                </a:solidFill>
                <a:latin typeface="Calibri" panose="020F0502020204030204"/>
                <a:ea typeface="Calibri" panose="020F0502020204030204"/>
                <a:cs typeface="Calibri" panose="020F0502020204030204"/>
                <a:sym typeface="Calibri" panose="020F0502020204030204"/>
              </a:rPr>
              <a:t>voor JGZ-professionals om zich te verdiepen in de richtlijn, inclusief lezen en instructiebijeenkomst. </a:t>
            </a:r>
            <a:endParaRPr lang="en-US"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285750" marR="0" lvl="0" indent="-285750" algn="l" rtl="0">
              <a:lnSpc>
                <a:spcPct val="150000"/>
              </a:lnSpc>
              <a:spcBef>
                <a:spcPts val="0"/>
              </a:spcBef>
              <a:spcAft>
                <a:spcPts val="0"/>
              </a:spcAft>
              <a:buClr>
                <a:schemeClr val="dk1"/>
              </a:buClr>
              <a:buSzPts val="1800"/>
              <a:buFont typeface="Arial" panose="020B0604020202020204"/>
              <a:buChar char="•"/>
            </a:pPr>
            <a:r>
              <a:rPr lang="en-US" sz="1800" b="0" i="0" u="none" strike="noStrike" cap="none">
                <a:solidFill>
                  <a:schemeClr val="dk1"/>
                </a:solidFill>
                <a:latin typeface="Calibri" panose="020F0502020204030204"/>
                <a:ea typeface="Calibri" panose="020F0502020204030204"/>
                <a:cs typeface="Calibri" panose="020F0502020204030204"/>
                <a:sym typeface="Calibri" panose="020F0502020204030204"/>
              </a:rPr>
              <a:t>Naast de inhoudelijke instructie/scholing van JGZ-professionals over de richtlijn: </a:t>
            </a:r>
            <a:r>
              <a:rPr lang="en-US" sz="1800" b="1" i="0" u="none" strike="noStrike" cap="none">
                <a:solidFill>
                  <a:schemeClr val="dk1"/>
                </a:solidFill>
                <a:latin typeface="Calibri" panose="020F0502020204030204"/>
                <a:ea typeface="Calibri" panose="020F0502020204030204"/>
                <a:cs typeface="Calibri" panose="020F0502020204030204"/>
                <a:sym typeface="Calibri" panose="020F0502020204030204"/>
              </a:rPr>
              <a:t>bespreken op team- of discipline overleggen</a:t>
            </a:r>
            <a:r>
              <a:rPr lang="en-US" sz="1800" b="0" i="0" u="none" strike="noStrike" cap="none">
                <a:solidFill>
                  <a:schemeClr val="dk1"/>
                </a:solidFill>
                <a:latin typeface="Calibri" panose="020F0502020204030204"/>
                <a:ea typeface="Calibri" panose="020F0502020204030204"/>
                <a:cs typeface="Calibri" panose="020F0502020204030204"/>
                <a:sym typeface="Calibri" panose="020F0502020204030204"/>
              </a:rPr>
              <a:t> én bespreken in overleggen met </a:t>
            </a:r>
            <a:r>
              <a:rPr lang="en-US" sz="1800" b="1" i="0" u="none" strike="noStrike" cap="none">
                <a:solidFill>
                  <a:schemeClr val="dk1"/>
                </a:solidFill>
                <a:latin typeface="Calibri" panose="020F0502020204030204"/>
                <a:ea typeface="Calibri" panose="020F0502020204030204"/>
                <a:cs typeface="Calibri" panose="020F0502020204030204"/>
                <a:sym typeface="Calibri" panose="020F0502020204030204"/>
              </a:rPr>
              <a:t>ketenpartners</a:t>
            </a:r>
            <a:r>
              <a:rPr lang="en-US" sz="1800" b="0" i="0" u="none" strike="noStrike" cap="none">
                <a:solidFill>
                  <a:schemeClr val="dk1"/>
                </a:solidFill>
                <a:latin typeface="Calibri" panose="020F0502020204030204"/>
                <a:ea typeface="Calibri" panose="020F0502020204030204"/>
                <a:cs typeface="Calibri" panose="020F0502020204030204"/>
                <a:sym typeface="Calibri" panose="020F0502020204030204"/>
              </a:rPr>
              <a:t> zoals huisartsen en (kinder)orthopeden. </a:t>
            </a:r>
            <a:r>
              <a:rPr lang="en-US" sz="1800" b="0" i="0" u="none" strike="noStrike" cap="none" baseline="30000">
                <a:solidFill>
                  <a:schemeClr val="dk1"/>
                </a:solidFill>
                <a:latin typeface="Calibri" panose="020F0502020204030204"/>
                <a:ea typeface="Calibri" panose="020F0502020204030204"/>
                <a:cs typeface="Calibri" panose="020F0502020204030204"/>
                <a:sym typeface="Calibri" panose="020F0502020204030204"/>
              </a:rPr>
              <a:t>1</a:t>
            </a:r>
            <a:r>
              <a:rPr lang="en-US" sz="1800" b="0" i="0" u="none" strike="noStrike" cap="none">
                <a:solidFill>
                  <a:schemeClr val="dk1"/>
                </a:solidFill>
                <a:latin typeface="Calibri" panose="020F0502020204030204"/>
                <a:ea typeface="Calibri" panose="020F0502020204030204"/>
                <a:cs typeface="Calibri" panose="020F0502020204030204"/>
                <a:sym typeface="Calibri" panose="020F0502020204030204"/>
              </a:rPr>
              <a:t> </a:t>
            </a: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285750" marR="0" lvl="0" indent="-285750" algn="l" rtl="0">
              <a:lnSpc>
                <a:spcPct val="150000"/>
              </a:lnSpc>
              <a:spcBef>
                <a:spcPts val="0"/>
              </a:spcBef>
              <a:spcAft>
                <a:spcPts val="0"/>
              </a:spcAft>
              <a:buClr>
                <a:schemeClr val="dk1"/>
              </a:buClr>
              <a:buSzPts val="1800"/>
              <a:buFont typeface="Arial" panose="020B0604020202020204"/>
              <a:buChar char="•"/>
            </a:pPr>
            <a:r>
              <a:rPr lang="en-US" sz="1800" b="0" i="0" u="none" strike="noStrike" cap="none">
                <a:solidFill>
                  <a:schemeClr val="dk1"/>
                </a:solidFill>
                <a:latin typeface="Calibri" panose="020F0502020204030204"/>
                <a:ea typeface="Calibri" panose="020F0502020204030204"/>
                <a:cs typeface="Calibri" panose="020F0502020204030204"/>
                <a:sym typeface="Calibri" panose="020F0502020204030204"/>
              </a:rPr>
              <a:t>Om de richtlijn te kunnen toepassen zijn </a:t>
            </a:r>
            <a:r>
              <a:rPr lang="en-US" sz="1800" b="1" i="0" u="none" strike="noStrike" cap="none">
                <a:solidFill>
                  <a:schemeClr val="dk1"/>
                </a:solidFill>
                <a:latin typeface="Calibri" panose="020F0502020204030204"/>
                <a:ea typeface="Calibri" panose="020F0502020204030204"/>
                <a:cs typeface="Calibri" panose="020F0502020204030204"/>
                <a:sym typeface="Calibri" panose="020F0502020204030204"/>
              </a:rPr>
              <a:t>nodig</a:t>
            </a:r>
            <a:r>
              <a:rPr lang="en-US" sz="1800" b="0" i="0" u="none" strike="noStrike" cap="none">
                <a:solidFill>
                  <a:schemeClr val="dk1"/>
                </a:solidFill>
                <a:latin typeface="Calibri" panose="020F0502020204030204"/>
                <a:ea typeface="Calibri" panose="020F0502020204030204"/>
                <a:cs typeface="Calibri" panose="020F0502020204030204"/>
                <a:sym typeface="Calibri" panose="020F0502020204030204"/>
              </a:rPr>
              <a:t>: computer met werkende internetverbinding; een verwarmde onderzoeksruimte en een vlakke, warme en stevige onderlaag (bijvoorbeeld een harde (yoga)mat van ongeveer 1 cm dik met daarop een handdoek; een zacht (aankleed)kussen dient te worden verwijderd). </a:t>
            </a: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
        <p:nvSpPr>
          <p:cNvPr id="221" name="Shape 221"/>
          <p:cNvSpPr txBox="1"/>
          <p:nvPr/>
        </p:nvSpPr>
        <p:spPr>
          <a:xfrm>
            <a:off x="1094282" y="6355829"/>
            <a:ext cx="8049718" cy="30777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panose="020F0502020204030204"/>
              <a:buNone/>
            </a:pPr>
            <a:r>
              <a:rPr lang="en-US" sz="1400" b="0" i="0" u="none" strike="noStrike" cap="none" baseline="30000">
                <a:solidFill>
                  <a:srgbClr val="000000"/>
                </a:solidFill>
                <a:latin typeface="Calibri" panose="020F0502020204030204"/>
                <a:ea typeface="Calibri" panose="020F0502020204030204"/>
                <a:cs typeface="Calibri" panose="020F0502020204030204"/>
                <a:sym typeface="Calibri" panose="020F0502020204030204"/>
              </a:rPr>
              <a:t>1</a:t>
            </a:r>
            <a:r>
              <a:rPr lang="en-US" sz="1400" b="0" i="0" u="none" strike="noStrike" cap="none">
                <a:solidFill>
                  <a:srgbClr val="000000"/>
                </a:solidFill>
                <a:latin typeface="Calibri" panose="020F0502020204030204"/>
                <a:ea typeface="Calibri" panose="020F0502020204030204"/>
                <a:cs typeface="Calibri" panose="020F0502020204030204"/>
                <a:sym typeface="Calibri" panose="020F0502020204030204"/>
              </a:rPr>
              <a:t>TIP: vraag regionale (kinder)orthopeed of hij/zij een rol kan spelen in de instructie van het heuponderzoek.</a:t>
            </a:r>
            <a:endParaRPr lang="en-US" sz="1400" b="0" i="0" u="none" strike="noStrike" cap="none">
              <a:solidFill>
                <a:srgbClr val="000000"/>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225" name="Shape 225"/>
        <p:cNvGrpSpPr/>
        <p:nvPr/>
      </p:nvGrpSpPr>
      <p:grpSpPr>
        <a:xfrm>
          <a:off x="0" y="0"/>
          <a:ext cx="0" cy="0"/>
          <a:chOff x="0" y="0"/>
          <a:chExt cx="0" cy="0"/>
        </a:xfrm>
      </p:grpSpPr>
      <p:sp>
        <p:nvSpPr>
          <p:cNvPr id="226" name="Shape 226"/>
          <p:cNvSpPr txBox="1"/>
          <p:nvPr/>
        </p:nvSpPr>
        <p:spPr>
          <a:xfrm>
            <a:off x="468312" y="1800225"/>
            <a:ext cx="8218487" cy="40957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2"/>
              </a:buClr>
              <a:buSzPts val="475"/>
              <a:buFont typeface="Calibri" panose="020F0502020204030204"/>
              <a:buNone/>
            </a:pPr>
            <a:r>
              <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rPr>
              <a:t>Vragen en discussiepunten</a:t>
            </a:r>
            <a:endPar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230" name="Shape 230"/>
        <p:cNvGrpSpPr/>
        <p:nvPr/>
      </p:nvGrpSpPr>
      <p:grpSpPr>
        <a:xfrm>
          <a:off x="0" y="0"/>
          <a:ext cx="0" cy="0"/>
          <a:chOff x="0" y="0"/>
          <a:chExt cx="0" cy="0"/>
        </a:xfrm>
      </p:grpSpPr>
      <p:sp>
        <p:nvSpPr>
          <p:cNvPr id="231" name="Shape 231"/>
          <p:cNvSpPr txBox="1"/>
          <p:nvPr/>
        </p:nvSpPr>
        <p:spPr>
          <a:xfrm>
            <a:off x="1547812" y="1800225"/>
            <a:ext cx="7138986" cy="4095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2"/>
              </a:buClr>
              <a:buSzPts val="475"/>
              <a:buFont typeface="Calibri" panose="020F0502020204030204"/>
              <a:buNone/>
            </a:pPr>
            <a:r>
              <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rPr>
              <a:t>Contactinformatie</a:t>
            </a:r>
            <a:endParaRPr lang="en-US" sz="1900" b="1" i="0" u="none" strike="noStrike" cap="none">
              <a:solidFill>
                <a:schemeClr val="dk2"/>
              </a:solidFill>
              <a:latin typeface="Calibri" panose="020F0502020204030204"/>
              <a:ea typeface="Calibri" panose="020F0502020204030204"/>
              <a:cs typeface="Calibri" panose="020F0502020204030204"/>
              <a:sym typeface="Calibri" panose="020F0502020204030204"/>
            </a:endParaRPr>
          </a:p>
        </p:txBody>
      </p:sp>
      <p:sp>
        <p:nvSpPr>
          <p:cNvPr id="232" name="Shape 232"/>
          <p:cNvSpPr txBox="1"/>
          <p:nvPr/>
        </p:nvSpPr>
        <p:spPr>
          <a:xfrm>
            <a:off x="1547812" y="2209800"/>
            <a:ext cx="7139099" cy="3962399"/>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chemeClr val="dk1"/>
              </a:buClr>
              <a:buSzPts val="475"/>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Voor vragen over de richtlijn en de implementatiematerialen</a:t>
            </a:r>
            <a:endParaRPr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15000"/>
              </a:lnSpc>
              <a:spcBef>
                <a:spcPts val="0"/>
              </a:spcBef>
              <a:spcAft>
                <a:spcPts val="0"/>
              </a:spcAft>
              <a:buClr>
                <a:srgbClr val="000000"/>
              </a:buClr>
              <a:buSzPts val="1800"/>
              <a:buFont typeface="Arial" panose="020B0604020202020204"/>
              <a:buNone/>
            </a:pPr>
            <a:endParaRPr sz="1800" b="0" i="0" u="none" strike="noStrike" cap="none">
              <a:solidFill>
                <a:schemeClr val="dk1"/>
              </a:solidFill>
              <a:latin typeface="Arial" panose="020B0604020202020204"/>
              <a:ea typeface="Arial" panose="020B0604020202020204"/>
              <a:cs typeface="Arial" panose="020B0604020202020204"/>
              <a:sym typeface="Arial" panose="020B0604020202020204"/>
            </a:endParaRPr>
          </a:p>
          <a:p>
            <a:pPr marL="0" marR="0" lvl="0" indent="0" algn="l" rtl="0">
              <a:lnSpc>
                <a:spcPct val="115000"/>
              </a:lnSpc>
              <a:spcBef>
                <a:spcPts val="0"/>
              </a:spcBef>
              <a:spcAft>
                <a:spcPts val="0"/>
              </a:spcAft>
              <a:buClr>
                <a:schemeClr val="dk1"/>
              </a:buClr>
              <a:buSzPts val="475"/>
              <a:buFont typeface="Calibri" panose="020F0502020204030204"/>
              <a:buNone/>
            </a:pPr>
            <a:r>
              <a:rPr lang="en-US" sz="1900" b="1" i="0" u="none" strike="noStrike" cap="none">
                <a:solidFill>
                  <a:schemeClr val="dk1"/>
                </a:solidFill>
                <a:latin typeface="Calibri" panose="020F0502020204030204"/>
                <a:ea typeface="Calibri" panose="020F0502020204030204"/>
                <a:cs typeface="Calibri" panose="020F0502020204030204"/>
                <a:sym typeface="Calibri" panose="020F0502020204030204"/>
              </a:rPr>
              <a:t>NCJ</a:t>
            </a:r>
            <a:endParaRPr lang="en-US" sz="1900" b="1"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15000"/>
              </a:lnSpc>
              <a:spcBef>
                <a:spcPts val="0"/>
              </a:spcBef>
              <a:spcAft>
                <a:spcPts val="0"/>
              </a:spcAft>
              <a:buClr>
                <a:schemeClr val="dk1"/>
              </a:buClr>
              <a:buSzPts val="475"/>
              <a:buFont typeface="Calibri" panose="020F0502020204030204"/>
              <a:buNone/>
            </a:pPr>
            <a:r>
              <a:rPr lang="en-US" sz="1900" u="sng">
                <a:solidFill>
                  <a:schemeClr val="hlink"/>
                </a:solidFill>
                <a:latin typeface="Calibri" panose="020F0502020204030204"/>
                <a:ea typeface="Calibri" panose="020F0502020204030204"/>
                <a:cs typeface="Calibri" panose="020F0502020204030204"/>
                <a:sym typeface="Calibri" panose="020F0502020204030204"/>
                <a:hlinkClick r:id="rId1"/>
              </a:rPr>
              <a:t>contact</a:t>
            </a:r>
            <a:r>
              <a:rPr lang="en-US" sz="1900" b="0" i="0" u="sng" strike="noStrike" cap="none">
                <a:solidFill>
                  <a:schemeClr val="hlink"/>
                </a:solidFill>
                <a:latin typeface="Calibri" panose="020F0502020204030204"/>
                <a:ea typeface="Calibri" panose="020F0502020204030204"/>
                <a:cs typeface="Calibri" panose="020F0502020204030204"/>
                <a:sym typeface="Calibri" panose="020F0502020204030204"/>
                <a:hlinkClick r:id="rId1"/>
              </a:rPr>
              <a:t>@ncj.nl</a:t>
            </a:r>
            <a:endParaRPr lang="en-US" sz="1900" b="0" i="0" u="sng" strike="noStrike" cap="none">
              <a:solidFill>
                <a:schemeClr val="hlink"/>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15000"/>
              </a:lnSpc>
              <a:spcBef>
                <a:spcPts val="0"/>
              </a:spcBef>
              <a:spcAft>
                <a:spcPts val="0"/>
              </a:spcAft>
              <a:buClr>
                <a:schemeClr val="dk1"/>
              </a:buClr>
              <a:buSzPts val="1900"/>
              <a:buFont typeface="Calibri" panose="020F0502020204030204"/>
              <a:buNone/>
            </a:pPr>
            <a:endParaRPr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15000"/>
              </a:lnSpc>
              <a:spcBef>
                <a:spcPts val="0"/>
              </a:spcBef>
              <a:spcAft>
                <a:spcPts val="0"/>
              </a:spcAft>
              <a:buClr>
                <a:schemeClr val="dk1"/>
              </a:buClr>
              <a:buSzPts val="475"/>
              <a:buFont typeface="Calibri" panose="020F0502020204030204"/>
              <a:buNone/>
            </a:pPr>
            <a:r>
              <a:rPr lang="en-US" sz="1900" b="1" i="0" u="none" strike="noStrike" cap="none">
                <a:solidFill>
                  <a:schemeClr val="dk1"/>
                </a:solidFill>
                <a:latin typeface="Calibri" panose="020F0502020204030204"/>
                <a:ea typeface="Calibri" panose="020F0502020204030204"/>
                <a:cs typeface="Calibri" panose="020F0502020204030204"/>
                <a:sym typeface="Calibri" panose="020F0502020204030204"/>
              </a:rPr>
              <a:t>Richtlijnontwikkelaar(s)</a:t>
            </a:r>
            <a:endParaRPr lang="en-US" sz="1900" b="1"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15000"/>
              </a:lnSpc>
              <a:spcBef>
                <a:spcPts val="0"/>
              </a:spcBef>
              <a:spcAft>
                <a:spcPts val="0"/>
              </a:spcAft>
              <a:buClr>
                <a:schemeClr val="dk1"/>
              </a:buClr>
              <a:buSzPts val="475"/>
              <a:buFont typeface="Calibri" panose="020F0502020204030204"/>
              <a:buNone/>
            </a:pPr>
            <a:endParaRPr sz="1900" b="1"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15000"/>
              </a:lnSpc>
              <a:spcBef>
                <a:spcPts val="0"/>
              </a:spcBef>
              <a:spcAft>
                <a:spcPts val="0"/>
              </a:spcAft>
              <a:buClr>
                <a:schemeClr val="dk1"/>
              </a:buClr>
              <a:buSzPts val="475"/>
              <a:buFont typeface="Calibri" panose="020F0502020204030204"/>
              <a:buNone/>
            </a:pPr>
            <a:r>
              <a:rPr lang="en-US" sz="1900" b="0" i="0" u="none" strike="noStrike" cap="none">
                <a:solidFill>
                  <a:schemeClr val="dk1"/>
                </a:solidFill>
                <a:latin typeface="Calibri" panose="020F0502020204030204"/>
                <a:ea typeface="Calibri" panose="020F0502020204030204"/>
                <a:cs typeface="Calibri" panose="020F0502020204030204"/>
                <a:sym typeface="Calibri" panose="020F0502020204030204"/>
              </a:rPr>
              <a:t>Magda Boere-Boonekamp, Annemieke Konijnendijk (Universiteit Twente); Annelies Broerse, Jacqueline Deurloo, Caren Lanting (TNO)</a:t>
            </a:r>
            <a:endParaRPr sz="19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a:p>
            <a:pPr marL="0" marR="0" lvl="0" indent="0" algn="l" rtl="0">
              <a:lnSpc>
                <a:spcPct val="115000"/>
              </a:lnSpc>
              <a:spcBef>
                <a:spcPts val="0"/>
              </a:spcBef>
              <a:spcAft>
                <a:spcPts val="0"/>
              </a:spcAft>
              <a:buClr>
                <a:schemeClr val="dk1"/>
              </a:buClr>
              <a:buSzPts val="475"/>
              <a:buFont typeface="Calibri" panose="020F0502020204030204"/>
              <a:buNone/>
            </a:pPr>
            <a:endParaRPr sz="1900" b="1"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236" name="Shape 236"/>
        <p:cNvGrpSpPr/>
        <p:nvPr/>
      </p:nvGrpSpPr>
      <p:grpSpPr>
        <a:xfrm>
          <a:off x="0" y="0"/>
          <a:ext cx="0" cy="0"/>
          <a:chOff x="0" y="0"/>
          <a:chExt cx="0" cy="0"/>
        </a:xfrm>
      </p:grpSpPr>
      <p:sp>
        <p:nvSpPr>
          <p:cNvPr id="237" name="Shape 237"/>
          <p:cNvSpPr txBox="1"/>
          <p:nvPr/>
        </p:nvSpPr>
        <p:spPr>
          <a:xfrm>
            <a:off x="6705600" y="6553200"/>
            <a:ext cx="1981199" cy="2286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A08241"/>
              </a:buClr>
              <a:buSzPts val="250"/>
              <a:buFont typeface="Arial" panose="020B0604020202020204"/>
              <a:buNone/>
            </a:pPr>
            <a:r>
              <a:rPr lang="en-US" sz="1000" b="0" i="0" u="none" strike="noStrike" cap="none">
                <a:solidFill>
                  <a:srgbClr val="A08241"/>
                </a:solidFill>
                <a:latin typeface="Arial" panose="020B0604020202020204"/>
                <a:ea typeface="Arial" panose="020B0604020202020204"/>
                <a:cs typeface="Arial" panose="020B0604020202020204"/>
                <a:sym typeface="Arial" panose="020B0604020202020204"/>
              </a:rPr>
              <a:t>*</a:t>
            </a:r>
            <a:endParaRPr lang="en-US" sz="1000" b="0" i="0" u="none" strike="noStrike" cap="none">
              <a:solidFill>
                <a:srgbClr val="A08241"/>
              </a:solidFill>
              <a:latin typeface="Arial" panose="020B0604020202020204"/>
              <a:ea typeface="Arial" panose="020B0604020202020204"/>
              <a:cs typeface="Arial" panose="020B0604020202020204"/>
              <a:sym typeface="Arial" panose="020B0604020202020204"/>
            </a:endParaRPr>
          </a:p>
        </p:txBody>
      </p:sp>
      <p:sp>
        <p:nvSpPr>
          <p:cNvPr id="238" name="Shape 238"/>
          <p:cNvSpPr txBox="1"/>
          <p:nvPr/>
        </p:nvSpPr>
        <p:spPr>
          <a:xfrm>
            <a:off x="1547812" y="6553200"/>
            <a:ext cx="5157787" cy="228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A08241"/>
              </a:buClr>
              <a:buSzPts val="250"/>
              <a:buFont typeface="Arial" panose="020B0604020202020204"/>
              <a:buNone/>
            </a:pPr>
            <a:r>
              <a:rPr lang="en-US" sz="1000" b="1" i="0" u="none" strike="noStrike" cap="none">
                <a:solidFill>
                  <a:srgbClr val="A08241"/>
                </a:solidFill>
                <a:latin typeface="Arial" panose="020B0604020202020204"/>
                <a:ea typeface="Arial" panose="020B0604020202020204"/>
                <a:cs typeface="Arial" panose="020B0604020202020204"/>
                <a:sym typeface="Arial" panose="020B0604020202020204"/>
              </a:rPr>
              <a:t>Presentatie-titel | Wijzig deze tekst onder 'Beeld'&gt;'Koptekst en voettekst' |</a:t>
            </a:r>
            <a:endParaRPr lang="en-US" sz="1000" b="1" i="0" u="none" strike="noStrike" cap="none">
              <a:solidFill>
                <a:srgbClr val="A08241"/>
              </a:solidFill>
              <a:latin typeface="Arial" panose="020B0604020202020204"/>
              <a:ea typeface="Arial" panose="020B0604020202020204"/>
              <a:cs typeface="Arial" panose="020B0604020202020204"/>
              <a:sym typeface="Arial" panose="020B0604020202020204"/>
            </a:endParaRPr>
          </a:p>
        </p:txBody>
      </p:sp>
      <p:pic>
        <p:nvPicPr>
          <p:cNvPr id="239" name="Shape 239"/>
          <p:cNvPicPr preferRelativeResize="0"/>
          <p:nvPr/>
        </p:nvPicPr>
        <p:blipFill rotWithShape="1">
          <a:blip r:embed="rId1"/>
          <a:srcRect/>
          <a:stretch>
            <a:fillRect/>
          </a:stretch>
        </p:blipFill>
        <p:spPr>
          <a:xfrm>
            <a:off x="0" y="0"/>
            <a:ext cx="9144000" cy="6858000"/>
          </a:xfrm>
          <a:prstGeom prst="rect">
            <a:avLst/>
          </a:prstGeom>
          <a:noFill/>
          <a:ln>
            <a:noFill/>
          </a:ln>
        </p:spPr>
      </p:pic>
    </p:spTree>
  </p:cSld>
  <p:clrMapOvr>
    <a:masterClrMapping/>
  </p:clrMapOvr>
</p:sld>
</file>

<file path=ppt/theme/theme1.xml><?xml version="1.0" encoding="utf-8"?>
<a:theme xmlns:a="http://schemas.openxmlformats.org/drawingml/2006/main" name="1_Presentatie">
  <a:themeElements>
    <a:clrScheme name="default">
      <a:dk1>
        <a:srgbClr val="000000"/>
      </a:dk1>
      <a:lt1>
        <a:srgbClr val="FFFFFF"/>
      </a:lt1>
      <a:dk2>
        <a:srgbClr val="000000"/>
      </a:dk2>
      <a:lt2>
        <a:srgbClr val="808080"/>
      </a:lt2>
      <a:accent1>
        <a:srgbClr val="BBE0E3"/>
      </a:accent1>
      <a:accent2>
        <a:srgbClr val="333399"/>
      </a:accent2>
      <a:accent3>
        <a:srgbClr val="FFFFFF"/>
      </a:accent3>
      <a:accent4>
        <a:srgbClr val="BBE0E3"/>
      </a:accent4>
      <a:accent5>
        <a:srgbClr val="333399"/>
      </a:accent5>
      <a:accent6>
        <a:srgbClr val="FFFFFF"/>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resentatie">
  <a:themeElements>
    <a:clrScheme name="default">
      <a:dk1>
        <a:srgbClr val="000000"/>
      </a:dk1>
      <a:lt1>
        <a:srgbClr val="FFFFFF"/>
      </a:lt1>
      <a:dk2>
        <a:srgbClr val="000000"/>
      </a:dk2>
      <a:lt2>
        <a:srgbClr val="808080"/>
      </a:lt2>
      <a:accent1>
        <a:srgbClr val="BBE0E3"/>
      </a:accent1>
      <a:accent2>
        <a:srgbClr val="333399"/>
      </a:accent2>
      <a:accent3>
        <a:srgbClr val="FFFFFF"/>
      </a:accent3>
      <a:accent4>
        <a:srgbClr val="BBE0E3"/>
      </a:accent4>
      <a:accent5>
        <a:srgbClr val="333399"/>
      </a:accent5>
      <a:accent6>
        <a:srgbClr val="FFFFFF"/>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resentatie">
  <a:themeElements>
    <a:clrScheme name="Office-them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Presentatie">
  <a:themeElements>
    <a:clrScheme name="Office-them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12492</Words>
  <Application>WPS Presentation</Application>
  <PresentationFormat/>
  <Paragraphs>288</Paragraphs>
  <Slides>35</Slides>
  <Notes>0</Notes>
  <HiddenSlides>0</HiddenSlides>
  <MMClips>0</MMClips>
  <ScaleCrop>false</ScaleCrop>
  <HeadingPairs>
    <vt:vector size="6" baseType="variant">
      <vt:variant>
        <vt:lpstr>已用的字体</vt:lpstr>
      </vt:variant>
      <vt:variant>
        <vt:i4>8</vt:i4>
      </vt:variant>
      <vt:variant>
        <vt:lpstr>主题</vt:lpstr>
      </vt:variant>
      <vt:variant>
        <vt:i4>4</vt:i4>
      </vt:variant>
      <vt:variant>
        <vt:lpstr>幻灯片标题</vt:lpstr>
      </vt:variant>
      <vt:variant>
        <vt:i4>35</vt:i4>
      </vt:variant>
    </vt:vector>
  </HeadingPairs>
  <TitlesOfParts>
    <vt:vector size="47" baseType="lpstr">
      <vt:lpstr>Arial</vt:lpstr>
      <vt:lpstr>SimSun</vt:lpstr>
      <vt:lpstr>Wingdings</vt:lpstr>
      <vt:lpstr>Arial</vt:lpstr>
      <vt:lpstr>Calibri</vt:lpstr>
      <vt:lpstr>Courier New</vt:lpstr>
      <vt:lpstr>Microsoft YaHei</vt:lpstr>
      <vt:lpstr>Calibri</vt:lpstr>
      <vt:lpstr>1_Presentatie</vt:lpstr>
      <vt:lpstr>Presentatie</vt:lpstr>
      <vt:lpstr>Presentatie</vt:lpstr>
      <vt:lpstr>1_Presentatie</vt:lpstr>
      <vt:lpstr>PowerPoint 演示文稿</vt:lpstr>
      <vt:lpstr>PowerPoint 演示文稿</vt:lpstr>
      <vt:lpstr>PowerPoint 演示文稿</vt:lpstr>
      <vt:lpstr>PowerPoint 演示文稿</vt:lpstr>
      <vt:lpstr>PowerPoint 演示文稿</vt:lpstr>
      <vt:lpstr>Vereenvoudigde weergave van de verschillende graderingen van heupdysplasie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Registratie- Voorbeeld</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Bronwynn Sterkenburg</cp:lastModifiedBy>
  <cp:revision>1</cp:revision>
  <dcterms:created xsi:type="dcterms:W3CDTF">2018-02-28T12:38:10Z</dcterms:created>
  <dcterms:modified xsi:type="dcterms:W3CDTF">2018-02-28T12:38:10Z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1033-10.2.0.5831</vt:lpwstr>
  </property>
</Properties>
</file>