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3.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Override4.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heme/themeOverride5.xml" ContentType="application/vnd.openxmlformats-officedocument.themeOverride+xml"/>
  <Override PartName="/ppt/notesSlides/notesSlide18.xml" ContentType="application/vnd.openxmlformats-officedocument.presentationml.notesSlide+xml"/>
  <Override PartName="/ppt/theme/themeOverride6.xml" ContentType="application/vnd.openxmlformats-officedocument.themeOverr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heme/themeOverride7.xml" ContentType="application/vnd.openxmlformats-officedocument.themeOverride+xml"/>
  <Override PartName="/ppt/notesSlides/notesSlide22.xml" ContentType="application/vnd.openxmlformats-officedocument.presentationml.notesSlide+xml"/>
  <Override PartName="/ppt/theme/themeOverride8.xml" ContentType="application/vnd.openxmlformats-officedocument.themeOverride+xml"/>
  <Override PartName="/ppt/notesSlides/notesSlide23.xml" ContentType="application/vnd.openxmlformats-officedocument.presentationml.notesSlide+xml"/>
  <Override PartName="/ppt/theme/themeOverride9.xml" ContentType="application/vnd.openxmlformats-officedocument.themeOverr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 id="2147483652" r:id="rId2"/>
  </p:sldMasterIdLst>
  <p:notesMasterIdLst>
    <p:notesMasterId r:id="rId27"/>
  </p:notesMasterIdLst>
  <p:handoutMasterIdLst>
    <p:handoutMasterId r:id="rId28"/>
  </p:handoutMasterIdLst>
  <p:sldIdLst>
    <p:sldId id="256" r:id="rId3"/>
    <p:sldId id="257" r:id="rId4"/>
    <p:sldId id="300" r:id="rId5"/>
    <p:sldId id="302" r:id="rId6"/>
    <p:sldId id="303" r:id="rId7"/>
    <p:sldId id="288" r:id="rId8"/>
    <p:sldId id="293" r:id="rId9"/>
    <p:sldId id="262" r:id="rId10"/>
    <p:sldId id="305" r:id="rId11"/>
    <p:sldId id="306" r:id="rId12"/>
    <p:sldId id="291" r:id="rId13"/>
    <p:sldId id="292" r:id="rId14"/>
    <p:sldId id="314" r:id="rId15"/>
    <p:sldId id="313" r:id="rId16"/>
    <p:sldId id="312" r:id="rId17"/>
    <p:sldId id="268" r:id="rId18"/>
    <p:sldId id="269" r:id="rId19"/>
    <p:sldId id="270" r:id="rId20"/>
    <p:sldId id="310" r:id="rId21"/>
    <p:sldId id="283" r:id="rId22"/>
    <p:sldId id="284" r:id="rId23"/>
    <p:sldId id="271" r:id="rId24"/>
    <p:sldId id="272" r:id="rId25"/>
    <p:sldId id="273" r:id="rId26"/>
  </p:sldIdLst>
  <p:sldSz cx="9144000" cy="6858000" type="screen4x3"/>
  <p:notesSz cx="6858000" cy="9874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185" userDrawn="1">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07" autoAdjust="0"/>
    <p:restoredTop sz="94434" autoAdjust="0"/>
  </p:normalViewPr>
  <p:slideViewPr>
    <p:cSldViewPr snapToGrid="0">
      <p:cViewPr varScale="1">
        <p:scale>
          <a:sx n="67" d="100"/>
          <a:sy n="67" d="100"/>
        </p:scale>
        <p:origin x="792" y="60"/>
      </p:cViewPr>
      <p:guideLst>
        <p:guide orient="horz" pos="1185"/>
        <p:guide pos="2903"/>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5427"/>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95427"/>
          </a:xfrm>
          <a:prstGeom prst="rect">
            <a:avLst/>
          </a:prstGeom>
        </p:spPr>
        <p:txBody>
          <a:bodyPr vert="horz" lIns="91440" tIns="45720" rIns="91440" bIns="45720" rtlCol="0"/>
          <a:lstStyle>
            <a:lvl1pPr algn="r">
              <a:defRPr sz="1200"/>
            </a:lvl1pPr>
          </a:lstStyle>
          <a:p>
            <a:fld id="{61699806-E31C-4CCB-BD75-B5FD7130EFDD}" type="datetimeFigureOut">
              <a:rPr lang="nl-NL" smtClean="0"/>
              <a:t>4-10-2016</a:t>
            </a:fld>
            <a:endParaRPr lang="nl-NL"/>
          </a:p>
        </p:txBody>
      </p:sp>
      <p:sp>
        <p:nvSpPr>
          <p:cNvPr id="4" name="Tijdelijke aanduiding voor voettekst 3"/>
          <p:cNvSpPr>
            <a:spLocks noGrp="1"/>
          </p:cNvSpPr>
          <p:nvPr>
            <p:ph type="ftr" sz="quarter" idx="2"/>
          </p:nvPr>
        </p:nvSpPr>
        <p:spPr>
          <a:xfrm>
            <a:off x="0" y="9378824"/>
            <a:ext cx="2971800" cy="495426"/>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9378824"/>
            <a:ext cx="2971800" cy="495426"/>
          </a:xfrm>
          <a:prstGeom prst="rect">
            <a:avLst/>
          </a:prstGeom>
        </p:spPr>
        <p:txBody>
          <a:bodyPr vert="horz" lIns="91440" tIns="45720" rIns="91440" bIns="45720" rtlCol="0" anchor="b"/>
          <a:lstStyle>
            <a:lvl1pPr algn="r">
              <a:defRPr sz="1200"/>
            </a:lvl1pPr>
          </a:lstStyle>
          <a:p>
            <a:fld id="{95B81307-2884-4BA1-8F65-CA322C9A59C3}" type="slidenum">
              <a:rPr lang="nl-NL" smtClean="0"/>
              <a:t>‹nr.›</a:t>
            </a:fld>
            <a:endParaRPr lang="nl-NL"/>
          </a:p>
        </p:txBody>
      </p:sp>
    </p:spTree>
    <p:extLst>
      <p:ext uri="{BB962C8B-B14F-4D97-AF65-F5344CB8AC3E}">
        <p14:creationId xmlns:p14="http://schemas.microsoft.com/office/powerpoint/2010/main" val="1661714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1" y="0"/>
            <a:ext cx="2971799" cy="493713"/>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 name="Shape 4"/>
          <p:cNvSpPr txBox="1">
            <a:spLocks noGrp="1"/>
          </p:cNvSpPr>
          <p:nvPr>
            <p:ph type="dt" idx="10"/>
          </p:nvPr>
        </p:nvSpPr>
        <p:spPr>
          <a:xfrm>
            <a:off x="3884613" y="0"/>
            <a:ext cx="2971799" cy="493713"/>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5" name="Shape 5"/>
          <p:cNvSpPr>
            <a:spLocks noGrp="1" noRot="1" noChangeAspect="1"/>
          </p:cNvSpPr>
          <p:nvPr>
            <p:ph type="sldImg" idx="3"/>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1" y="4690269"/>
            <a:ext cx="5486399" cy="4443413"/>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7" name="Shape 7"/>
          <p:cNvSpPr txBox="1">
            <a:spLocks noGrp="1"/>
          </p:cNvSpPr>
          <p:nvPr>
            <p:ph type="ftr" idx="11"/>
          </p:nvPr>
        </p:nvSpPr>
        <p:spPr>
          <a:xfrm>
            <a:off x="1" y="9378821"/>
            <a:ext cx="2971799" cy="493713"/>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8" name="Shape 8"/>
          <p:cNvSpPr txBox="1">
            <a:spLocks noGrp="1"/>
          </p:cNvSpPr>
          <p:nvPr>
            <p:ph type="sldNum" idx="12"/>
          </p:nvPr>
        </p:nvSpPr>
        <p:spPr>
          <a:xfrm>
            <a:off x="3884613" y="9378821"/>
            <a:ext cx="2971799" cy="493713"/>
          </a:xfrm>
          <a:prstGeom prst="rect">
            <a:avLst/>
          </a:prstGeom>
          <a:noFill/>
          <a:ln>
            <a:noFill/>
          </a:ln>
        </p:spPr>
        <p:txBody>
          <a:bodyPr lIns="91425" tIns="91425" rIns="91425" bIns="91425" anchor="ctr" anchorCtr="0">
            <a:noAutofit/>
          </a:bodyPr>
          <a:lstStyle/>
          <a:p>
            <a:pPr lvl="0">
              <a:spcBef>
                <a:spcPts val="0"/>
              </a:spcBef>
            </a:pPr>
            <a:endParaRPr/>
          </a:p>
          <a:p>
            <a:pPr lvl="1">
              <a:spcBef>
                <a:spcPts val="0"/>
              </a:spcBef>
            </a:pPr>
            <a:endParaRPr/>
          </a:p>
          <a:p>
            <a:pPr lvl="2">
              <a:spcBef>
                <a:spcPts val="0"/>
              </a:spcBef>
            </a:pPr>
            <a:endParaRPr/>
          </a:p>
          <a:p>
            <a:pPr lvl="3">
              <a:spcBef>
                <a:spcPts val="0"/>
              </a:spcBef>
            </a:pPr>
            <a:endParaRPr/>
          </a:p>
          <a:p>
            <a:pPr lvl="4">
              <a:spcBef>
                <a:spcPts val="0"/>
              </a:spcBef>
            </a:pPr>
            <a:endParaRPr/>
          </a:p>
          <a:p>
            <a:pPr lvl="5">
              <a:spcBef>
                <a:spcPts val="0"/>
              </a:spcBef>
            </a:pPr>
            <a:endParaRPr/>
          </a:p>
          <a:p>
            <a:pPr lvl="6">
              <a:spcBef>
                <a:spcPts val="0"/>
              </a:spcBef>
            </a:pPr>
            <a:endParaRPr/>
          </a:p>
          <a:p>
            <a:pPr lvl="7">
              <a:spcBef>
                <a:spcPts val="0"/>
              </a:spcBef>
            </a:pPr>
            <a:endParaRPr/>
          </a:p>
          <a:p>
            <a:pPr lvl="8">
              <a:spcBef>
                <a:spcPts val="0"/>
              </a:spcBef>
            </a:pPr>
            <a:endParaRPr/>
          </a:p>
        </p:txBody>
      </p:sp>
    </p:spTree>
    <p:extLst>
      <p:ext uri="{BB962C8B-B14F-4D97-AF65-F5344CB8AC3E}">
        <p14:creationId xmlns:p14="http://schemas.microsoft.com/office/powerpoint/2010/main" val="399976436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cj.nl/landelijke-coordinatie/overzicht-landelijke-documenten/richtlijn/?item=89"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bibbers.nl/"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www.overjekop.nl/" TargetMode="External"/><Relationship Id="rId5" Type="http://schemas.openxmlformats.org/officeDocument/2006/relationships/hyperlink" Target="http://www.molemann.nl/e-health/moodgym/" TargetMode="External"/><Relationship Id="rId4" Type="http://schemas.openxmlformats.org/officeDocument/2006/relationships/hyperlink" Target="http://www.stopjeangst.nl/"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opvoeden.nl/"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groeimee.be/angsten" TargetMode="External"/><Relationship Id="rId5" Type="http://schemas.openxmlformats.org/officeDocument/2006/relationships/hyperlink" Target="http://www.jmouders.nl/opvoeden/gedrag/angstig-en-bang" TargetMode="External"/><Relationship Id="rId4" Type="http://schemas.openxmlformats.org/officeDocument/2006/relationships/hyperlink" Target="http://www.adfstichting.nl/Angst/Boekenbrochures.aspx"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Shape 26"/>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27" name="Shape 27"/>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347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marL="171450" lvl="0" indent="-171450">
              <a:lnSpc>
                <a:spcPct val="136842"/>
              </a:lnSpc>
              <a:buClr>
                <a:schemeClr val="dk1"/>
              </a:buClr>
              <a:buSzPct val="25000"/>
              <a:buFont typeface="Arial" panose="020B0604020202020204" pitchFamily="34" charset="0"/>
              <a:buChar char="•"/>
            </a:pPr>
            <a:r>
              <a:rPr lang="nl-NL" sz="1200" dirty="0" smtClean="0">
                <a:solidFill>
                  <a:schemeClr val="dk1"/>
                </a:solidFill>
                <a:latin typeface="Calibri"/>
                <a:ea typeface="Calibri"/>
                <a:cs typeface="Calibri"/>
                <a:sym typeface="Calibri"/>
              </a:rPr>
              <a:t>Geef </a:t>
            </a:r>
            <a:r>
              <a:rPr lang="nl-NL" sz="1200" dirty="0" err="1" smtClean="0">
                <a:solidFill>
                  <a:schemeClr val="dk1"/>
                </a:solidFill>
                <a:latin typeface="Calibri"/>
                <a:ea typeface="Calibri"/>
                <a:cs typeface="Calibri"/>
                <a:sym typeface="Calibri"/>
              </a:rPr>
              <a:t>psycho</a:t>
            </a:r>
            <a:r>
              <a:rPr lang="nl-NL" sz="1200" dirty="0" smtClean="0">
                <a:solidFill>
                  <a:schemeClr val="dk1"/>
                </a:solidFill>
                <a:latin typeface="Calibri"/>
                <a:ea typeface="Calibri"/>
                <a:cs typeface="Calibri"/>
                <a:sym typeface="Calibri"/>
              </a:rPr>
              <a:t>-educatie en adviezen: over het ontstaan en hoe om te gaan met de angst zowel aan de jeugdige als ouder</a:t>
            </a:r>
          </a:p>
          <a:p>
            <a:pPr lvl="0">
              <a:lnSpc>
                <a:spcPct val="136842"/>
              </a:lnSpc>
              <a:buClr>
                <a:schemeClr val="dk1"/>
              </a:buClr>
              <a:buSzPct val="25000"/>
            </a:pPr>
            <a:r>
              <a:rPr lang="nl-NL" sz="1200" dirty="0" smtClean="0">
                <a:solidFill>
                  <a:schemeClr val="dk1"/>
                </a:solidFill>
                <a:latin typeface="Calibri"/>
                <a:ea typeface="Calibri"/>
                <a:cs typeface="Calibri"/>
                <a:sym typeface="Calibri"/>
              </a:rPr>
              <a:t>Adviseer </a:t>
            </a:r>
            <a:r>
              <a:rPr lang="nl-NL" sz="1200" i="1" dirty="0" smtClean="0">
                <a:solidFill>
                  <a:schemeClr val="dk1"/>
                </a:solidFill>
                <a:latin typeface="Calibri"/>
                <a:ea typeface="Calibri"/>
                <a:cs typeface="Calibri"/>
                <a:sym typeface="Calibri"/>
              </a:rPr>
              <a:t>aan de jeugdige</a:t>
            </a:r>
            <a:r>
              <a:rPr lang="nl-NL" sz="1200" dirty="0" smtClean="0">
                <a:solidFill>
                  <a:schemeClr val="dk1"/>
                </a:solidFill>
                <a:latin typeface="Calibri"/>
                <a:ea typeface="Calibri"/>
                <a:cs typeface="Calibri"/>
                <a:sym typeface="Calibri"/>
              </a:rPr>
              <a:t>:</a:t>
            </a:r>
          </a:p>
          <a:p>
            <a:pPr lvl="0">
              <a:lnSpc>
                <a:spcPct val="136842"/>
              </a:lnSpc>
              <a:buClr>
                <a:schemeClr val="dk1"/>
              </a:buClr>
              <a:buSzPct val="25000"/>
            </a:pPr>
            <a:r>
              <a:rPr lang="nl-NL" sz="1200" dirty="0" smtClean="0">
                <a:solidFill>
                  <a:schemeClr val="dk1"/>
                </a:solidFill>
                <a:latin typeface="Calibri"/>
                <a:ea typeface="Calibri"/>
                <a:cs typeface="Calibri"/>
                <a:sym typeface="Calibri"/>
              </a:rPr>
              <a:t>	- angsten niet te vermijden en onder ogen te zien</a:t>
            </a:r>
          </a:p>
          <a:p>
            <a:pPr lvl="0">
              <a:lnSpc>
                <a:spcPct val="136842"/>
              </a:lnSpc>
              <a:buClr>
                <a:schemeClr val="dk1"/>
              </a:buClr>
              <a:buSzPct val="25000"/>
            </a:pPr>
            <a:r>
              <a:rPr lang="nl-NL" sz="1200" dirty="0" smtClean="0">
                <a:solidFill>
                  <a:schemeClr val="dk1"/>
                </a:solidFill>
                <a:latin typeface="Calibri"/>
                <a:ea typeface="Calibri"/>
                <a:cs typeface="Calibri"/>
                <a:sym typeface="Calibri"/>
              </a:rPr>
              <a:t>	- probleemoplossende vaardigheden en adequate coping in te zetten en zich daarnaast toch in kleine stapjes bloot te 	stellen aan de situatie (‘exposure’)</a:t>
            </a:r>
          </a:p>
          <a:p>
            <a:pPr lvl="0">
              <a:lnSpc>
                <a:spcPct val="136842"/>
              </a:lnSpc>
              <a:buClr>
                <a:schemeClr val="dk1"/>
              </a:buClr>
              <a:buSzPct val="25000"/>
            </a:pPr>
            <a:r>
              <a:rPr lang="nl-NL" sz="1200" dirty="0" smtClean="0">
                <a:solidFill>
                  <a:schemeClr val="dk1"/>
                </a:solidFill>
                <a:latin typeface="Calibri"/>
                <a:ea typeface="Calibri"/>
                <a:cs typeface="Calibri"/>
                <a:sym typeface="Calibri"/>
              </a:rPr>
              <a:t>	- mogelijk aanwezige niet-helpende gedachten ombuigen  	naar helpende gedachten </a:t>
            </a:r>
          </a:p>
          <a:p>
            <a:pPr lvl="0">
              <a:lnSpc>
                <a:spcPct val="136842"/>
              </a:lnSpc>
              <a:buClr>
                <a:schemeClr val="dk1"/>
              </a:buClr>
              <a:buSzPct val="25000"/>
            </a:pPr>
            <a:r>
              <a:rPr lang="nl-NL" sz="1200" dirty="0" smtClean="0">
                <a:solidFill>
                  <a:schemeClr val="dk1"/>
                </a:solidFill>
                <a:latin typeface="Calibri"/>
                <a:ea typeface="Calibri"/>
                <a:cs typeface="Calibri"/>
                <a:sym typeface="Calibri"/>
              </a:rPr>
              <a:t>	- voldoende ontspanning, beweging (sporten) en afleiding </a:t>
            </a:r>
          </a:p>
          <a:p>
            <a:pPr marL="342900" lvl="0" indent="-342900">
              <a:lnSpc>
                <a:spcPct val="136842"/>
              </a:lnSpc>
              <a:spcBef>
                <a:spcPts val="380"/>
              </a:spcBef>
              <a:buClr>
                <a:schemeClr val="dk1"/>
              </a:buClr>
              <a:buSzPct val="25000"/>
              <a:buFont typeface="Arial" panose="020B0604020202020204" pitchFamily="34" charset="0"/>
              <a:buChar char="•"/>
            </a:pPr>
            <a:endParaRPr lang="nl-NL" sz="1200" dirty="0" smtClean="0">
              <a:solidFill>
                <a:schemeClr val="dk1"/>
              </a:solidFill>
              <a:latin typeface="Calibri" panose="020F0502020204030204" pitchFamily="34" charset="0"/>
              <a:ea typeface="Calibri"/>
              <a:cs typeface="Calibri"/>
              <a:sym typeface="Calibri"/>
            </a:endParaRPr>
          </a:p>
          <a:p>
            <a:pPr marL="342900" lvl="0" indent="-342900">
              <a:lnSpc>
                <a:spcPct val="136842"/>
              </a:lnSpc>
              <a:spcBef>
                <a:spcPts val="380"/>
              </a:spcBef>
              <a:buClr>
                <a:schemeClr val="dk1"/>
              </a:buClr>
              <a:buSzPct val="25000"/>
              <a:buFont typeface="Arial" panose="020B0604020202020204" pitchFamily="34" charset="0"/>
              <a:buChar char="•"/>
            </a:pPr>
            <a:r>
              <a:rPr lang="nl-NL" sz="1200" dirty="0" smtClean="0">
                <a:solidFill>
                  <a:schemeClr val="dk1"/>
                </a:solidFill>
                <a:latin typeface="Calibri" panose="020F0502020204030204" pitchFamily="34" charset="0"/>
                <a:ea typeface="Calibri"/>
                <a:cs typeface="Calibri"/>
                <a:sym typeface="Calibri"/>
              </a:rPr>
              <a:t>Kortdurende begeleiding (3-5 gesprekken):</a:t>
            </a:r>
          </a:p>
          <a:p>
            <a:pPr lvl="0">
              <a:lnSpc>
                <a:spcPct val="136842"/>
              </a:lnSpc>
              <a:spcBef>
                <a:spcPts val="380"/>
              </a:spcBef>
              <a:buClr>
                <a:schemeClr val="dk1"/>
              </a:buClr>
              <a:buSzPct val="25000"/>
            </a:pPr>
            <a:r>
              <a:rPr lang="nl-NL" sz="1200" dirty="0" smtClean="0">
                <a:solidFill>
                  <a:schemeClr val="dk1"/>
                </a:solidFill>
                <a:latin typeface="Calibri" panose="020F0502020204030204" pitchFamily="34" charset="0"/>
                <a:ea typeface="Calibri"/>
                <a:cs typeface="Calibri"/>
                <a:sym typeface="Calibri"/>
              </a:rPr>
              <a:t>1</a:t>
            </a:r>
            <a:r>
              <a:rPr lang="nl-NL" sz="1200" baseline="30000" dirty="0" smtClean="0">
                <a:solidFill>
                  <a:schemeClr val="dk1"/>
                </a:solidFill>
                <a:latin typeface="Calibri" panose="020F0502020204030204" pitchFamily="34" charset="0"/>
                <a:ea typeface="Calibri"/>
                <a:cs typeface="Calibri"/>
                <a:sym typeface="Calibri"/>
              </a:rPr>
              <a:t>e</a:t>
            </a:r>
            <a:r>
              <a:rPr lang="nl-NL" sz="1200" dirty="0" smtClean="0">
                <a:solidFill>
                  <a:schemeClr val="dk1"/>
                </a:solidFill>
                <a:latin typeface="Calibri" panose="020F0502020204030204" pitchFamily="34" charset="0"/>
                <a:ea typeface="Calibri"/>
                <a:cs typeface="Calibri"/>
                <a:sym typeface="Calibri"/>
              </a:rPr>
              <a:t> gesprek: verkenning van de situatie plaats, eventueel gebruik  </a:t>
            </a:r>
            <a:r>
              <a:rPr lang="nl-NL" sz="1200" dirty="0" err="1" smtClean="0">
                <a:solidFill>
                  <a:schemeClr val="dk1"/>
                </a:solidFill>
                <a:latin typeface="Calibri" panose="020F0502020204030204" pitchFamily="34" charset="0"/>
                <a:ea typeface="Calibri"/>
                <a:cs typeface="Calibri"/>
                <a:sym typeface="Calibri"/>
              </a:rPr>
              <a:t>angstspecifieke</a:t>
            </a:r>
            <a:r>
              <a:rPr lang="nl-NL" sz="1200" dirty="0" smtClean="0">
                <a:solidFill>
                  <a:schemeClr val="dk1"/>
                </a:solidFill>
                <a:latin typeface="Calibri" panose="020F0502020204030204" pitchFamily="34" charset="0"/>
                <a:ea typeface="Calibri"/>
                <a:cs typeface="Calibri"/>
                <a:sym typeface="Calibri"/>
              </a:rPr>
              <a:t> anamnese, informatie en advies</a:t>
            </a:r>
          </a:p>
          <a:p>
            <a:pPr lvl="0">
              <a:lnSpc>
                <a:spcPct val="136842"/>
              </a:lnSpc>
              <a:spcBef>
                <a:spcPts val="380"/>
              </a:spcBef>
              <a:buClr>
                <a:schemeClr val="dk1"/>
              </a:buClr>
              <a:buSzPct val="25000"/>
            </a:pPr>
            <a:r>
              <a:rPr lang="nl-NL" sz="1200" dirty="0" smtClean="0">
                <a:solidFill>
                  <a:schemeClr val="dk1"/>
                </a:solidFill>
                <a:latin typeface="Calibri" panose="020F0502020204030204" pitchFamily="34" charset="0"/>
                <a:ea typeface="Calibri"/>
                <a:cs typeface="Calibri"/>
                <a:sym typeface="Calibri"/>
              </a:rPr>
              <a:t>2</a:t>
            </a:r>
            <a:r>
              <a:rPr lang="nl-NL" sz="1200" baseline="30000" dirty="0" smtClean="0">
                <a:solidFill>
                  <a:schemeClr val="dk1"/>
                </a:solidFill>
                <a:latin typeface="Calibri" panose="020F0502020204030204" pitchFamily="34" charset="0"/>
                <a:ea typeface="Calibri"/>
                <a:cs typeface="Calibri"/>
                <a:sym typeface="Calibri"/>
              </a:rPr>
              <a:t>e</a:t>
            </a:r>
            <a:r>
              <a:rPr lang="nl-NL" sz="1200" dirty="0" smtClean="0">
                <a:solidFill>
                  <a:schemeClr val="dk1"/>
                </a:solidFill>
                <a:latin typeface="Calibri" panose="020F0502020204030204" pitchFamily="34" charset="0"/>
                <a:ea typeface="Calibri"/>
                <a:cs typeface="Calibri"/>
                <a:sym typeface="Calibri"/>
              </a:rPr>
              <a:t> gesprek en eventueel 3</a:t>
            </a:r>
            <a:r>
              <a:rPr lang="nl-NL" sz="1200" baseline="30000" dirty="0" smtClean="0">
                <a:solidFill>
                  <a:schemeClr val="dk1"/>
                </a:solidFill>
                <a:latin typeface="Calibri" panose="020F0502020204030204" pitchFamily="34" charset="0"/>
                <a:ea typeface="Calibri"/>
                <a:cs typeface="Calibri"/>
                <a:sym typeface="Calibri"/>
              </a:rPr>
              <a:t>e</a:t>
            </a:r>
            <a:r>
              <a:rPr lang="nl-NL" sz="1200" dirty="0" smtClean="0">
                <a:solidFill>
                  <a:schemeClr val="dk1"/>
                </a:solidFill>
                <a:latin typeface="Calibri" panose="020F0502020204030204" pitchFamily="34" charset="0"/>
                <a:ea typeface="Calibri"/>
                <a:cs typeface="Calibri"/>
                <a:sym typeface="Calibri"/>
              </a:rPr>
              <a:t> en 4</a:t>
            </a:r>
            <a:r>
              <a:rPr lang="nl-NL" sz="1200" baseline="30000" dirty="0" smtClean="0">
                <a:solidFill>
                  <a:schemeClr val="dk1"/>
                </a:solidFill>
                <a:latin typeface="Calibri" panose="020F0502020204030204" pitchFamily="34" charset="0"/>
                <a:ea typeface="Calibri"/>
                <a:cs typeface="Calibri"/>
                <a:sym typeface="Calibri"/>
              </a:rPr>
              <a:t>e</a:t>
            </a:r>
            <a:r>
              <a:rPr lang="nl-NL" sz="1200" dirty="0" smtClean="0">
                <a:solidFill>
                  <a:schemeClr val="dk1"/>
                </a:solidFill>
                <a:latin typeface="Calibri" panose="020F0502020204030204" pitchFamily="34" charset="0"/>
                <a:ea typeface="Calibri"/>
                <a:cs typeface="Calibri"/>
                <a:sym typeface="Calibri"/>
              </a:rPr>
              <a:t> gesprek: reflectie op het advies (wat kan de jeugdige/ouder met het advies, hoe gaat het, wat is gelukt wat nog niet, welke vragen zijn er nog)</a:t>
            </a:r>
          </a:p>
          <a:p>
            <a:pPr lvl="0">
              <a:lnSpc>
                <a:spcPct val="136842"/>
              </a:lnSpc>
              <a:spcBef>
                <a:spcPts val="380"/>
              </a:spcBef>
              <a:buClr>
                <a:schemeClr val="dk1"/>
              </a:buClr>
              <a:buSzPct val="25000"/>
            </a:pPr>
            <a:r>
              <a:rPr lang="nl-NL" sz="1200" dirty="0" smtClean="0">
                <a:solidFill>
                  <a:schemeClr val="dk1"/>
                </a:solidFill>
                <a:latin typeface="Calibri" panose="020F0502020204030204" pitchFamily="34" charset="0"/>
                <a:ea typeface="Calibri"/>
                <a:cs typeface="Calibri"/>
                <a:sym typeface="Calibri"/>
              </a:rPr>
              <a:t>Laatste gesprek: evaluatie (is het doel bereikt, is de angst beter te hanteren, is toeleiding/verwijzing nodig of kan worden afgesloten?). </a:t>
            </a:r>
            <a:endParaRPr lang="nl-NL" sz="1100" b="0" i="0" u="none" strike="noStrike" cap="none" dirty="0" smtClean="0">
              <a:solidFill>
                <a:schemeClr val="dk1"/>
              </a:solidFill>
              <a:latin typeface="Calibri" panose="020F0502020204030204" pitchFamily="34" charset="0"/>
              <a:sym typeface="Arial"/>
            </a:endParaRPr>
          </a:p>
          <a:p>
            <a:pPr lvl="0">
              <a:spcBef>
                <a:spcPts val="0"/>
              </a:spcBef>
              <a:buNone/>
            </a:pPr>
            <a:endParaRPr lang="nl-NL" dirty="0" smtClean="0"/>
          </a:p>
          <a:p>
            <a:pPr marL="285750" lvl="0" indent="-285750">
              <a:buFont typeface="Arial" panose="020B0604020202020204" pitchFamily="34" charset="0"/>
              <a:buChar char="•"/>
            </a:pPr>
            <a:r>
              <a:rPr lang="nl-NL" sz="1800" dirty="0" smtClean="0">
                <a:solidFill>
                  <a:schemeClr val="dk1"/>
                </a:solidFill>
                <a:latin typeface="Calibri" panose="020F0502020204030204" pitchFamily="34" charset="0"/>
              </a:rPr>
              <a:t>Aanbieden/verwijzen naar geïndiceerde preventieve interventies ter vermindering van specifieke angstklachten:</a:t>
            </a:r>
          </a:p>
          <a:p>
            <a:pPr lvl="3"/>
            <a:r>
              <a:rPr lang="nl-NL" sz="1800" dirty="0" smtClean="0">
                <a:solidFill>
                  <a:schemeClr val="dk1"/>
                </a:solidFill>
                <a:latin typeface="Calibri" panose="020F0502020204030204" pitchFamily="34" charset="0"/>
              </a:rPr>
              <a:t>	Vrienden</a:t>
            </a:r>
          </a:p>
          <a:p>
            <a:pPr lvl="3"/>
            <a:r>
              <a:rPr lang="nl-NL" sz="1800" dirty="0" smtClean="0">
                <a:solidFill>
                  <a:schemeClr val="dk1"/>
                </a:solidFill>
                <a:latin typeface="Calibri" panose="020F0502020204030204" pitchFamily="34" charset="0"/>
              </a:rPr>
              <a:t>	De Dappere Kat</a:t>
            </a:r>
          </a:p>
          <a:p>
            <a:pPr lvl="3"/>
            <a:r>
              <a:rPr lang="nl-NL" sz="1800" dirty="0" smtClean="0">
                <a:solidFill>
                  <a:schemeClr val="dk1"/>
                </a:solidFill>
                <a:latin typeface="Calibri" panose="020F0502020204030204" pitchFamily="34" charset="0"/>
              </a:rPr>
              <a:t>	Denken + Doen = Durven</a:t>
            </a:r>
          </a:p>
          <a:p>
            <a:pPr lvl="3"/>
            <a:r>
              <a:rPr lang="nl-NL" sz="1800" dirty="0" smtClean="0">
                <a:solidFill>
                  <a:schemeClr val="dk1"/>
                </a:solidFill>
                <a:latin typeface="Calibri" panose="020F0502020204030204" pitchFamily="34" charset="0"/>
              </a:rPr>
              <a:t>	Je </a:t>
            </a:r>
            <a:r>
              <a:rPr lang="nl-NL" sz="1800" dirty="0" err="1" smtClean="0">
                <a:solidFill>
                  <a:schemeClr val="dk1"/>
                </a:solidFill>
                <a:latin typeface="Calibri" panose="020F0502020204030204" pitchFamily="34" charset="0"/>
              </a:rPr>
              <a:t>bibbers</a:t>
            </a:r>
            <a:r>
              <a:rPr lang="nl-NL" sz="1800" dirty="0" smtClean="0">
                <a:solidFill>
                  <a:schemeClr val="dk1"/>
                </a:solidFill>
                <a:latin typeface="Calibri" panose="020F0502020204030204" pitchFamily="34" charset="0"/>
              </a:rPr>
              <a:t> de baas</a:t>
            </a:r>
          </a:p>
          <a:p>
            <a:pPr lvl="3"/>
            <a:r>
              <a:rPr lang="nl-NL" sz="1800" dirty="0" smtClean="0">
                <a:solidFill>
                  <a:schemeClr val="dk1"/>
                </a:solidFill>
                <a:latin typeface="Calibri" panose="020F0502020204030204" pitchFamily="34" charset="0"/>
              </a:rPr>
              <a:t>	Praten op school, een kwestie van doen</a:t>
            </a:r>
          </a:p>
          <a:p>
            <a:pPr lvl="3"/>
            <a:r>
              <a:rPr lang="nl-NL" sz="1200" dirty="0" smtClean="0">
                <a:solidFill>
                  <a:schemeClr val="dk1"/>
                </a:solidFill>
                <a:latin typeface="Calibri" panose="020F0502020204030204" pitchFamily="34" charset="0"/>
              </a:rPr>
              <a:t>In de geïndiceerde preventieve interventies is een oudercomponent opgenomen. In aparte bijeenkomsten krijgen ouders strategieën aangereikt om het kind te helpen in hun angst. Het gaat vooral over het aandacht schenken aan positief gedrag, voordoen van positief gedrag, en praten met je kind.</a:t>
            </a:r>
          </a:p>
          <a:p>
            <a:pPr lvl="3"/>
            <a:endParaRPr lang="nl-NL" sz="1200" dirty="0" smtClean="0">
              <a:solidFill>
                <a:schemeClr val="dk1"/>
              </a:solidFill>
              <a:latin typeface="Calibri" panose="020F0502020204030204" pitchFamily="34" charset="0"/>
            </a:endParaRPr>
          </a:p>
          <a:p>
            <a:pPr marL="285750" lvl="3" indent="-285750">
              <a:buFont typeface="Arial" panose="020B0604020202020204" pitchFamily="34" charset="0"/>
              <a:buChar char="•"/>
            </a:pPr>
            <a:r>
              <a:rPr lang="nl-NL" sz="1800" dirty="0" smtClean="0">
                <a:solidFill>
                  <a:schemeClr val="dk1"/>
                </a:solidFill>
                <a:latin typeface="Calibri" panose="020F0502020204030204" pitchFamily="34" charset="0"/>
              </a:rPr>
              <a:t>Coachen op school</a:t>
            </a:r>
          </a:p>
          <a:p>
            <a:pPr marL="285750" lvl="3" indent="-285750">
              <a:buFont typeface="Arial" panose="020B0604020202020204" pitchFamily="34" charset="0"/>
              <a:buChar char="•"/>
            </a:pPr>
            <a:endParaRPr lang="nl-NL" sz="1800" dirty="0" smtClean="0">
              <a:solidFill>
                <a:schemeClr val="dk1"/>
              </a:solidFill>
              <a:latin typeface="Calibri" panose="020F0502020204030204" pitchFamily="34" charset="0"/>
            </a:endParaRPr>
          </a:p>
          <a:p>
            <a:pPr marL="285750" lvl="3" indent="-285750">
              <a:buFont typeface="Arial" panose="020B0604020202020204" pitchFamily="34" charset="0"/>
              <a:buChar char="•"/>
            </a:pPr>
            <a:r>
              <a:rPr lang="nl-NL" sz="1800" dirty="0" smtClean="0">
                <a:latin typeface="Calibri" panose="020F0502020204030204" pitchFamily="34" charset="0"/>
              </a:rPr>
              <a:t>Aan schoolverzuim kan problematische angst ten grondslag liggen. Als er sprake is van schoolverzuim kan gebruik gemaakt worden van de handreiking </a:t>
            </a:r>
            <a:r>
              <a:rPr lang="nl-NL" sz="1800" dirty="0" smtClean="0">
                <a:latin typeface="Calibri" panose="020F0502020204030204" pitchFamily="34" charset="0"/>
                <a:hlinkClick r:id="rId3"/>
              </a:rPr>
              <a:t>‘</a:t>
            </a:r>
            <a:r>
              <a:rPr lang="nl-NL" sz="1800" u="sng" dirty="0" smtClean="0">
                <a:latin typeface="Calibri" panose="020F0502020204030204" pitchFamily="34" charset="0"/>
                <a:hlinkClick r:id="rId3"/>
              </a:rPr>
              <a:t>Snel terug naar school is</a:t>
            </a:r>
            <a:r>
              <a:rPr lang="nl-NL" sz="1800" dirty="0" smtClean="0">
                <a:latin typeface="Calibri" panose="020F0502020204030204" pitchFamily="34" charset="0"/>
              </a:rPr>
              <a:t> </a:t>
            </a:r>
            <a:r>
              <a:rPr lang="nl-NL" sz="1800" u="sng" dirty="0" smtClean="0">
                <a:latin typeface="Calibri" panose="020F0502020204030204" pitchFamily="34" charset="0"/>
                <a:hlinkClick r:id="rId3"/>
              </a:rPr>
              <a:t>veel beter</a:t>
            </a:r>
            <a:r>
              <a:rPr lang="nl-NL" sz="1800" dirty="0" smtClean="0">
                <a:latin typeface="Calibri" panose="020F0502020204030204" pitchFamily="34" charset="0"/>
                <a:hlinkClick r:id="rId3"/>
              </a:rPr>
              <a:t>’ </a:t>
            </a:r>
            <a:r>
              <a:rPr lang="nl-NL" sz="1800" dirty="0" smtClean="0">
                <a:latin typeface="Calibri" panose="020F0502020204030204" pitchFamily="34" charset="0"/>
              </a:rPr>
              <a:t>van de AJN/NVAB</a:t>
            </a:r>
            <a:endParaRPr lang="nl-NL" sz="1800" dirty="0" smtClean="0">
              <a:solidFill>
                <a:schemeClr val="dk1"/>
              </a:solidFill>
              <a:latin typeface="Calibri" panose="020F0502020204030204" pitchFamily="34" charset="0"/>
            </a:endParaRPr>
          </a:p>
          <a:p>
            <a:pPr lvl="0"/>
            <a:r>
              <a:rPr lang="nl-NL" sz="1800" b="0" i="0" u="none" strike="noStrike" cap="none" dirty="0" smtClean="0">
                <a:solidFill>
                  <a:schemeClr val="dk1"/>
                </a:solidFill>
                <a:latin typeface="+mn-lt"/>
                <a:ea typeface="Arial"/>
                <a:cs typeface="Arial"/>
                <a:sym typeface="Arial"/>
              </a:rPr>
              <a:t>	</a:t>
            </a:r>
          </a:p>
          <a:p>
            <a:pPr lvl="0">
              <a:spcBef>
                <a:spcPts val="0"/>
              </a:spcBef>
              <a:buNone/>
            </a:pPr>
            <a:endParaRPr dirty="0"/>
          </a:p>
        </p:txBody>
      </p:sp>
      <p:sp>
        <p:nvSpPr>
          <p:cNvPr id="82" name="Shape 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2296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r>
              <a:rPr lang="nl-NL" sz="1200" dirty="0" smtClean="0">
                <a:latin typeface="Calibri" panose="020F0502020204030204" pitchFamily="34" charset="0"/>
              </a:rPr>
              <a:t>De website </a:t>
            </a:r>
            <a:r>
              <a:rPr lang="nl-NL" sz="1200" u="sng" dirty="0" smtClean="0">
                <a:latin typeface="Calibri" panose="020F0502020204030204" pitchFamily="34" charset="0"/>
                <a:hlinkClick r:id="rId3"/>
              </a:rPr>
              <a:t>www.bibbers.nl</a:t>
            </a:r>
            <a:r>
              <a:rPr lang="nl-NL" sz="1200" dirty="0" smtClean="0">
                <a:latin typeface="Calibri" panose="020F0502020204030204" pitchFamily="34" charset="0"/>
                <a:hlinkClick r:id="rId3"/>
              </a:rPr>
              <a:t> </a:t>
            </a:r>
            <a:r>
              <a:rPr lang="nl-NL" sz="1200" dirty="0" smtClean="0">
                <a:latin typeface="Calibri" panose="020F0502020204030204" pitchFamily="34" charset="0"/>
              </a:rPr>
              <a:t> van de Angst, Dwang en Fobie stichting (ADF stichting) bevat informatie, filmpjes, spelletjes en tips over angst en is bedoeld voor kinderen die weleens of vaak bang zijn van 6 tot 12 jaar.</a:t>
            </a:r>
          </a:p>
          <a:p>
            <a:endParaRPr lang="nl-NL" sz="1200" dirty="0" smtClean="0">
              <a:latin typeface="Calibri" panose="020F0502020204030204" pitchFamily="34" charset="0"/>
            </a:endParaRPr>
          </a:p>
          <a:p>
            <a:r>
              <a:rPr lang="nl-NL" sz="1200" dirty="0" smtClean="0">
                <a:latin typeface="Calibri" panose="020F0502020204030204" pitchFamily="34" charset="0"/>
              </a:rPr>
              <a:t>Voor jongeren van 12 tot 18 jaar is er de website </a:t>
            </a:r>
            <a:r>
              <a:rPr lang="nl-NL" sz="1200" u="sng" dirty="0" smtClean="0">
                <a:latin typeface="Calibri" panose="020F0502020204030204" pitchFamily="34" charset="0"/>
                <a:hlinkClick r:id="rId4"/>
              </a:rPr>
              <a:t>www.stopjeangst.nl</a:t>
            </a:r>
            <a:r>
              <a:rPr lang="nl-NL" sz="1200" dirty="0" smtClean="0">
                <a:latin typeface="Calibri" panose="020F0502020204030204" pitchFamily="34" charset="0"/>
                <a:hlinkClick r:id="rId4"/>
              </a:rPr>
              <a:t>.</a:t>
            </a:r>
            <a:r>
              <a:rPr lang="nl-NL" sz="1200" dirty="0" smtClean="0">
                <a:latin typeface="Calibri" panose="020F0502020204030204" pitchFamily="34" charset="0"/>
              </a:rPr>
              <a:t> Jongeren kunnen zichzelf testen, informatie vinden en ervaringsverhalen lezen van anderen die hetzelfde probleem hebben.</a:t>
            </a:r>
          </a:p>
          <a:p>
            <a:endParaRPr lang="nl-NL" sz="1200" dirty="0" smtClean="0">
              <a:latin typeface="Calibri" panose="020F0502020204030204" pitchFamily="34" charset="0"/>
            </a:endParaRPr>
          </a:p>
          <a:p>
            <a:r>
              <a:rPr lang="nl-NL" sz="1200" dirty="0" smtClean="0">
                <a:latin typeface="Calibri" panose="020F0502020204030204" pitchFamily="34" charset="0"/>
              </a:rPr>
              <a:t>Zelfhulpboek ‘Hoe kom ik van die angsten af’ van Lisa M. Schab (2011) voor jongeren vanaf 13 jaar.</a:t>
            </a:r>
          </a:p>
          <a:p>
            <a:endParaRPr lang="nl-NL" sz="1200" dirty="0" smtClean="0">
              <a:latin typeface="Calibri" panose="020F0502020204030204" pitchFamily="34" charset="0"/>
            </a:endParaRPr>
          </a:p>
          <a:p>
            <a:r>
              <a:rPr lang="nl-NL" sz="1200" dirty="0" smtClean="0">
                <a:latin typeface="Calibri" panose="020F0502020204030204" pitchFamily="34" charset="0"/>
              </a:rPr>
              <a:t>Zelfhulpboek ‘Minder angstig en bang’ van Michael A. </a:t>
            </a:r>
            <a:r>
              <a:rPr lang="nl-NL" sz="1200" dirty="0" err="1" smtClean="0">
                <a:latin typeface="Calibri" panose="020F0502020204030204" pitchFamily="34" charset="0"/>
              </a:rPr>
              <a:t>Tompkins</a:t>
            </a:r>
            <a:r>
              <a:rPr lang="nl-NL" sz="1200" dirty="0" smtClean="0">
                <a:latin typeface="Calibri" panose="020F0502020204030204" pitchFamily="34" charset="0"/>
              </a:rPr>
              <a:t> en Katherine </a:t>
            </a:r>
            <a:r>
              <a:rPr lang="nl-NL" sz="1200" dirty="0" err="1" smtClean="0">
                <a:latin typeface="Calibri" panose="020F0502020204030204" pitchFamily="34" charset="0"/>
              </a:rPr>
              <a:t>A.Martinez</a:t>
            </a:r>
            <a:r>
              <a:rPr lang="nl-NL" sz="1200" dirty="0" smtClean="0">
                <a:latin typeface="Calibri" panose="020F0502020204030204" pitchFamily="34" charset="0"/>
              </a:rPr>
              <a:t> (2011) voor jongeren vanaf 13 jaar.</a:t>
            </a:r>
          </a:p>
          <a:p>
            <a:endParaRPr lang="nl-NL" sz="1200" dirty="0" smtClean="0">
              <a:latin typeface="Calibri" panose="020F0502020204030204" pitchFamily="34" charset="0"/>
            </a:endParaRPr>
          </a:p>
          <a:p>
            <a:r>
              <a:rPr lang="nl-NL" sz="1200" dirty="0" smtClean="0">
                <a:latin typeface="Calibri" panose="020F0502020204030204" pitchFamily="34" charset="0"/>
              </a:rPr>
              <a:t>Zelfhulpboek ‘Omgaan met studiefaalangst’ van F. Sterk en S. </a:t>
            </a:r>
            <a:r>
              <a:rPr lang="nl-NL" sz="1200" dirty="0" err="1" smtClean="0">
                <a:latin typeface="Calibri" panose="020F0502020204030204" pitchFamily="34" charset="0"/>
              </a:rPr>
              <a:t>Swaen</a:t>
            </a:r>
            <a:r>
              <a:rPr lang="nl-NL" sz="1200" dirty="0" smtClean="0">
                <a:latin typeface="Calibri" panose="020F0502020204030204" pitchFamily="34" charset="0"/>
              </a:rPr>
              <a:t> (2006) voor jongeren vanaf 13 jaar.</a:t>
            </a:r>
          </a:p>
          <a:p>
            <a:endParaRPr lang="nl-NL" sz="1200" dirty="0" smtClean="0">
              <a:latin typeface="Calibri" panose="020F0502020204030204" pitchFamily="34" charset="0"/>
            </a:endParaRPr>
          </a:p>
          <a:p>
            <a:r>
              <a:rPr lang="nl-NL" sz="1200" u="sng" dirty="0" err="1" smtClean="0">
                <a:latin typeface="Calibri" panose="020F0502020204030204" pitchFamily="34" charset="0"/>
                <a:hlinkClick r:id="rId5"/>
              </a:rPr>
              <a:t>MoodGym</a:t>
            </a:r>
            <a:r>
              <a:rPr lang="nl-NL" sz="1200" u="sng" dirty="0" smtClean="0">
                <a:latin typeface="Calibri" panose="020F0502020204030204" pitchFamily="34" charset="0"/>
              </a:rPr>
              <a:t> i</a:t>
            </a:r>
            <a:r>
              <a:rPr lang="nl-NL" sz="1200" dirty="0" smtClean="0">
                <a:latin typeface="Calibri" panose="020F0502020204030204" pitchFamily="34" charset="0"/>
              </a:rPr>
              <a:t>s een online zelfhulpprogramma uit Australië dat nu ook wordt aangeboden in Nederland. Het is geschikt voor adolescenten met licht depressieve klachten en/of angstklachten en is gebaseerd op cognitieve gedragstherapie en interpersoonlijke therapie (</a:t>
            </a:r>
            <a:r>
              <a:rPr lang="nl-NL" sz="1200" dirty="0" err="1" smtClean="0">
                <a:latin typeface="Calibri" panose="020F0502020204030204" pitchFamily="34" charset="0"/>
              </a:rPr>
              <a:t>Calear</a:t>
            </a:r>
            <a:r>
              <a:rPr lang="nl-NL" sz="1200" dirty="0" smtClean="0">
                <a:latin typeface="Calibri" panose="020F0502020204030204" pitchFamily="34" charset="0"/>
              </a:rPr>
              <a:t> &amp; </a:t>
            </a:r>
            <a:r>
              <a:rPr lang="nl-NL" sz="1200" dirty="0" err="1" smtClean="0">
                <a:latin typeface="Calibri" panose="020F0502020204030204" pitchFamily="34" charset="0"/>
              </a:rPr>
              <a:t>Christensen</a:t>
            </a:r>
            <a:r>
              <a:rPr lang="nl-NL" sz="1200" dirty="0" smtClean="0">
                <a:latin typeface="Calibri" panose="020F0502020204030204" pitchFamily="34" charset="0"/>
              </a:rPr>
              <a:t>, 2010). Primair is het programma gericht op de preventie van depressie maar blijkt ook effectief te zijn bij het aanpakken van angstklachten. Het programma is vooral geschikt voor wat oudere adolescenten die voldoende taalvaardig zijn en zelfstandig aan de slag kunnen.</a:t>
            </a:r>
          </a:p>
          <a:p>
            <a:endParaRPr lang="nl-NL" sz="1200" dirty="0" smtClean="0">
              <a:latin typeface="Calibri" panose="020F0502020204030204" pitchFamily="34" charset="0"/>
            </a:endParaRPr>
          </a:p>
          <a:p>
            <a:r>
              <a:rPr lang="nl-NL" sz="1200" dirty="0" smtClean="0">
                <a:latin typeface="Calibri" panose="020F0502020204030204" pitchFamily="34" charset="0"/>
              </a:rPr>
              <a:t>De website </a:t>
            </a:r>
            <a:r>
              <a:rPr lang="nl-NL" sz="1200" u="sng" dirty="0" smtClean="0">
                <a:latin typeface="Calibri" panose="020F0502020204030204" pitchFamily="34" charset="0"/>
                <a:hlinkClick r:id="rId6"/>
              </a:rPr>
              <a:t>www.overjekop.nl</a:t>
            </a:r>
            <a:r>
              <a:rPr lang="nl-NL" sz="1200" dirty="0" smtClean="0">
                <a:latin typeface="Calibri" panose="020F0502020204030204" pitchFamily="34" charset="0"/>
                <a:hlinkClick r:id="rId6"/>
              </a:rPr>
              <a:t> </a:t>
            </a:r>
            <a:r>
              <a:rPr lang="nl-NL" sz="1200" dirty="0" smtClean="0">
                <a:latin typeface="Calibri" panose="020F0502020204030204" pitchFamily="34" charset="0"/>
              </a:rPr>
              <a:t> van het Fonds Psychische Gezondheid biedt informatie voor jongeren over psychische problemen. Via de website is het tevens mogelijk om te bellen, chatten of mailen met een hulpverlener.</a:t>
            </a:r>
          </a:p>
          <a:p>
            <a:pPr lvl="0">
              <a:spcBef>
                <a:spcPts val="0"/>
              </a:spcBef>
              <a:buNone/>
            </a:pPr>
            <a:endParaRPr lang="nl-NL" dirty="0" smtClean="0"/>
          </a:p>
          <a:p>
            <a:pPr lvl="0">
              <a:spcBef>
                <a:spcPts val="0"/>
              </a:spcBef>
              <a:buNone/>
            </a:pPr>
            <a:endParaRPr dirty="0"/>
          </a:p>
        </p:txBody>
      </p:sp>
      <p:sp>
        <p:nvSpPr>
          <p:cNvPr id="61" name="Shape 61"/>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216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r>
              <a:rPr lang="nl-NL" sz="1200" dirty="0" smtClean="0">
                <a:latin typeface="Calibri" panose="020F0502020204030204" pitchFamily="34" charset="0"/>
              </a:rPr>
              <a:t>De website </a:t>
            </a:r>
            <a:r>
              <a:rPr lang="nl-NL" sz="1200" u="sng" dirty="0" smtClean="0">
                <a:latin typeface="Calibri" panose="020F0502020204030204" pitchFamily="34" charset="0"/>
                <a:hlinkClick r:id="rId3"/>
              </a:rPr>
              <a:t>www.opvoeden.nl</a:t>
            </a:r>
            <a:r>
              <a:rPr lang="nl-NL" sz="1200" dirty="0" smtClean="0">
                <a:latin typeface="Calibri" panose="020F0502020204030204" pitchFamily="34" charset="0"/>
                <a:hlinkClick r:id="rId3"/>
              </a:rPr>
              <a:t> van</a:t>
            </a:r>
            <a:r>
              <a:rPr lang="nl-NL" sz="1200" dirty="0" smtClean="0">
                <a:latin typeface="Calibri" panose="020F0502020204030204" pitchFamily="34" charset="0"/>
              </a:rPr>
              <a:t> de Stichting Opvoeden. Deze website bevat betrouwbare informatie die getoetst is door verschillende kennisinstituten. Op deze website is veel meer informatie over angst te vinden.</a:t>
            </a:r>
          </a:p>
          <a:p>
            <a:pPr lvl="0"/>
            <a:endParaRPr lang="nl-NL" sz="1200" dirty="0" smtClean="0">
              <a:latin typeface="Calibri" panose="020F0502020204030204" pitchFamily="34" charset="0"/>
            </a:endParaRPr>
          </a:p>
          <a:p>
            <a:pPr lvl="0"/>
            <a:r>
              <a:rPr lang="nl-NL" sz="1200" dirty="0" smtClean="0">
                <a:latin typeface="Calibri" panose="020F0502020204030204" pitchFamily="34" charset="0"/>
              </a:rPr>
              <a:t>Op de </a:t>
            </a:r>
            <a:r>
              <a:rPr lang="nl-NL" sz="1200" u="sng" dirty="0" smtClean="0">
                <a:latin typeface="Calibri" panose="020F0502020204030204" pitchFamily="34" charset="0"/>
                <a:hlinkClick r:id="rId4"/>
              </a:rPr>
              <a:t>website van de ADF stichting</a:t>
            </a:r>
            <a:r>
              <a:rPr lang="nl-NL" sz="1200" dirty="0" smtClean="0">
                <a:latin typeface="Calibri" panose="020F0502020204030204" pitchFamily="34" charset="0"/>
                <a:hlinkClick r:id="rId4"/>
              </a:rPr>
              <a:t> s</a:t>
            </a:r>
            <a:r>
              <a:rPr lang="nl-NL" sz="1200" dirty="0" smtClean="0">
                <a:latin typeface="Calibri" panose="020F0502020204030204" pitchFamily="34" charset="0"/>
              </a:rPr>
              <a:t>taat een lijst met (voorlees)boeken voor kinderen en jongeren.</a:t>
            </a:r>
          </a:p>
          <a:p>
            <a:pPr lvl="0"/>
            <a:r>
              <a:rPr lang="nl-NL" sz="1200" dirty="0" smtClean="0">
                <a:latin typeface="Calibri" panose="020F0502020204030204" pitchFamily="34" charset="0"/>
              </a:rPr>
              <a:t>Op de </a:t>
            </a:r>
            <a:r>
              <a:rPr lang="nl-NL" sz="1200" u="sng" dirty="0" smtClean="0">
                <a:latin typeface="Calibri" panose="020F0502020204030204" pitchFamily="34" charset="0"/>
                <a:hlinkClick r:id="rId5"/>
              </a:rPr>
              <a:t>website JM ouders</a:t>
            </a:r>
            <a:r>
              <a:rPr lang="nl-NL" sz="1200" dirty="0" smtClean="0">
                <a:latin typeface="Calibri" panose="020F0502020204030204" pitchFamily="34" charset="0"/>
                <a:hlinkClick r:id="rId5"/>
              </a:rPr>
              <a:t> i</a:t>
            </a:r>
            <a:r>
              <a:rPr lang="nl-NL" sz="1200" dirty="0" smtClean="0">
                <a:latin typeface="Calibri" panose="020F0502020204030204" pitchFamily="34" charset="0"/>
              </a:rPr>
              <a:t>s informatie te vinden over bang zijn bij kinderen met daarnaast allerlei ervaringsverhalen (bijvoorbeeld angst om te slapen, voor het zwembad, voor de dokter).</a:t>
            </a:r>
          </a:p>
          <a:p>
            <a:pPr lvl="0"/>
            <a:endParaRPr lang="nl-NL" sz="1200" dirty="0" smtClean="0">
              <a:latin typeface="Calibri" panose="020F0502020204030204" pitchFamily="34" charset="0"/>
            </a:endParaRPr>
          </a:p>
          <a:p>
            <a:pPr lvl="0"/>
            <a:r>
              <a:rPr lang="nl-NL" sz="1200" dirty="0" smtClean="0">
                <a:latin typeface="Calibri" panose="020F0502020204030204" pitchFamily="34" charset="0"/>
              </a:rPr>
              <a:t>Op de Belgische website </a:t>
            </a:r>
            <a:r>
              <a:rPr lang="nl-NL" sz="1200" u="sng" dirty="0" smtClean="0">
                <a:latin typeface="Calibri" panose="020F0502020204030204" pitchFamily="34" charset="0"/>
                <a:hlinkClick r:id="rId6"/>
              </a:rPr>
              <a:t>Groeimee.be</a:t>
            </a:r>
            <a:r>
              <a:rPr lang="nl-NL" sz="1200" dirty="0" smtClean="0">
                <a:latin typeface="Calibri" panose="020F0502020204030204" pitchFamily="34" charset="0"/>
                <a:hlinkClick r:id="rId6"/>
              </a:rPr>
              <a:t> i</a:t>
            </a:r>
            <a:r>
              <a:rPr lang="nl-NL" sz="1200" dirty="0" smtClean="0">
                <a:latin typeface="Calibri" panose="020F0502020204030204" pitchFamily="34" charset="0"/>
              </a:rPr>
              <a:t>s allerlei informatie over angst bij kinderen te vinden en hoe hiermee om te gaan.</a:t>
            </a:r>
          </a:p>
          <a:p>
            <a:pPr lvl="0">
              <a:spcBef>
                <a:spcPts val="0"/>
              </a:spcBef>
              <a:buNone/>
            </a:pPr>
            <a:endParaRPr lang="nl-NL" dirty="0" smtClean="0"/>
          </a:p>
          <a:p>
            <a:pPr lvl="0">
              <a:spcBef>
                <a:spcPts val="0"/>
              </a:spcBef>
              <a:buNone/>
            </a:pPr>
            <a:endParaRPr dirty="0"/>
          </a:p>
        </p:txBody>
      </p:sp>
      <p:sp>
        <p:nvSpPr>
          <p:cNvPr id="61" name="Shape 61"/>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5710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r>
              <a:rPr lang="nl-NL" sz="1200" dirty="0" smtClean="0">
                <a:solidFill>
                  <a:schemeClr val="dk1"/>
                </a:solidFill>
                <a:latin typeface="Calibri" panose="020F0502020204030204" pitchFamily="34" charset="0"/>
              </a:rPr>
              <a:t>● Bij twijfel tussen problematische angst en een angststoornis, consulteert de JGZ-professional de Jeugd-GGZ (generalistische basis GGZ of gespecialiseerde GGZ).</a:t>
            </a:r>
          </a:p>
          <a:p>
            <a:pPr lvl="0"/>
            <a:endParaRPr lang="nl-NL" sz="1200" dirty="0" smtClean="0">
              <a:solidFill>
                <a:schemeClr val="dk1"/>
              </a:solidFill>
              <a:latin typeface="Calibri" panose="020F0502020204030204" pitchFamily="34" charset="0"/>
            </a:endParaRPr>
          </a:p>
          <a:p>
            <a:pPr lvl="0"/>
            <a:r>
              <a:rPr lang="nl-NL" sz="1200" dirty="0" smtClean="0">
                <a:solidFill>
                  <a:schemeClr val="dk1"/>
                </a:solidFill>
                <a:latin typeface="Calibri" panose="020F0502020204030204" pitchFamily="34" charset="0"/>
              </a:rPr>
              <a:t>● Wanneer er sprake is van een vermoeden van een angststoornis of als er naast de angst andere psychische problematiek aanwezig is (bijv. depressie, ADHD, ASS), dient verwezen te worden naar de gespecialiseerde GGZ.</a:t>
            </a:r>
          </a:p>
          <a:p>
            <a:pPr lvl="0"/>
            <a:endParaRPr lang="nl-NL" sz="1200" dirty="0" smtClean="0">
              <a:solidFill>
                <a:schemeClr val="dk1"/>
              </a:solidFill>
              <a:latin typeface="Calibri" panose="020F0502020204030204" pitchFamily="34" charset="0"/>
            </a:endParaRPr>
          </a:p>
          <a:p>
            <a:r>
              <a:rPr lang="nl-NL" sz="1200" dirty="0" smtClean="0">
                <a:solidFill>
                  <a:schemeClr val="dk1"/>
                </a:solidFill>
                <a:latin typeface="Calibri" panose="020F0502020204030204" pitchFamily="34" charset="0"/>
              </a:rPr>
              <a:t>● Wanneer de problemen van de jeugdige aanhouden ondanks ingezette interventies wordt de Jeugd-GGZ geconsulteerd voor advies of verwezen naar de Jeugd-GGZ voor diagnostiek en behandeling.</a:t>
            </a:r>
          </a:p>
          <a:p>
            <a:endParaRPr lang="nl-NL" sz="1200" dirty="0" smtClean="0">
              <a:solidFill>
                <a:schemeClr val="dk1"/>
              </a:solidFill>
              <a:latin typeface="Calibri" panose="020F0502020204030204" pitchFamily="34" charset="0"/>
            </a:endParaRPr>
          </a:p>
          <a:p>
            <a:pPr lvl="0"/>
            <a:r>
              <a:rPr lang="nl-NL" sz="1200" dirty="0" smtClean="0">
                <a:solidFill>
                  <a:schemeClr val="dk1"/>
                </a:solidFill>
                <a:latin typeface="Calibri" panose="020F0502020204030204" pitchFamily="34" charset="0"/>
              </a:rPr>
              <a:t>● Wanneer bij een jeugdige met problematische angst psychiatrische problematiek bij de ouders meespeelt wordt verwezen naar de gespecialiseerde GGZ.</a:t>
            </a:r>
          </a:p>
          <a:p>
            <a:pPr lvl="0"/>
            <a:endParaRPr lang="nl-NL" sz="1200" dirty="0" smtClean="0">
              <a:solidFill>
                <a:schemeClr val="dk1"/>
              </a:solidFill>
              <a:latin typeface="Calibri" panose="020F0502020204030204" pitchFamily="34" charset="0"/>
            </a:endParaRPr>
          </a:p>
          <a:p>
            <a:pPr lvl="0"/>
            <a:r>
              <a:rPr lang="nl-NL" sz="1200" dirty="0" smtClean="0">
                <a:solidFill>
                  <a:schemeClr val="dk1"/>
                </a:solidFill>
                <a:latin typeface="Calibri" panose="020F0502020204030204" pitchFamily="34" charset="0"/>
              </a:rPr>
              <a:t>● Wanneer problemen in de opvoedingssituatie doorslaggevend lijken bij problematische angst wordt verwezen naar de jeugdhulpverlening.</a:t>
            </a:r>
          </a:p>
          <a:p>
            <a:pPr lvl="0"/>
            <a:endParaRPr lang="nl-NL" sz="1200" dirty="0" smtClean="0">
              <a:solidFill>
                <a:schemeClr val="dk1"/>
              </a:solidFill>
              <a:latin typeface="Calibri" panose="020F0502020204030204" pitchFamily="34" charset="0"/>
            </a:endParaRPr>
          </a:p>
          <a:p>
            <a:pPr lvl="0"/>
            <a:r>
              <a:rPr lang="nl-NL" sz="1200" dirty="0" smtClean="0">
                <a:solidFill>
                  <a:schemeClr val="dk1"/>
                </a:solidFill>
                <a:latin typeface="Calibri" panose="020F0502020204030204" pitchFamily="34" charset="0"/>
              </a:rPr>
              <a:t>● Wanneer de schoolweigering een gevolg is van een onderliggende angstproblematiek dient behandeling binnen de Jeugd-GGZ plaats te vinden, met gelijktijdige inzet van een gestructureerde aanpak van schoolverzuim.</a:t>
            </a:r>
          </a:p>
          <a:p>
            <a:pPr lvl="0">
              <a:spcBef>
                <a:spcPts val="0"/>
              </a:spcBef>
              <a:buNone/>
            </a:pPr>
            <a:endParaRPr dirty="0"/>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2308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96" name="Shape 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36808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r>
              <a:rPr lang="nl-NL" dirty="0" smtClean="0"/>
              <a:t>Vragen die de docent kan stellen:</a:t>
            </a:r>
          </a:p>
          <a:p>
            <a:r>
              <a:rPr lang="en-GB" sz="1200" kern="1200" dirty="0" smtClean="0">
                <a:solidFill>
                  <a:schemeClr val="tx1"/>
                </a:solidFill>
                <a:effectLst/>
                <a:latin typeface="+mn-lt"/>
                <a:ea typeface="+mn-ea"/>
                <a:cs typeface="+mn-cs"/>
              </a:rPr>
              <a:t>- Wat </a:t>
            </a:r>
            <a:r>
              <a:rPr lang="en-GB" sz="1200" kern="1200" dirty="0" err="1" smtClean="0">
                <a:solidFill>
                  <a:schemeClr val="tx1"/>
                </a:solidFill>
                <a:effectLst/>
                <a:latin typeface="+mn-lt"/>
                <a:ea typeface="+mn-ea"/>
                <a:cs typeface="+mn-cs"/>
              </a:rPr>
              <a:t>heb</a:t>
            </a:r>
            <a:r>
              <a:rPr lang="en-GB" sz="1200" kern="1200" dirty="0" smtClean="0">
                <a:solidFill>
                  <a:schemeClr val="tx1"/>
                </a:solidFill>
                <a:effectLst/>
                <a:latin typeface="+mn-lt"/>
                <a:ea typeface="+mn-ea"/>
                <a:cs typeface="+mn-cs"/>
              </a:rPr>
              <a:t> je </a:t>
            </a:r>
            <a:r>
              <a:rPr lang="en-GB" sz="1200" kern="1200" dirty="0" err="1" smtClean="0">
                <a:solidFill>
                  <a:schemeClr val="tx1"/>
                </a:solidFill>
                <a:effectLst/>
                <a:latin typeface="+mn-lt"/>
                <a:ea typeface="+mn-ea"/>
                <a:cs typeface="+mn-cs"/>
              </a:rPr>
              <a:t>nodig</a:t>
            </a:r>
            <a:r>
              <a:rPr lang="en-GB" sz="1200" kern="1200" dirty="0" smtClean="0">
                <a:solidFill>
                  <a:schemeClr val="tx1"/>
                </a:solidFill>
                <a:effectLst/>
                <a:latin typeface="+mn-lt"/>
                <a:ea typeface="+mn-ea"/>
                <a:cs typeface="+mn-cs"/>
              </a:rPr>
              <a:t> om </a:t>
            </a:r>
            <a:r>
              <a:rPr lang="en-GB" sz="1200" kern="1200" dirty="0" err="1" smtClean="0">
                <a:solidFill>
                  <a:schemeClr val="tx1"/>
                </a:solidFill>
                <a:effectLst/>
                <a:latin typeface="+mn-lt"/>
                <a:ea typeface="+mn-ea"/>
                <a:cs typeface="+mn-cs"/>
              </a:rPr>
              <a:t>een</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goede</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inschatting</a:t>
            </a:r>
            <a:r>
              <a:rPr lang="en-GB" sz="1200" kern="1200" dirty="0" smtClean="0">
                <a:solidFill>
                  <a:schemeClr val="tx1"/>
                </a:solidFill>
                <a:effectLst/>
                <a:latin typeface="+mn-lt"/>
                <a:ea typeface="+mn-ea"/>
                <a:cs typeface="+mn-cs"/>
              </a:rPr>
              <a:t> te </a:t>
            </a:r>
            <a:r>
              <a:rPr lang="en-GB" sz="1200" kern="1200" dirty="0" err="1" smtClean="0">
                <a:solidFill>
                  <a:schemeClr val="tx1"/>
                </a:solidFill>
                <a:effectLst/>
                <a:latin typeface="+mn-lt"/>
                <a:ea typeface="+mn-ea"/>
                <a:cs typeface="+mn-cs"/>
              </a:rPr>
              <a:t>kunnen</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maken</a:t>
            </a:r>
            <a:r>
              <a:rPr lang="en-GB" sz="1200" kern="1200" dirty="0" smtClean="0">
                <a:solidFill>
                  <a:schemeClr val="tx1"/>
                </a:solidFill>
                <a:effectLst/>
                <a:latin typeface="+mn-lt"/>
                <a:ea typeface="+mn-ea"/>
                <a:cs typeface="+mn-cs"/>
              </a:rPr>
              <a:t>?</a:t>
            </a:r>
          </a:p>
          <a:p>
            <a:r>
              <a:rPr lang="en-GB" sz="1200" kern="1200" dirty="0" smtClean="0">
                <a:solidFill>
                  <a:schemeClr val="tx1"/>
                </a:solidFill>
                <a:effectLst/>
                <a:latin typeface="+mn-lt"/>
                <a:ea typeface="+mn-ea"/>
                <a:cs typeface="+mn-cs"/>
              </a:rPr>
              <a:t>         </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Jorrit</a:t>
            </a:r>
            <a:r>
              <a:rPr lang="en-GB" sz="1200" i="1" kern="1200" dirty="0" smtClean="0">
                <a:solidFill>
                  <a:schemeClr val="tx1"/>
                </a:solidFill>
                <a:effectLst/>
                <a:latin typeface="+mn-lt"/>
                <a:ea typeface="+mn-ea"/>
                <a:cs typeface="+mn-cs"/>
              </a:rPr>
              <a:t> zag erg op </a:t>
            </a:r>
            <a:r>
              <a:rPr lang="en-GB" sz="1200" i="1" kern="1200" dirty="0" err="1" smtClean="0">
                <a:solidFill>
                  <a:schemeClr val="tx1"/>
                </a:solidFill>
                <a:effectLst/>
                <a:latin typeface="+mn-lt"/>
                <a:ea typeface="+mn-ea"/>
                <a:cs typeface="+mn-cs"/>
              </a:rPr>
              <a:t>tegen</a:t>
            </a:r>
            <a:r>
              <a:rPr lang="en-GB" sz="1200" i="1" kern="1200" dirty="0" smtClean="0">
                <a:solidFill>
                  <a:schemeClr val="tx1"/>
                </a:solidFill>
                <a:effectLst/>
                <a:latin typeface="+mn-lt"/>
                <a:ea typeface="+mn-ea"/>
                <a:cs typeface="+mn-cs"/>
              </a:rPr>
              <a:t> het </a:t>
            </a:r>
            <a:r>
              <a:rPr lang="en-GB" sz="1200" i="1" kern="1200" dirty="0" err="1" smtClean="0">
                <a:solidFill>
                  <a:schemeClr val="tx1"/>
                </a:solidFill>
                <a:effectLst/>
                <a:latin typeface="+mn-lt"/>
                <a:ea typeface="+mn-ea"/>
                <a:cs typeface="+mn-cs"/>
              </a:rPr>
              <a:t>nieuwe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schooljaar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kon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zich</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goed</a:t>
            </a:r>
            <a:r>
              <a:rPr lang="en-GB" sz="1200" i="1" kern="1200" dirty="0" smtClean="0">
                <a:solidFill>
                  <a:schemeClr val="tx1"/>
                </a:solidFill>
                <a:effectLst/>
                <a:latin typeface="+mn-lt"/>
                <a:ea typeface="+mn-ea"/>
                <a:cs typeface="+mn-cs"/>
              </a:rPr>
              <a:t> redden op de </a:t>
            </a:r>
            <a:r>
              <a:rPr lang="en-GB" sz="1200" i="1" kern="1200" dirty="0" err="1" smtClean="0">
                <a:solidFill>
                  <a:schemeClr val="tx1"/>
                </a:solidFill>
                <a:effectLst/>
                <a:latin typeface="+mn-lt"/>
                <a:ea typeface="+mn-ea"/>
                <a:cs typeface="+mn-cs"/>
              </a:rPr>
              <a:t>kleine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basisschool</a:t>
            </a:r>
            <a:r>
              <a:rPr lang="en-GB" sz="1200" i="1" kern="1200" dirty="0" smtClean="0">
                <a:solidFill>
                  <a:schemeClr val="tx1"/>
                </a:solidFill>
                <a:effectLst/>
                <a:latin typeface="+mn-lt"/>
                <a:ea typeface="+mn-ea"/>
                <a:cs typeface="+mn-cs"/>
              </a:rPr>
              <a:t>, zag erg op </a:t>
            </a:r>
            <a:r>
              <a:rPr lang="en-GB" sz="1200" i="1" kern="1200" dirty="0" err="1" smtClean="0">
                <a:solidFill>
                  <a:schemeClr val="tx1"/>
                </a:solidFill>
                <a:effectLst/>
                <a:latin typeface="+mn-lt"/>
                <a:ea typeface="+mn-ea"/>
                <a:cs typeface="+mn-cs"/>
              </a:rPr>
              <a:t>tegen</a:t>
            </a:r>
            <a:r>
              <a:rPr lang="en-GB" sz="1200" i="1" kern="1200" dirty="0" smtClean="0">
                <a:solidFill>
                  <a:schemeClr val="tx1"/>
                </a:solidFill>
                <a:effectLst/>
                <a:latin typeface="+mn-lt"/>
                <a:ea typeface="+mn-ea"/>
                <a:cs typeface="+mn-cs"/>
              </a:rPr>
              <a:t> het </a:t>
            </a:r>
            <a:r>
              <a:rPr lang="en-GB" sz="1200" i="1" kern="1200" dirty="0" err="1" smtClean="0">
                <a:solidFill>
                  <a:schemeClr val="tx1"/>
                </a:solidFill>
                <a:effectLst/>
                <a:latin typeface="+mn-lt"/>
                <a:ea typeface="+mn-ea"/>
                <a:cs typeface="+mn-cs"/>
              </a:rPr>
              <a:t>massale</a:t>
            </a:r>
            <a:r>
              <a:rPr lang="en-GB" sz="1200" i="1" kern="1200" dirty="0" smtClean="0">
                <a:solidFill>
                  <a:schemeClr val="tx1"/>
                </a:solidFill>
                <a:effectLst/>
                <a:latin typeface="+mn-lt"/>
                <a:ea typeface="+mn-ea"/>
                <a:cs typeface="+mn-cs"/>
              </a:rPr>
              <a:t> van </a:t>
            </a:r>
            <a:r>
              <a:rPr lang="en-GB" sz="1200" i="1" kern="1200" dirty="0" err="1" smtClean="0">
                <a:solidFill>
                  <a:schemeClr val="tx1"/>
                </a:solidFill>
                <a:effectLst/>
                <a:latin typeface="+mn-lt"/>
                <a:ea typeface="+mn-ea"/>
                <a:cs typeface="+mn-cs"/>
              </a:rPr>
              <a:t>zijn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nieuwe</a:t>
            </a:r>
            <a:r>
              <a:rPr lang="en-GB" sz="1200" i="1" kern="1200" dirty="0" smtClean="0">
                <a:solidFill>
                  <a:schemeClr val="tx1"/>
                </a:solidFill>
                <a:effectLst/>
                <a:latin typeface="+mn-lt"/>
                <a:ea typeface="+mn-ea"/>
                <a:cs typeface="+mn-cs"/>
              </a:rPr>
              <a:t> school en het </a:t>
            </a:r>
            <a:r>
              <a:rPr lang="en-GB" sz="1200" i="1" kern="1200" dirty="0" err="1" smtClean="0">
                <a:solidFill>
                  <a:schemeClr val="tx1"/>
                </a:solidFill>
                <a:effectLst/>
                <a:latin typeface="+mn-lt"/>
                <a:ea typeface="+mn-ea"/>
                <a:cs typeface="+mn-cs"/>
              </a:rPr>
              <a:t>fietsen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naar</a:t>
            </a:r>
            <a:r>
              <a:rPr lang="en-GB" sz="1200" i="1" kern="1200" dirty="0" smtClean="0">
                <a:solidFill>
                  <a:schemeClr val="tx1"/>
                </a:solidFill>
                <a:effectLst/>
                <a:latin typeface="+mn-lt"/>
                <a:ea typeface="+mn-ea"/>
                <a:cs typeface="+mn-cs"/>
              </a:rPr>
              <a:t> de </a:t>
            </a:r>
            <a:r>
              <a:rPr lang="en-GB" sz="1200" i="1" kern="1200" dirty="0" err="1" smtClean="0">
                <a:solidFill>
                  <a:schemeClr val="tx1"/>
                </a:solidFill>
                <a:effectLst/>
                <a:latin typeface="+mn-lt"/>
                <a:ea typeface="+mn-ea"/>
                <a:cs typeface="+mn-cs"/>
              </a:rPr>
              <a:t>stad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weg</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uit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zijn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eigen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dorp</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Uit</a:t>
            </a:r>
            <a:r>
              <a:rPr lang="en-GB" sz="1200" i="1" kern="1200" dirty="0" smtClean="0">
                <a:solidFill>
                  <a:schemeClr val="tx1"/>
                </a:solidFill>
                <a:effectLst/>
                <a:latin typeface="+mn-lt"/>
                <a:ea typeface="+mn-ea"/>
                <a:cs typeface="+mn-cs"/>
              </a:rPr>
              <a:t> dossier en van </a:t>
            </a:r>
            <a:r>
              <a:rPr lang="en-GB" sz="1200" i="1" kern="1200" dirty="0" err="1" smtClean="0">
                <a:solidFill>
                  <a:schemeClr val="tx1"/>
                </a:solidFill>
                <a:effectLst/>
                <a:latin typeface="+mn-lt"/>
                <a:ea typeface="+mn-ea"/>
                <a:cs typeface="+mn-cs"/>
              </a:rPr>
              <a:t>Jorrit</a:t>
            </a:r>
            <a:r>
              <a:rPr lang="en-GB" sz="1200" i="1" kern="1200" dirty="0" smtClean="0">
                <a:solidFill>
                  <a:schemeClr val="tx1"/>
                </a:solidFill>
                <a:effectLst/>
                <a:latin typeface="+mn-lt"/>
                <a:ea typeface="+mn-ea"/>
                <a:cs typeface="+mn-cs"/>
              </a:rPr>
              <a:t> en </a:t>
            </a:r>
            <a:r>
              <a:rPr lang="en-GB" sz="1200" i="1" kern="1200" dirty="0" err="1" smtClean="0">
                <a:solidFill>
                  <a:schemeClr val="tx1"/>
                </a:solidFill>
                <a:effectLst/>
                <a:latin typeface="+mn-lt"/>
                <a:ea typeface="+mn-ea"/>
                <a:cs typeface="+mn-cs"/>
              </a:rPr>
              <a:t>moeder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hoor</a:t>
            </a:r>
            <a:r>
              <a:rPr lang="en-GB" sz="1200" i="1" kern="1200" dirty="0" smtClean="0">
                <a:solidFill>
                  <a:schemeClr val="tx1"/>
                </a:solidFill>
                <a:effectLst/>
                <a:latin typeface="+mn-lt"/>
                <a:ea typeface="+mn-ea"/>
                <a:cs typeface="+mn-cs"/>
              </a:rPr>
              <a:t> je </a:t>
            </a:r>
            <a:r>
              <a:rPr lang="en-GB" sz="1200" i="1" kern="1200" dirty="0" err="1" smtClean="0">
                <a:solidFill>
                  <a:schemeClr val="tx1"/>
                </a:solidFill>
                <a:effectLst/>
                <a:latin typeface="+mn-lt"/>
                <a:ea typeface="+mn-ea"/>
                <a:cs typeface="+mn-cs"/>
              </a:rPr>
              <a:t>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hij</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een</a:t>
            </a:r>
            <a:r>
              <a:rPr lang="en-GB" sz="1200" i="1" kern="1200" dirty="0" smtClean="0">
                <a:solidFill>
                  <a:schemeClr val="tx1"/>
                </a:solidFill>
                <a:effectLst/>
                <a:latin typeface="+mn-lt"/>
                <a:ea typeface="+mn-ea"/>
                <a:cs typeface="+mn-cs"/>
              </a:rPr>
              <a:t> extra </a:t>
            </a:r>
            <a:r>
              <a:rPr lang="en-GB" sz="1200" i="1" kern="1200" dirty="0" err="1" smtClean="0">
                <a:solidFill>
                  <a:schemeClr val="tx1"/>
                </a:solidFill>
                <a:effectLst/>
                <a:latin typeface="+mn-lt"/>
                <a:ea typeface="+mn-ea"/>
                <a:cs typeface="+mn-cs"/>
              </a:rPr>
              <a:t>jaar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gekleuterd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heeft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omdat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hij</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jong</a:t>
            </a:r>
            <a:r>
              <a:rPr lang="en-GB" sz="1200" i="1" kern="1200" dirty="0" smtClean="0">
                <a:solidFill>
                  <a:schemeClr val="tx1"/>
                </a:solidFill>
                <a:effectLst/>
                <a:latin typeface="+mn-lt"/>
                <a:ea typeface="+mn-ea"/>
                <a:cs typeface="+mn-cs"/>
              </a:rPr>
              <a:t> en </a:t>
            </a:r>
            <a:r>
              <a:rPr lang="en-GB" sz="1200" i="1" kern="1200" dirty="0" err="1" smtClean="0">
                <a:solidFill>
                  <a:schemeClr val="tx1"/>
                </a:solidFill>
                <a:effectLst/>
                <a:latin typeface="+mn-lt"/>
                <a:ea typeface="+mn-ea"/>
                <a:cs typeface="+mn-cs"/>
              </a:rPr>
              <a:t>onzeker</a:t>
            </a:r>
            <a:r>
              <a:rPr lang="en-GB" sz="1200" i="1" kern="1200" dirty="0" smtClean="0">
                <a:solidFill>
                  <a:schemeClr val="tx1"/>
                </a:solidFill>
                <a:effectLst/>
                <a:latin typeface="+mn-lt"/>
                <a:ea typeface="+mn-ea"/>
                <a:cs typeface="+mn-cs"/>
              </a:rPr>
              <a:t> was, </a:t>
            </a:r>
            <a:r>
              <a:rPr lang="en-GB" sz="1200" i="1" kern="1200" dirty="0" err="1" smtClean="0">
                <a:solidFill>
                  <a:schemeClr val="tx1"/>
                </a:solidFill>
                <a:effectLst/>
                <a:latin typeface="+mn-lt"/>
                <a:ea typeface="+mn-ea"/>
                <a:cs typeface="+mn-cs"/>
              </a:rPr>
              <a:t>heeft</a:t>
            </a:r>
            <a:r>
              <a:rPr lang="en-GB" sz="1200" i="1" kern="1200" dirty="0" smtClean="0">
                <a:solidFill>
                  <a:schemeClr val="tx1"/>
                </a:solidFill>
                <a:effectLst/>
                <a:latin typeface="+mn-lt"/>
                <a:ea typeface="+mn-ea"/>
                <a:cs typeface="+mn-cs"/>
              </a:rPr>
              <a:t> hem </a:t>
            </a:r>
            <a:r>
              <a:rPr lang="en-GB" sz="1200" i="1" kern="1200" dirty="0" err="1" smtClean="0">
                <a:solidFill>
                  <a:schemeClr val="tx1"/>
                </a:solidFill>
                <a:effectLst/>
                <a:latin typeface="+mn-lt"/>
                <a:ea typeface="+mn-ea"/>
                <a:cs typeface="+mn-cs"/>
              </a:rPr>
              <a:t>wel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goed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gedaan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Heeft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tijd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nodig</a:t>
            </a:r>
            <a:r>
              <a:rPr lang="en-GB" sz="1200" i="1" kern="1200" dirty="0" smtClean="0">
                <a:solidFill>
                  <a:schemeClr val="tx1"/>
                </a:solidFill>
                <a:effectLst/>
                <a:latin typeface="+mn-lt"/>
                <a:ea typeface="+mn-ea"/>
                <a:cs typeface="+mn-cs"/>
              </a:rPr>
              <a:t> om </a:t>
            </a:r>
            <a:r>
              <a:rPr lang="en-GB" sz="1200" i="1" kern="1200" dirty="0" err="1" smtClean="0">
                <a:solidFill>
                  <a:schemeClr val="tx1"/>
                </a:solidFill>
                <a:effectLst/>
                <a:latin typeface="+mn-lt"/>
                <a:ea typeface="+mn-ea"/>
                <a:cs typeface="+mn-cs"/>
              </a:rPr>
              <a:t>opdrachten</a:t>
            </a:r>
            <a:r>
              <a:rPr lang="en-GB" sz="1200" i="1" kern="1200" dirty="0" smtClean="0">
                <a:solidFill>
                  <a:schemeClr val="tx1"/>
                </a:solidFill>
                <a:effectLst/>
                <a:latin typeface="+mn-lt"/>
                <a:ea typeface="+mn-ea"/>
                <a:cs typeface="+mn-cs"/>
              </a:rPr>
              <a:t> te </a:t>
            </a:r>
            <a:r>
              <a:rPr lang="en-GB" sz="1200" i="1" kern="1200" dirty="0" err="1" smtClean="0">
                <a:solidFill>
                  <a:schemeClr val="tx1"/>
                </a:solidFill>
                <a:effectLst/>
                <a:latin typeface="+mn-lt"/>
                <a:ea typeface="+mn-ea"/>
                <a:cs typeface="+mn-cs"/>
              </a:rPr>
              <a:t>verwerken</a:t>
            </a:r>
            <a:r>
              <a:rPr lang="en-GB" sz="1200" i="1" kern="1200" dirty="0" smtClean="0">
                <a:solidFill>
                  <a:schemeClr val="tx1"/>
                </a:solidFill>
                <a:effectLst/>
                <a:latin typeface="+mn-lt"/>
                <a:ea typeface="+mn-ea"/>
                <a:cs typeface="+mn-cs"/>
              </a:rPr>
              <a:t> en </a:t>
            </a:r>
            <a:r>
              <a:rPr lang="en-GB" sz="1200" i="1" kern="1200" dirty="0" err="1" smtClean="0">
                <a:solidFill>
                  <a:schemeClr val="tx1"/>
                </a:solidFill>
                <a:effectLst/>
                <a:latin typeface="+mn-lt"/>
                <a:ea typeface="+mn-ea"/>
                <a:cs typeface="+mn-cs"/>
              </a:rPr>
              <a:t>wil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alles</a:t>
            </a:r>
            <a:r>
              <a:rPr lang="en-GB" sz="1200" i="1" kern="1200" dirty="0" smtClean="0">
                <a:solidFill>
                  <a:schemeClr val="tx1"/>
                </a:solidFill>
                <a:effectLst/>
                <a:latin typeface="+mn-lt"/>
                <a:ea typeface="+mn-ea"/>
                <a:cs typeface="+mn-cs"/>
              </a:rPr>
              <a:t> heel </a:t>
            </a:r>
            <a:r>
              <a:rPr lang="en-GB" sz="1200" i="1" kern="1200" dirty="0" err="1" smtClean="0">
                <a:solidFill>
                  <a:schemeClr val="tx1"/>
                </a:solidFill>
                <a:effectLst/>
                <a:latin typeface="+mn-lt"/>
                <a:ea typeface="+mn-ea"/>
                <a:cs typeface="+mn-cs"/>
              </a:rPr>
              <a:t>goed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doen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Hij</a:t>
            </a:r>
            <a:r>
              <a:rPr lang="en-GB" sz="1200" i="1" kern="1200" dirty="0" smtClean="0">
                <a:solidFill>
                  <a:schemeClr val="tx1"/>
                </a:solidFill>
                <a:effectLst/>
                <a:latin typeface="+mn-lt"/>
                <a:ea typeface="+mn-ea"/>
                <a:cs typeface="+mn-cs"/>
              </a:rPr>
              <a:t> is </a:t>
            </a:r>
            <a:r>
              <a:rPr lang="en-GB" sz="1200" i="1" kern="1200" dirty="0" err="1" smtClean="0">
                <a:solidFill>
                  <a:schemeClr val="tx1"/>
                </a:solidFill>
                <a:effectLst/>
                <a:latin typeface="+mn-lt"/>
                <a:ea typeface="+mn-ea"/>
                <a:cs typeface="+mn-cs"/>
              </a:rPr>
              <a:t>groot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voor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zijn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leeftijd</a:t>
            </a:r>
            <a:r>
              <a:rPr lang="en-GB" sz="1200" i="1" kern="1200" dirty="0" smtClean="0">
                <a:solidFill>
                  <a:schemeClr val="tx1"/>
                </a:solidFill>
                <a:effectLst/>
                <a:latin typeface="+mn-lt"/>
                <a:ea typeface="+mn-ea"/>
                <a:cs typeface="+mn-cs"/>
              </a:rPr>
              <a:t>, heel </a:t>
            </a:r>
            <a:r>
              <a:rPr lang="en-GB" sz="1200" i="1" kern="1200" dirty="0" err="1" smtClean="0">
                <a:solidFill>
                  <a:schemeClr val="tx1"/>
                </a:solidFill>
                <a:effectLst/>
                <a:latin typeface="+mn-lt"/>
                <a:ea typeface="+mn-ea"/>
                <a:cs typeface="+mn-cs"/>
              </a:rPr>
              <a:t>tenger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motorisch</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niet</a:t>
            </a:r>
            <a:r>
              <a:rPr lang="en-GB" sz="1200" i="1" kern="1200" dirty="0" smtClean="0">
                <a:solidFill>
                  <a:schemeClr val="tx1"/>
                </a:solidFill>
                <a:effectLst/>
                <a:latin typeface="+mn-lt"/>
                <a:ea typeface="+mn-ea"/>
                <a:cs typeface="+mn-cs"/>
              </a:rPr>
              <a:t> zo </a:t>
            </a:r>
            <a:r>
              <a:rPr lang="en-GB" sz="1200" i="1" kern="1200" dirty="0" err="1" smtClean="0">
                <a:solidFill>
                  <a:schemeClr val="tx1"/>
                </a:solidFill>
                <a:effectLst/>
                <a:latin typeface="+mn-lt"/>
                <a:ea typeface="+mn-ea"/>
                <a:cs typeface="+mn-cs"/>
              </a:rPr>
              <a:t>sterk</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gestopt</a:t>
            </a:r>
            <a:r>
              <a:rPr lang="en-GB" sz="1200" i="1" kern="1200" dirty="0" smtClean="0">
                <a:solidFill>
                  <a:schemeClr val="tx1"/>
                </a:solidFill>
                <a:effectLst/>
                <a:latin typeface="+mn-lt"/>
                <a:ea typeface="+mn-ea"/>
                <a:cs typeface="+mn-cs"/>
              </a:rPr>
              <a:t> met </a:t>
            </a:r>
            <a:r>
              <a:rPr lang="en-GB" sz="1200" i="1" kern="1200" dirty="0" err="1" smtClean="0">
                <a:solidFill>
                  <a:schemeClr val="tx1"/>
                </a:solidFill>
                <a:effectLst/>
                <a:latin typeface="+mn-lt"/>
                <a:ea typeface="+mn-ea"/>
                <a:cs typeface="+mn-cs"/>
              </a:rPr>
              <a:t>voetbal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omdat</a:t>
            </a:r>
            <a:r>
              <a:rPr lang="en-GB" sz="1200" i="1" kern="1200" dirty="0" smtClean="0">
                <a:solidFill>
                  <a:schemeClr val="tx1"/>
                </a:solidFill>
                <a:effectLst/>
                <a:latin typeface="+mn-lt"/>
                <a:ea typeface="+mn-ea"/>
                <a:cs typeface="+mn-cs"/>
              </a:rPr>
              <a:t> het </a:t>
            </a:r>
            <a:r>
              <a:rPr lang="en-GB" sz="1200" i="1" kern="1200" dirty="0" err="1" smtClean="0">
                <a:solidFill>
                  <a:schemeClr val="tx1"/>
                </a:solidFill>
                <a:effectLst/>
                <a:latin typeface="+mn-lt"/>
                <a:ea typeface="+mn-ea"/>
                <a:cs typeface="+mn-cs"/>
              </a:rPr>
              <a:t>niet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meer</a:t>
            </a:r>
            <a:r>
              <a:rPr lang="en-GB" sz="1200" i="1" kern="1200" dirty="0" smtClean="0">
                <a:solidFill>
                  <a:schemeClr val="tx1"/>
                </a:solidFill>
                <a:effectLst/>
                <a:latin typeface="+mn-lt"/>
                <a:ea typeface="+mn-ea"/>
                <a:cs typeface="+mn-cs"/>
              </a:rPr>
              <a:t> zo </a:t>
            </a:r>
            <a:r>
              <a:rPr lang="en-GB" sz="1200" i="1" kern="1200" dirty="0" err="1" smtClean="0">
                <a:solidFill>
                  <a:schemeClr val="tx1"/>
                </a:solidFill>
                <a:effectLst/>
                <a:latin typeface="+mn-lt"/>
                <a:ea typeface="+mn-ea"/>
                <a:cs typeface="+mn-cs"/>
              </a:rPr>
              <a:t>leuk</a:t>
            </a:r>
            <a:r>
              <a:rPr lang="en-GB" sz="1200" i="1" kern="1200" dirty="0" smtClean="0">
                <a:solidFill>
                  <a:schemeClr val="tx1"/>
                </a:solidFill>
                <a:effectLst/>
                <a:latin typeface="+mn-lt"/>
                <a:ea typeface="+mn-ea"/>
                <a:cs typeface="+mn-cs"/>
              </a:rPr>
              <a:t> was en </a:t>
            </a:r>
            <a:r>
              <a:rPr lang="en-GB" sz="1200" i="1" kern="1200" dirty="0" err="1" smtClean="0">
                <a:solidFill>
                  <a:schemeClr val="tx1"/>
                </a:solidFill>
                <a:effectLst/>
                <a:latin typeface="+mn-lt"/>
                <a:ea typeface="+mn-ea"/>
                <a:cs typeface="+mn-cs"/>
              </a:rPr>
              <a:t>omdat</a:t>
            </a:r>
            <a:r>
              <a:rPr lang="en-GB" sz="1200" i="1" kern="1200" dirty="0" smtClean="0">
                <a:solidFill>
                  <a:schemeClr val="tx1"/>
                </a:solidFill>
                <a:effectLst/>
                <a:latin typeface="+mn-lt"/>
                <a:ea typeface="+mn-ea"/>
                <a:cs typeface="+mn-cs"/>
              </a:rPr>
              <a:t> het </a:t>
            </a:r>
            <a:r>
              <a:rPr lang="en-GB" sz="1200" i="1" kern="1200" dirty="0" err="1" smtClean="0">
                <a:solidFill>
                  <a:schemeClr val="tx1"/>
                </a:solidFill>
                <a:effectLst/>
                <a:latin typeface="+mn-lt"/>
                <a:ea typeface="+mn-ea"/>
                <a:cs typeface="+mn-cs"/>
              </a:rPr>
              <a:t>teveel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werd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naast</a:t>
            </a:r>
            <a:r>
              <a:rPr lang="en-GB" sz="1200" i="1" kern="1200" dirty="0" smtClean="0">
                <a:solidFill>
                  <a:schemeClr val="tx1"/>
                </a:solidFill>
                <a:effectLst/>
                <a:latin typeface="+mn-lt"/>
                <a:ea typeface="+mn-ea"/>
                <a:cs typeface="+mn-cs"/>
              </a:rPr>
              <a:t> het VO.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Welke</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sporen</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wil</a:t>
            </a:r>
            <a:r>
              <a:rPr lang="en-GB" sz="1200" kern="1200" dirty="0" smtClean="0">
                <a:solidFill>
                  <a:schemeClr val="tx1"/>
                </a:solidFill>
                <a:effectLst/>
                <a:latin typeface="+mn-lt"/>
                <a:ea typeface="+mn-ea"/>
                <a:cs typeface="+mn-cs"/>
              </a:rPr>
              <a:t> je </a:t>
            </a:r>
            <a:r>
              <a:rPr lang="en-GB" sz="1200" kern="1200" dirty="0" err="1" smtClean="0">
                <a:solidFill>
                  <a:schemeClr val="tx1"/>
                </a:solidFill>
                <a:effectLst/>
                <a:latin typeface="+mn-lt"/>
                <a:ea typeface="+mn-ea"/>
                <a:cs typeface="+mn-cs"/>
              </a:rPr>
              <a:t>verder</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uitzoeken</a:t>
            </a:r>
            <a:r>
              <a:rPr lang="en-GB" sz="1200" kern="1200" dirty="0" smtClean="0">
                <a:solidFill>
                  <a:schemeClr val="tx1"/>
                </a:solidFill>
                <a:effectLst/>
                <a:latin typeface="+mn-lt"/>
                <a:ea typeface="+mn-ea"/>
                <a:cs typeface="+mn-cs"/>
              </a:rPr>
              <a:t>?</a:t>
            </a:r>
          </a:p>
          <a:p>
            <a:r>
              <a:rPr lang="en-GB" sz="1200"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Uit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zorgvuldige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anamnese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komt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aanwijzing</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er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lichamelijk</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lijden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onder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ligt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Niet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verwijzen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dus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naar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huisarts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wel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vragen</a:t>
            </a:r>
            <a:r>
              <a:rPr lang="en-GB" sz="1200" i="1" kern="1200" dirty="0" smtClean="0">
                <a:solidFill>
                  <a:schemeClr val="tx1"/>
                </a:solidFill>
                <a:effectLst/>
                <a:latin typeface="+mn-lt"/>
                <a:ea typeface="+mn-ea"/>
                <a:cs typeface="+mn-cs"/>
              </a:rPr>
              <a:t> of </a:t>
            </a:r>
            <a:r>
              <a:rPr lang="en-GB" sz="1200" i="1" kern="1200" dirty="0" err="1" smtClean="0">
                <a:solidFill>
                  <a:schemeClr val="tx1"/>
                </a:solidFill>
                <a:effectLst/>
                <a:latin typeface="+mn-lt"/>
                <a:ea typeface="+mn-ea"/>
                <a:cs typeface="+mn-cs"/>
              </a:rPr>
              <a:t>ze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er</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zijn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geweest</a:t>
            </a:r>
            <a:r>
              <a:rPr lang="en-GB" sz="1200" i="1" kern="1200" dirty="0" smtClean="0">
                <a:solidFill>
                  <a:schemeClr val="tx1"/>
                </a:solidFill>
                <a:effectLst/>
                <a:latin typeface="+mn-lt"/>
                <a:ea typeface="+mn-ea"/>
                <a:cs typeface="+mn-cs"/>
              </a:rPr>
              <a:t>!)</a:t>
            </a:r>
            <a:endParaRPr lang="en-GB"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Wel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veel</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signalen</a:t>
            </a:r>
            <a:r>
              <a:rPr lang="en-GB" sz="1200" i="1" kern="1200" dirty="0" smtClean="0">
                <a:solidFill>
                  <a:schemeClr val="tx1"/>
                </a:solidFill>
                <a:effectLst/>
                <a:latin typeface="+mn-lt"/>
                <a:ea typeface="+mn-ea"/>
                <a:cs typeface="+mn-cs"/>
              </a:rPr>
              <a:t> van </a:t>
            </a:r>
            <a:r>
              <a:rPr lang="en-GB" sz="1200" i="1" kern="1200" dirty="0" err="1" smtClean="0">
                <a:solidFill>
                  <a:schemeClr val="tx1"/>
                </a:solidFill>
                <a:effectLst/>
                <a:latin typeface="+mn-lt"/>
                <a:ea typeface="+mn-ea"/>
                <a:cs typeface="+mn-cs"/>
              </a:rPr>
              <a:t>onzekerheid</a:t>
            </a:r>
            <a:r>
              <a:rPr lang="en-GB" sz="1200" i="1" kern="1200" dirty="0" smtClean="0">
                <a:solidFill>
                  <a:schemeClr val="tx1"/>
                </a:solidFill>
                <a:effectLst/>
                <a:latin typeface="+mn-lt"/>
                <a:ea typeface="+mn-ea"/>
                <a:cs typeface="+mn-cs"/>
              </a:rPr>
              <a:t>, bang het </a:t>
            </a:r>
            <a:r>
              <a:rPr lang="en-GB" sz="1200" i="1" kern="1200" dirty="0" err="1" smtClean="0">
                <a:solidFill>
                  <a:schemeClr val="tx1"/>
                </a:solidFill>
                <a:effectLst/>
                <a:latin typeface="+mn-lt"/>
                <a:ea typeface="+mn-ea"/>
                <a:cs typeface="+mn-cs"/>
              </a:rPr>
              <a:t>niet</a:t>
            </a:r>
            <a:r>
              <a:rPr lang="en-GB" sz="1200" i="1" kern="1200" dirty="0" smtClean="0">
                <a:solidFill>
                  <a:schemeClr val="tx1"/>
                </a:solidFill>
                <a:effectLst/>
                <a:latin typeface="+mn-lt"/>
                <a:ea typeface="+mn-ea"/>
                <a:cs typeface="+mn-cs"/>
              </a:rPr>
              <a:t> te </a:t>
            </a:r>
            <a:r>
              <a:rPr lang="en-GB" sz="1200" i="1" kern="1200" dirty="0" err="1" smtClean="0">
                <a:solidFill>
                  <a:schemeClr val="tx1"/>
                </a:solidFill>
                <a:effectLst/>
                <a:latin typeface="+mn-lt"/>
                <a:ea typeface="+mn-ea"/>
                <a:cs typeface="+mn-cs"/>
              </a:rPr>
              <a:t>kunnen</a:t>
            </a:r>
            <a:r>
              <a:rPr lang="en-GB" sz="1200" i="1" kern="1200" dirty="0" smtClean="0">
                <a:solidFill>
                  <a:schemeClr val="tx1"/>
                </a:solidFill>
                <a:effectLst/>
                <a:latin typeface="+mn-lt"/>
                <a:ea typeface="+mn-ea"/>
                <a:cs typeface="+mn-cs"/>
              </a:rPr>
              <a:t>, bang </a:t>
            </a:r>
            <a:r>
              <a:rPr lang="en-GB" sz="1200" i="1" kern="1200" dirty="0" err="1" smtClean="0">
                <a:solidFill>
                  <a:schemeClr val="tx1"/>
                </a:solidFill>
                <a:effectLst/>
                <a:latin typeface="+mn-lt"/>
                <a:ea typeface="+mn-ea"/>
                <a:cs typeface="+mn-cs"/>
              </a:rPr>
              <a:t>voor</a:t>
            </a:r>
            <a:r>
              <a:rPr lang="en-GB" sz="1200" i="1" kern="1200" dirty="0" smtClean="0">
                <a:solidFill>
                  <a:schemeClr val="tx1"/>
                </a:solidFill>
                <a:effectLst/>
                <a:latin typeface="+mn-lt"/>
                <a:ea typeface="+mn-ea"/>
                <a:cs typeface="+mn-cs"/>
              </a:rPr>
              <a:t> al het </a:t>
            </a:r>
            <a:r>
              <a:rPr lang="en-GB" sz="1200" i="1" kern="1200" dirty="0" err="1" smtClean="0">
                <a:solidFill>
                  <a:schemeClr val="tx1"/>
                </a:solidFill>
                <a:effectLst/>
                <a:latin typeface="+mn-lt"/>
                <a:ea typeface="+mn-ea"/>
                <a:cs typeface="+mn-cs"/>
              </a:rPr>
              <a:t>onbekende</a:t>
            </a:r>
            <a:r>
              <a:rPr lang="en-GB" sz="1200" i="1" kern="1200" dirty="0" smtClean="0">
                <a:solidFill>
                  <a:schemeClr val="tx1"/>
                </a:solidFill>
                <a:effectLst/>
                <a:latin typeface="+mn-lt"/>
                <a:ea typeface="+mn-ea"/>
                <a:cs typeface="+mn-cs"/>
              </a:rPr>
              <a:t> en </a:t>
            </a:r>
            <a:r>
              <a:rPr lang="en-GB" sz="1200" i="1" kern="1200" dirty="0" err="1" smtClean="0">
                <a:solidFill>
                  <a:schemeClr val="tx1"/>
                </a:solidFill>
                <a:effectLst/>
                <a:latin typeface="+mn-lt"/>
                <a:ea typeface="+mn-ea"/>
                <a:cs typeface="+mn-cs"/>
              </a:rPr>
              <a:t>massale</a:t>
            </a:r>
            <a:r>
              <a:rPr lang="en-GB" sz="1200" i="1" kern="1200" dirty="0" smtClean="0">
                <a:solidFill>
                  <a:schemeClr val="tx1"/>
                </a:solidFill>
                <a:effectLst/>
                <a:latin typeface="+mn-lt"/>
                <a:ea typeface="+mn-ea"/>
                <a:cs typeface="+mn-cs"/>
              </a:rPr>
              <a:t>. Je </a:t>
            </a:r>
            <a:r>
              <a:rPr lang="en-GB" sz="1200" i="1" kern="1200" dirty="0" err="1" smtClean="0">
                <a:solidFill>
                  <a:schemeClr val="tx1"/>
                </a:solidFill>
                <a:effectLst/>
                <a:latin typeface="+mn-lt"/>
                <a:ea typeface="+mn-ea"/>
                <a:cs typeface="+mn-cs"/>
              </a:rPr>
              <a:t>stelt</a:t>
            </a:r>
            <a:r>
              <a:rPr lang="en-GB" sz="1200" i="1" kern="1200" dirty="0" smtClean="0">
                <a:solidFill>
                  <a:schemeClr val="tx1"/>
                </a:solidFill>
                <a:effectLst/>
                <a:latin typeface="+mn-lt"/>
                <a:ea typeface="+mn-ea"/>
                <a:cs typeface="+mn-cs"/>
              </a:rPr>
              <a:t> met </a:t>
            </a:r>
            <a:r>
              <a:rPr lang="en-GB" sz="1200" i="1" kern="1200" dirty="0" err="1" smtClean="0">
                <a:solidFill>
                  <a:schemeClr val="tx1"/>
                </a:solidFill>
                <a:effectLst/>
                <a:latin typeface="+mn-lt"/>
                <a:ea typeface="+mn-ea"/>
                <a:cs typeface="+mn-cs"/>
              </a:rPr>
              <a:t>elkaar</a:t>
            </a:r>
            <a:r>
              <a:rPr lang="en-GB" sz="1200" i="1" kern="1200" dirty="0" smtClean="0">
                <a:solidFill>
                  <a:schemeClr val="tx1"/>
                </a:solidFill>
                <a:effectLst/>
                <a:latin typeface="+mn-lt"/>
                <a:ea typeface="+mn-ea"/>
                <a:cs typeface="+mn-cs"/>
              </a:rPr>
              <a:t> vast </a:t>
            </a:r>
            <a:r>
              <a:rPr lang="en-GB" sz="1200" i="1" kern="1200" dirty="0" err="1" smtClean="0">
                <a:solidFill>
                  <a:schemeClr val="tx1"/>
                </a:solidFill>
                <a:effectLst/>
                <a:latin typeface="+mn-lt"/>
                <a:ea typeface="+mn-ea"/>
                <a:cs typeface="+mn-cs"/>
              </a:rPr>
              <a:t>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zijn</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lichaam</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niet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ziek</a:t>
            </a:r>
            <a:r>
              <a:rPr lang="en-GB" sz="1200" i="1" kern="1200" dirty="0" smtClean="0">
                <a:solidFill>
                  <a:schemeClr val="tx1"/>
                </a:solidFill>
                <a:effectLst/>
                <a:latin typeface="+mn-lt"/>
                <a:ea typeface="+mn-ea"/>
                <a:cs typeface="+mn-cs"/>
              </a:rPr>
              <a:t> is maar </a:t>
            </a:r>
            <a:r>
              <a:rPr lang="en-GB" sz="1200" i="1" kern="1200" dirty="0" err="1" smtClean="0">
                <a:solidFill>
                  <a:schemeClr val="tx1"/>
                </a:solidFill>
                <a:effectLst/>
                <a:latin typeface="+mn-lt"/>
                <a:ea typeface="+mn-ea"/>
                <a:cs typeface="+mn-cs"/>
              </a:rPr>
              <a:t>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hij</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zich</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ziek</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voelt</a:t>
            </a:r>
            <a:r>
              <a:rPr lang="en-GB" sz="1200" i="1" kern="1200" dirty="0" smtClean="0">
                <a:solidFill>
                  <a:schemeClr val="tx1"/>
                </a:solidFill>
                <a:effectLst/>
                <a:latin typeface="+mn-lt"/>
                <a:ea typeface="+mn-ea"/>
                <a:cs typeface="+mn-cs"/>
              </a:rPr>
              <a:t> door de spanning/angst </a:t>
            </a:r>
            <a:r>
              <a:rPr lang="en-GB" sz="1200" i="1" kern="1200" dirty="0" err="1" smtClean="0">
                <a:solidFill>
                  <a:schemeClr val="tx1"/>
                </a:solidFill>
                <a:effectLst/>
                <a:latin typeface="+mn-lt"/>
                <a:ea typeface="+mn-ea"/>
                <a:cs typeface="+mn-cs"/>
              </a:rPr>
              <a:t>voor</a:t>
            </a:r>
            <a:r>
              <a:rPr lang="en-GB" sz="1200" i="1" kern="1200" dirty="0" smtClean="0">
                <a:solidFill>
                  <a:schemeClr val="tx1"/>
                </a:solidFill>
                <a:effectLst/>
                <a:latin typeface="+mn-lt"/>
                <a:ea typeface="+mn-ea"/>
                <a:cs typeface="+mn-cs"/>
              </a:rPr>
              <a:t> al het </a:t>
            </a:r>
            <a:r>
              <a:rPr lang="en-GB" sz="1200" i="1" kern="1200" dirty="0" err="1" smtClean="0">
                <a:solidFill>
                  <a:schemeClr val="tx1"/>
                </a:solidFill>
                <a:effectLst/>
                <a:latin typeface="+mn-lt"/>
                <a:ea typeface="+mn-ea"/>
                <a:cs typeface="+mn-cs"/>
              </a:rPr>
              <a:t>nieuwe</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Als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dat</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gedeeld</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wordt</a:t>
            </a:r>
            <a:r>
              <a:rPr lang="en-GB" sz="1200" i="1" kern="1200" dirty="0" smtClean="0">
                <a:solidFill>
                  <a:schemeClr val="tx1"/>
                </a:solidFill>
                <a:effectLst/>
                <a:latin typeface="+mn-lt"/>
                <a:ea typeface="+mn-ea"/>
                <a:cs typeface="+mn-cs"/>
              </a:rPr>
              <a:t>:</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Problematische</a:t>
            </a:r>
            <a:r>
              <a:rPr lang="en-GB" sz="1200" kern="1200" dirty="0" smtClean="0">
                <a:solidFill>
                  <a:schemeClr val="tx1"/>
                </a:solidFill>
                <a:effectLst/>
                <a:latin typeface="+mn-lt"/>
                <a:ea typeface="+mn-ea"/>
                <a:cs typeface="+mn-cs"/>
              </a:rPr>
              <a:t> angst ? </a:t>
            </a:r>
            <a:r>
              <a:rPr lang="en-GB" sz="1200" kern="1200" dirty="0" err="1" smtClean="0">
                <a:solidFill>
                  <a:schemeClr val="tx1"/>
                </a:solidFill>
                <a:effectLst/>
                <a:latin typeface="+mn-lt"/>
                <a:ea typeface="+mn-ea"/>
                <a:cs typeface="+mn-cs"/>
              </a:rPr>
              <a:t>Angststoornis</a:t>
            </a:r>
            <a:r>
              <a:rPr lang="en-GB" sz="1200" kern="1200" dirty="0" smtClean="0">
                <a:solidFill>
                  <a:schemeClr val="tx1"/>
                </a:solidFill>
                <a:effectLst/>
                <a:latin typeface="+mn-lt"/>
                <a:ea typeface="+mn-ea"/>
                <a:cs typeface="+mn-cs"/>
              </a:rPr>
              <a:t>? Hoe </a:t>
            </a:r>
            <a:r>
              <a:rPr lang="en-GB" sz="1200" kern="1200" dirty="0" err="1" smtClean="0">
                <a:solidFill>
                  <a:schemeClr val="tx1"/>
                </a:solidFill>
                <a:effectLst/>
                <a:latin typeface="+mn-lt"/>
                <a:ea typeface="+mn-ea"/>
                <a:cs typeface="+mn-cs"/>
              </a:rPr>
              <a:t>maak</a:t>
            </a:r>
            <a:r>
              <a:rPr lang="en-GB" sz="1200" kern="1200" dirty="0" smtClean="0">
                <a:solidFill>
                  <a:schemeClr val="tx1"/>
                </a:solidFill>
                <a:effectLst/>
                <a:latin typeface="+mn-lt"/>
                <a:ea typeface="+mn-ea"/>
                <a:cs typeface="+mn-cs"/>
              </a:rPr>
              <a:t> je het </a:t>
            </a:r>
            <a:r>
              <a:rPr lang="en-GB" sz="1200" kern="1200" dirty="0" err="1" smtClean="0">
                <a:solidFill>
                  <a:schemeClr val="tx1"/>
                </a:solidFill>
                <a:effectLst/>
                <a:latin typeface="+mn-lt"/>
                <a:ea typeface="+mn-ea"/>
                <a:cs typeface="+mn-cs"/>
              </a:rPr>
              <a:t>onderscheid</a:t>
            </a:r>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Verwijs</a:t>
            </a:r>
            <a:r>
              <a:rPr lang="en-GB" sz="1200" kern="1200" dirty="0" smtClean="0">
                <a:solidFill>
                  <a:schemeClr val="tx1"/>
                </a:solidFill>
                <a:effectLst/>
                <a:latin typeface="+mn-lt"/>
                <a:ea typeface="+mn-ea"/>
                <a:cs typeface="+mn-cs"/>
              </a:rPr>
              <a:t> je of </a:t>
            </a:r>
            <a:r>
              <a:rPr lang="en-GB" sz="1200" kern="1200" dirty="0" err="1" smtClean="0">
                <a:solidFill>
                  <a:schemeClr val="tx1"/>
                </a:solidFill>
                <a:effectLst/>
                <a:latin typeface="+mn-lt"/>
                <a:ea typeface="+mn-ea"/>
                <a:cs typeface="+mn-cs"/>
              </a:rPr>
              <a:t>begeleid</a:t>
            </a:r>
            <a:r>
              <a:rPr lang="en-GB" sz="1200" kern="1200" dirty="0" smtClean="0">
                <a:solidFill>
                  <a:schemeClr val="tx1"/>
                </a:solidFill>
                <a:effectLst/>
                <a:latin typeface="+mn-lt"/>
                <a:ea typeface="+mn-ea"/>
                <a:cs typeface="+mn-cs"/>
              </a:rPr>
              <a:t> je </a:t>
            </a:r>
            <a:r>
              <a:rPr lang="en-GB" sz="1200" kern="1200" dirty="0" err="1" smtClean="0">
                <a:solidFill>
                  <a:schemeClr val="tx1"/>
                </a:solidFill>
                <a:effectLst/>
                <a:latin typeface="+mn-lt"/>
                <a:ea typeface="+mn-ea"/>
                <a:cs typeface="+mn-cs"/>
              </a:rPr>
              <a:t>eerst</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zelf</a:t>
            </a:r>
            <a:r>
              <a:rPr lang="en-GB" sz="1200" kern="1200" dirty="0" smtClean="0">
                <a:solidFill>
                  <a:schemeClr val="tx1"/>
                </a:solidFill>
                <a:effectLst/>
                <a:latin typeface="+mn-lt"/>
                <a:ea typeface="+mn-ea"/>
                <a:cs typeface="+mn-cs"/>
              </a:rPr>
              <a:t>, in </a:t>
            </a:r>
            <a:r>
              <a:rPr lang="en-GB" sz="1200" kern="1200" dirty="0" err="1" smtClean="0">
                <a:solidFill>
                  <a:schemeClr val="tx1"/>
                </a:solidFill>
                <a:effectLst/>
                <a:latin typeface="+mn-lt"/>
                <a:ea typeface="+mn-ea"/>
                <a:cs typeface="+mn-cs"/>
              </a:rPr>
              <a:t>samenwerking</a:t>
            </a:r>
            <a:r>
              <a:rPr lang="en-GB" sz="1200" kern="1200" dirty="0" smtClean="0">
                <a:solidFill>
                  <a:schemeClr val="tx1"/>
                </a:solidFill>
                <a:effectLst/>
                <a:latin typeface="+mn-lt"/>
                <a:ea typeface="+mn-ea"/>
                <a:cs typeface="+mn-cs"/>
              </a:rPr>
              <a:t> met school? </a:t>
            </a:r>
          </a:p>
          <a:p>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Als</a:t>
            </a:r>
            <a:r>
              <a:rPr lang="en-GB" sz="1200" kern="1200" dirty="0" smtClean="0">
                <a:solidFill>
                  <a:schemeClr val="tx1"/>
                </a:solidFill>
                <a:effectLst/>
                <a:latin typeface="+mn-lt"/>
                <a:ea typeface="+mn-ea"/>
                <a:cs typeface="+mn-cs"/>
              </a:rPr>
              <a:t> je </a:t>
            </a:r>
            <a:r>
              <a:rPr lang="en-GB" sz="1200" kern="1200" dirty="0" err="1" smtClean="0">
                <a:solidFill>
                  <a:schemeClr val="tx1"/>
                </a:solidFill>
                <a:effectLst/>
                <a:latin typeface="+mn-lt"/>
                <a:ea typeface="+mn-ea"/>
                <a:cs typeface="+mn-cs"/>
              </a:rPr>
              <a:t>verwijst</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waarnaartoe</a:t>
            </a:r>
            <a:r>
              <a:rPr lang="en-GB" sz="1200" kern="1200" dirty="0" smtClean="0">
                <a:solidFill>
                  <a:schemeClr val="tx1"/>
                </a:solidFill>
                <a:effectLst/>
                <a:latin typeface="+mn-lt"/>
                <a:ea typeface="+mn-ea"/>
                <a:cs typeface="+mn-cs"/>
              </a:rPr>
              <a:t>?  Hoe en </a:t>
            </a:r>
            <a:r>
              <a:rPr lang="en-GB" sz="1200" kern="1200" dirty="0" err="1" smtClean="0">
                <a:solidFill>
                  <a:schemeClr val="tx1"/>
                </a:solidFill>
                <a:effectLst/>
                <a:latin typeface="+mn-lt"/>
                <a:ea typeface="+mn-ea"/>
                <a:cs typeface="+mn-cs"/>
              </a:rPr>
              <a:t>waarom</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maak</a:t>
            </a:r>
            <a:r>
              <a:rPr lang="en-GB" sz="1200" kern="1200" dirty="0" smtClean="0">
                <a:solidFill>
                  <a:schemeClr val="tx1"/>
                </a:solidFill>
                <a:effectLst/>
                <a:latin typeface="+mn-lt"/>
                <a:ea typeface="+mn-ea"/>
                <a:cs typeface="+mn-cs"/>
              </a:rPr>
              <a:t> je die </a:t>
            </a:r>
            <a:r>
              <a:rPr lang="en-GB" sz="1200" kern="1200" dirty="0" err="1" smtClean="0">
                <a:solidFill>
                  <a:schemeClr val="tx1"/>
                </a:solidFill>
                <a:effectLst/>
                <a:latin typeface="+mn-lt"/>
                <a:ea typeface="+mn-ea"/>
                <a:cs typeface="+mn-cs"/>
              </a:rPr>
              <a:t>keuze</a:t>
            </a:r>
            <a:r>
              <a:rPr lang="en-GB" sz="1200" kern="1200" dirty="0" smtClean="0">
                <a:solidFill>
                  <a:schemeClr val="tx1"/>
                </a:solidFill>
                <a:effectLst/>
                <a:latin typeface="+mn-lt"/>
                <a:ea typeface="+mn-ea"/>
                <a:cs typeface="+mn-cs"/>
              </a:rPr>
              <a:t>?   </a:t>
            </a:r>
          </a:p>
          <a:p>
            <a:pPr lvl="0" rtl="0">
              <a:spcBef>
                <a:spcPts val="0"/>
              </a:spcBef>
              <a:buNone/>
            </a:pPr>
            <a:endParaRPr dirty="0"/>
          </a:p>
        </p:txBody>
      </p:sp>
      <p:sp>
        <p:nvSpPr>
          <p:cNvPr id="103" name="Shape 1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9050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10" name="Shape 110"/>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37317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dirty="0"/>
          </a:p>
        </p:txBody>
      </p:sp>
      <p:sp>
        <p:nvSpPr>
          <p:cNvPr id="120" name="Shape 120"/>
          <p:cNvSpPr txBox="1">
            <a:spLocks noGrp="1"/>
          </p:cNvSpPr>
          <p:nvPr>
            <p:ph type="sldNum" idx="12"/>
          </p:nvPr>
        </p:nvSpPr>
        <p:spPr>
          <a:xfrm>
            <a:off x="3884613" y="9378821"/>
            <a:ext cx="2971799" cy="493713"/>
          </a:xfrm>
          <a:prstGeom prst="rect">
            <a:avLst/>
          </a:prstGeom>
        </p:spPr>
        <p:txBody>
          <a:bodyPr lIns="91425" tIns="91425" rIns="91425" bIns="91425" anchor="ctr" anchorCtr="0">
            <a:noAutofit/>
          </a:bodyPr>
          <a:lstStyle/>
          <a:p>
            <a:pPr lvl="0" rtl="0">
              <a:spcBef>
                <a:spcPts val="0"/>
              </a:spcBef>
              <a:buClr>
                <a:srgbClr val="000000"/>
              </a:buClr>
              <a:buSzPct val="100000"/>
              <a:buFont typeface="Arial"/>
              <a:buNone/>
            </a:pPr>
            <a:endParaRPr/>
          </a:p>
          <a:p>
            <a:pPr lvl="1" rtl="0">
              <a:spcBef>
                <a:spcPts val="0"/>
              </a:spcBef>
              <a:buClr>
                <a:srgbClr val="000000"/>
              </a:buClr>
              <a:buSzPct val="100000"/>
              <a:buFont typeface="Arial"/>
              <a:buNone/>
            </a:pPr>
            <a:endParaRPr/>
          </a:p>
          <a:p>
            <a:pPr lvl="2" rtl="0">
              <a:spcBef>
                <a:spcPts val="0"/>
              </a:spcBef>
              <a:buClr>
                <a:srgbClr val="000000"/>
              </a:buClr>
              <a:buSzPct val="100000"/>
              <a:buFont typeface="Arial"/>
              <a:buNone/>
            </a:pPr>
            <a:endParaRPr/>
          </a:p>
          <a:p>
            <a:pPr lvl="3" rtl="0">
              <a:spcBef>
                <a:spcPts val="0"/>
              </a:spcBef>
              <a:buClr>
                <a:srgbClr val="000000"/>
              </a:buClr>
              <a:buSzPct val="100000"/>
              <a:buFont typeface="Arial"/>
              <a:buNone/>
            </a:pPr>
            <a:endParaRPr/>
          </a:p>
          <a:p>
            <a:pPr lvl="4" rtl="0">
              <a:spcBef>
                <a:spcPts val="0"/>
              </a:spcBef>
              <a:buClr>
                <a:srgbClr val="000000"/>
              </a:buClr>
              <a:buSzPct val="100000"/>
              <a:buFont typeface="Arial"/>
              <a:buNone/>
            </a:pPr>
            <a:endParaRPr/>
          </a:p>
          <a:p>
            <a:pPr lvl="5" rtl="0">
              <a:spcBef>
                <a:spcPts val="0"/>
              </a:spcBef>
              <a:buClr>
                <a:srgbClr val="000000"/>
              </a:buClr>
              <a:buSzPct val="100000"/>
              <a:buFont typeface="Arial"/>
              <a:buNone/>
            </a:pPr>
            <a:endParaRPr/>
          </a:p>
          <a:p>
            <a:pPr lvl="6" rtl="0">
              <a:spcBef>
                <a:spcPts val="0"/>
              </a:spcBef>
              <a:buClr>
                <a:srgbClr val="000000"/>
              </a:buClr>
              <a:buSzPct val="100000"/>
              <a:buFont typeface="Arial"/>
              <a:buNone/>
            </a:pPr>
            <a:endParaRPr/>
          </a:p>
          <a:p>
            <a:pPr lvl="7" rtl="0">
              <a:spcBef>
                <a:spcPts val="0"/>
              </a:spcBef>
              <a:buClr>
                <a:srgbClr val="000000"/>
              </a:buClr>
              <a:buSzPct val="100000"/>
              <a:buFont typeface="Arial"/>
              <a:buNone/>
            </a:pPr>
            <a:endParaRPr/>
          </a:p>
          <a:p>
            <a:pPr lvl="8">
              <a:spcBef>
                <a:spcPts val="0"/>
              </a:spcBef>
              <a:buClr>
                <a:srgbClr val="000000"/>
              </a:buClr>
              <a:buSzPct val="100000"/>
              <a:buFont typeface="Arial"/>
              <a:buNone/>
            </a:pPr>
            <a:endParaRPr/>
          </a:p>
        </p:txBody>
      </p:sp>
    </p:spTree>
    <p:extLst>
      <p:ext uri="{BB962C8B-B14F-4D97-AF65-F5344CB8AC3E}">
        <p14:creationId xmlns:p14="http://schemas.microsoft.com/office/powerpoint/2010/main" val="321403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26" name="Shape 126"/>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59219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smtClean="0">
                <a:latin typeface="Calibri" panose="020F0502020204030204" pitchFamily="34" charset="0"/>
              </a:rPr>
              <a:t>Belangrijk voor een JGZ- professional is zich te realiseren dat schoolverzuim zich niet alleen manifesteert in het wegblijven van school. Schoolverzuim kan zich ook uiten in vaak te laat komen, of vaak weggaan tijdens de dag.</a:t>
            </a:r>
          </a:p>
          <a:p>
            <a:pPr lvl="0">
              <a:spcBef>
                <a:spcPts val="0"/>
              </a:spcBef>
              <a:buNone/>
            </a:pPr>
            <a:endParaRPr lang="nl-NL" dirty="0" smtClean="0"/>
          </a:p>
          <a:p>
            <a:pPr lvl="0">
              <a:spcBef>
                <a:spcPts val="0"/>
              </a:spcBef>
              <a:buNone/>
            </a:pPr>
            <a:endParaRPr dirty="0"/>
          </a:p>
        </p:txBody>
      </p:sp>
      <p:sp>
        <p:nvSpPr>
          <p:cNvPr id="126" name="Shape 126"/>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7498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Shape 32"/>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rtl="0">
              <a:spcBef>
                <a:spcPts val="0"/>
              </a:spcBef>
              <a:buNone/>
            </a:pPr>
            <a:r>
              <a:rPr lang="nl-NL" dirty="0" smtClean="0"/>
              <a:t>Vragen die de docent kan stellen:</a:t>
            </a:r>
          </a:p>
          <a:p>
            <a:r>
              <a:rPr lang="nl-NL" sz="1200" kern="1200" dirty="0" smtClean="0">
                <a:solidFill>
                  <a:schemeClr val="tx1"/>
                </a:solidFill>
                <a:effectLst/>
                <a:latin typeface="+mn-lt"/>
                <a:ea typeface="+mn-ea"/>
                <a:cs typeface="+mn-cs"/>
              </a:rPr>
              <a:t>- Wat heb je nodig om een goede inschatting te kunnen maken?</a:t>
            </a:r>
          </a:p>
          <a:p>
            <a:r>
              <a:rPr lang="nl-NL" sz="1200" kern="1200" dirty="0" smtClean="0">
                <a:solidFill>
                  <a:schemeClr val="tx1"/>
                </a:solidFill>
                <a:effectLst/>
                <a:latin typeface="+mn-lt"/>
                <a:ea typeface="+mn-ea"/>
                <a:cs typeface="+mn-cs"/>
              </a:rPr>
              <a:t>         </a:t>
            </a:r>
            <a:r>
              <a:rPr lang="nl-NL" sz="1200" i="1" kern="1200" dirty="0" smtClean="0">
                <a:solidFill>
                  <a:schemeClr val="tx1"/>
                </a:solidFill>
                <a:effectLst/>
                <a:latin typeface="+mn-lt"/>
                <a:ea typeface="+mn-ea"/>
                <a:cs typeface="+mn-cs"/>
              </a:rPr>
              <a:t> Jorrit zag erg op tegen het nieuwe schooljaar, kon zich goed redden op de kleine basisschool, zag erg op tegen het massale van zijn nieuwe school en het fietsen naar de stad, weg uit zijn eigen dorp.  Uit dossier en van Jorrit en moeder hoor je dat hij een extra jaar gekleuterd heeft omdat hij jong en onzeker was, heeft hem wel goed gedaan. Heeft tijd nodig om opdrachten te verwerken en wil alles heel goed doen. Hij is groot voor zijn leeftijd, heel tenger, motorisch niet zo sterk, gestopt met voetbal omdat het niet meer zo leuk was en omdat het teveel werd naast het VO.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 Welke sporen wil je verder uitzoeken?</a:t>
            </a:r>
          </a:p>
          <a:p>
            <a:r>
              <a:rPr lang="nl-NL" sz="1200" kern="1200" dirty="0" smtClean="0">
                <a:solidFill>
                  <a:schemeClr val="tx1"/>
                </a:solidFill>
                <a:effectLst/>
                <a:latin typeface="+mn-lt"/>
                <a:ea typeface="+mn-ea"/>
                <a:cs typeface="+mn-cs"/>
              </a:rPr>
              <a:t>          </a:t>
            </a:r>
            <a:r>
              <a:rPr lang="nl-NL" sz="1200" i="1" kern="1200" dirty="0" smtClean="0">
                <a:solidFill>
                  <a:schemeClr val="tx1"/>
                </a:solidFill>
                <a:effectLst/>
                <a:latin typeface="+mn-lt"/>
                <a:ea typeface="+mn-ea"/>
                <a:cs typeface="+mn-cs"/>
              </a:rPr>
              <a:t>Uit zorgvuldige anamnese komt geen aanwijzing  dat er lichamelijk lijden onder ligt. Niet verwijzen dus naar huisarts. (wel vragen of ze er zijn geweest!)</a:t>
            </a:r>
            <a:endParaRPr lang="nl-NL" sz="1200" kern="1200" dirty="0" smtClean="0">
              <a:solidFill>
                <a:schemeClr val="tx1"/>
              </a:solidFill>
              <a:effectLst/>
              <a:latin typeface="+mn-lt"/>
              <a:ea typeface="+mn-ea"/>
              <a:cs typeface="+mn-cs"/>
            </a:endParaRPr>
          </a:p>
          <a:p>
            <a:r>
              <a:rPr lang="nl-NL" sz="1200" i="1" kern="1200" dirty="0" smtClean="0">
                <a:solidFill>
                  <a:schemeClr val="tx1"/>
                </a:solidFill>
                <a:effectLst/>
                <a:latin typeface="+mn-lt"/>
                <a:ea typeface="+mn-ea"/>
                <a:cs typeface="+mn-cs"/>
              </a:rPr>
              <a:t>          Wel veel signalen van onzekerheid, bang het niet te kunnen, bang voor al het onbekende en massale. Je stelt met elkaar vast dat zijn lichaam niet ziek is maar dat hij zich ziek voelt door de spanning/angst voor al het nieuwe.  Als dat gedeeld wordt:</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 Problematische angst ? Angststoornis? Hoe maak je het onderscheid? </a:t>
            </a:r>
          </a:p>
          <a:p>
            <a:r>
              <a:rPr lang="nl-NL" sz="1200" kern="1200" dirty="0" smtClean="0">
                <a:solidFill>
                  <a:schemeClr val="tx1"/>
                </a:solidFill>
                <a:effectLst/>
                <a:latin typeface="+mn-lt"/>
                <a:ea typeface="+mn-ea"/>
                <a:cs typeface="+mn-cs"/>
              </a:rPr>
              <a:t>- Verwijs je of begeleid je eerst zelf, in samenwerking met school? </a:t>
            </a:r>
          </a:p>
          <a:p>
            <a:r>
              <a:rPr lang="nl-NL" sz="1200" kern="1200" dirty="0" smtClean="0">
                <a:solidFill>
                  <a:schemeClr val="tx1"/>
                </a:solidFill>
                <a:effectLst/>
                <a:latin typeface="+mn-lt"/>
                <a:ea typeface="+mn-ea"/>
                <a:cs typeface="+mn-cs"/>
              </a:rPr>
              <a:t>- Als je verwijst, waarnaartoe?  Hoe en waarom maak je die keuze?   </a:t>
            </a:r>
          </a:p>
          <a:p>
            <a:pPr lvl="0" rtl="0">
              <a:spcBef>
                <a:spcPts val="0"/>
              </a:spcBef>
              <a:buNone/>
            </a:pPr>
            <a:endParaRPr lang="nl-NL" dirty="0" smtClean="0"/>
          </a:p>
          <a:p>
            <a:pPr lvl="0">
              <a:spcBef>
                <a:spcPts val="0"/>
              </a:spcBef>
              <a:buNone/>
            </a:pPr>
            <a:endParaRPr dirty="0"/>
          </a:p>
        </p:txBody>
      </p:sp>
      <p:sp>
        <p:nvSpPr>
          <p:cNvPr id="33" name="Shape 33"/>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55746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26" name="Shape 126"/>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76807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26" name="Shape 126"/>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67351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33" name="Shape 133"/>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2633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39" name="Shape 139"/>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554845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146" name="Shape 146"/>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8474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r>
              <a:rPr lang="nl-NL" dirty="0" smtClean="0"/>
              <a:t>Alert zijn op angstproblematiek na ingrijpende levensgebeurtenissen en traumatische ervaringen en actief doorvragen naar angstsymptomen.</a:t>
            </a:r>
          </a:p>
          <a:p>
            <a:pPr lvl="0">
              <a:spcBef>
                <a:spcPts val="0"/>
              </a:spcBef>
              <a:buNone/>
            </a:pPr>
            <a:endParaRPr lang="nl-NL" dirty="0" smtClean="0"/>
          </a:p>
          <a:p>
            <a:pPr lvl="0">
              <a:spcBef>
                <a:spcPts val="0"/>
              </a:spcBef>
              <a:buNone/>
            </a:pPr>
            <a:r>
              <a:rPr lang="nl-NL" dirty="0" smtClean="0"/>
              <a:t>Afnemen van een </a:t>
            </a:r>
            <a:r>
              <a:rPr lang="nl-NL" dirty="0" err="1" smtClean="0"/>
              <a:t>angstspecifieke</a:t>
            </a:r>
            <a:r>
              <a:rPr lang="nl-NL" dirty="0" smtClean="0"/>
              <a:t> anamnese bij een verhoogde score op een generiek signaleringsinstrument voor psychosociale problemen, of eigen observatie of signalen bij de jeugdige of de ouder of de ketenpartners</a:t>
            </a:r>
          </a:p>
          <a:p>
            <a:pPr lvl="0">
              <a:spcBef>
                <a:spcPts val="0"/>
              </a:spcBef>
              <a:buNone/>
            </a:pPr>
            <a:endParaRPr lang="nl-NL" dirty="0" smtClean="0"/>
          </a:p>
          <a:p>
            <a:pPr lvl="0">
              <a:spcBef>
                <a:spcPts val="0"/>
              </a:spcBef>
              <a:buNone/>
            </a:pPr>
            <a:endParaRPr dirty="0"/>
          </a:p>
        </p:txBody>
      </p:sp>
      <p:sp>
        <p:nvSpPr>
          <p:cNvPr id="40" name="Shape 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443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r>
              <a:rPr lang="nl-NL" dirty="0" smtClean="0"/>
              <a:t>Bij signalen van problematische angst wordt naast </a:t>
            </a:r>
            <a:r>
              <a:rPr lang="nl-NL" dirty="0" err="1" smtClean="0"/>
              <a:t>psycho</a:t>
            </a:r>
            <a:r>
              <a:rPr lang="nl-NL" dirty="0" smtClean="0"/>
              <a:t>-educatie en advisering, </a:t>
            </a:r>
            <a:r>
              <a:rPr lang="nl-NL" dirty="0" err="1" smtClean="0"/>
              <a:t>watchful</a:t>
            </a:r>
            <a:r>
              <a:rPr lang="nl-NL" dirty="0" smtClean="0"/>
              <a:t> </a:t>
            </a:r>
            <a:r>
              <a:rPr lang="nl-NL" dirty="0" err="1" smtClean="0"/>
              <a:t>waiting</a:t>
            </a:r>
            <a:r>
              <a:rPr lang="nl-NL" dirty="0" smtClean="0"/>
              <a:t> ingezet</a:t>
            </a:r>
          </a:p>
          <a:p>
            <a:pPr lvl="0">
              <a:spcBef>
                <a:spcPts val="0"/>
              </a:spcBef>
              <a:buNone/>
            </a:pPr>
            <a:endParaRPr lang="nl-NL" dirty="0" smtClean="0"/>
          </a:p>
          <a:p>
            <a:pPr lvl="0">
              <a:spcBef>
                <a:spcPts val="0"/>
              </a:spcBef>
              <a:buNone/>
            </a:pPr>
            <a:r>
              <a:rPr lang="nl-NL" dirty="0" smtClean="0"/>
              <a:t>Kennis hebben van verschillende geïndiceerde preventieve interventies voor de aanpak van specifieke angstklachten en weten welke interventies er passen bij de ouder en/of de jeugdige </a:t>
            </a:r>
          </a:p>
          <a:p>
            <a:pPr lvl="0">
              <a:spcBef>
                <a:spcPts val="0"/>
              </a:spcBef>
              <a:buNone/>
            </a:pPr>
            <a:endParaRPr lang="nl-NL" dirty="0" smtClean="0"/>
          </a:p>
          <a:p>
            <a:pPr lvl="0">
              <a:spcBef>
                <a:spcPts val="0"/>
              </a:spcBef>
              <a:buNone/>
            </a:pPr>
            <a:r>
              <a:rPr lang="nl-NL" dirty="0" smtClean="0"/>
              <a:t>Bij twijfel of als de problemen bij de jeugdige aanhouden ondanks de ingezette interventies wordt de Jeugd-GGZ geconsulteerd voor advies of verwezen voor nadere diagnostiek en behandeling</a:t>
            </a:r>
          </a:p>
          <a:p>
            <a:pPr lvl="0">
              <a:spcBef>
                <a:spcPts val="0"/>
              </a:spcBef>
              <a:buNone/>
            </a:pPr>
            <a:endParaRPr lang="nl-NL" dirty="0" smtClean="0"/>
          </a:p>
          <a:p>
            <a:pPr lvl="0">
              <a:spcBef>
                <a:spcPts val="0"/>
              </a:spcBef>
              <a:buNone/>
            </a:pPr>
            <a:r>
              <a:rPr lang="nl-NL" dirty="0" smtClean="0"/>
              <a:t>Bij vermoeden van een angststoornis of als er naast de angst andere psychische problematiek aanwezig is wordt verwezen naar de Jeugd-GGZ</a:t>
            </a:r>
          </a:p>
          <a:p>
            <a:pPr lvl="0">
              <a:spcBef>
                <a:spcPts val="0"/>
              </a:spcBef>
              <a:buNone/>
            </a:pPr>
            <a:endParaRPr lang="nl-NL" dirty="0"/>
          </a:p>
        </p:txBody>
      </p:sp>
      <p:sp>
        <p:nvSpPr>
          <p:cNvPr id="40" name="Shape 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8671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7" name="Shape 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3898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spcBef>
                <a:spcPts val="0"/>
              </a:spcBef>
              <a:buNone/>
            </a:pPr>
            <a:endParaRPr/>
          </a:p>
        </p:txBody>
      </p:sp>
      <p:sp>
        <p:nvSpPr>
          <p:cNvPr id="54" name="Shape 54"/>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4578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lvl="0">
              <a:lnSpc>
                <a:spcPct val="136842"/>
              </a:lnSpc>
              <a:spcBef>
                <a:spcPts val="380"/>
              </a:spcBef>
              <a:buClr>
                <a:schemeClr val="dk1"/>
              </a:buClr>
              <a:buSzPct val="25000"/>
            </a:pPr>
            <a:r>
              <a:rPr lang="nl-NL" sz="1200" dirty="0" smtClean="0">
                <a:solidFill>
                  <a:schemeClr val="dk1"/>
                </a:solidFill>
                <a:latin typeface="Calibri"/>
                <a:ea typeface="Calibri"/>
                <a:cs typeface="Calibri"/>
                <a:sym typeface="Calibri"/>
              </a:rPr>
              <a:t>Angst kan op de volgende manieren waargenomen worden:</a:t>
            </a:r>
          </a:p>
          <a:p>
            <a:pPr marL="342900" lvl="0" indent="-342900">
              <a:lnSpc>
                <a:spcPct val="136842"/>
              </a:lnSpc>
              <a:spcBef>
                <a:spcPts val="380"/>
              </a:spcBef>
              <a:buClr>
                <a:schemeClr val="dk1"/>
              </a:buClr>
              <a:buSzPct val="25000"/>
              <a:buFont typeface="Arial" panose="020B0604020202020204" pitchFamily="34" charset="0"/>
              <a:buChar char="•"/>
            </a:pPr>
            <a:r>
              <a:rPr lang="nl-NL" sz="1200" dirty="0" smtClean="0">
                <a:solidFill>
                  <a:schemeClr val="dk1"/>
                </a:solidFill>
                <a:latin typeface="Calibri"/>
                <a:ea typeface="Calibri"/>
                <a:cs typeface="Calibri"/>
                <a:sym typeface="Calibri"/>
              </a:rPr>
              <a:t>Psychologisch in de vorm van affect (bijvoorbeeld angstig zijn),</a:t>
            </a:r>
          </a:p>
          <a:p>
            <a:pPr marL="342900" lvl="0" indent="-342900">
              <a:lnSpc>
                <a:spcPct val="136842"/>
              </a:lnSpc>
              <a:spcBef>
                <a:spcPts val="380"/>
              </a:spcBef>
              <a:buClr>
                <a:schemeClr val="dk1"/>
              </a:buClr>
              <a:buSzPct val="25000"/>
              <a:buFont typeface="Arial" panose="020B0604020202020204" pitchFamily="34" charset="0"/>
              <a:buChar char="•"/>
            </a:pPr>
            <a:r>
              <a:rPr lang="nl-NL" sz="1200" dirty="0" smtClean="0">
                <a:solidFill>
                  <a:schemeClr val="dk1"/>
                </a:solidFill>
                <a:latin typeface="Calibri"/>
                <a:ea typeface="Calibri"/>
                <a:cs typeface="Calibri"/>
                <a:sym typeface="Calibri"/>
              </a:rPr>
              <a:t>Als cognitie (bijvoorbeeld de gedachte dat je iets kan overkomen),</a:t>
            </a:r>
          </a:p>
          <a:p>
            <a:pPr marL="342900" lvl="0" indent="-342900">
              <a:lnSpc>
                <a:spcPct val="136842"/>
              </a:lnSpc>
              <a:spcBef>
                <a:spcPts val="380"/>
              </a:spcBef>
              <a:buClr>
                <a:schemeClr val="dk1"/>
              </a:buClr>
              <a:buSzPct val="25000"/>
              <a:buFont typeface="Arial" panose="020B0604020202020204" pitchFamily="34" charset="0"/>
              <a:buChar char="•"/>
            </a:pPr>
            <a:r>
              <a:rPr lang="nl-NL" sz="1200" dirty="0" smtClean="0">
                <a:solidFill>
                  <a:schemeClr val="dk1"/>
                </a:solidFill>
                <a:latin typeface="Calibri"/>
                <a:ea typeface="Calibri"/>
                <a:cs typeface="Calibri"/>
                <a:sym typeface="Calibri"/>
              </a:rPr>
              <a:t>Motorisch (bijvoorbeeld trillen, hyperactiviteit),</a:t>
            </a:r>
          </a:p>
          <a:p>
            <a:pPr marL="342900" lvl="0" indent="-342900">
              <a:lnSpc>
                <a:spcPct val="136842"/>
              </a:lnSpc>
              <a:spcBef>
                <a:spcPts val="380"/>
              </a:spcBef>
              <a:buClr>
                <a:schemeClr val="dk1"/>
              </a:buClr>
              <a:buSzPct val="25000"/>
              <a:buFont typeface="Arial" panose="020B0604020202020204" pitchFamily="34" charset="0"/>
              <a:buChar char="•"/>
            </a:pPr>
            <a:r>
              <a:rPr lang="nl-NL" sz="1200" dirty="0" smtClean="0">
                <a:solidFill>
                  <a:schemeClr val="dk1"/>
                </a:solidFill>
                <a:latin typeface="Calibri"/>
                <a:ea typeface="Calibri"/>
                <a:cs typeface="Calibri"/>
                <a:sym typeface="Calibri"/>
              </a:rPr>
              <a:t>Fysiologisch (bijvoorbeeld verhoogde hartslag, zweten) </a:t>
            </a:r>
            <a:endParaRPr lang="en-US" sz="1200" b="0" i="0" u="none" strike="noStrike" cap="none" dirty="0" smtClean="0">
              <a:solidFill>
                <a:schemeClr val="dk1"/>
              </a:solidFill>
              <a:latin typeface="Calibri"/>
              <a:ea typeface="Calibri"/>
              <a:cs typeface="Calibri"/>
              <a:sym typeface="Calibri"/>
            </a:endParaRPr>
          </a:p>
          <a:p>
            <a:endParaRPr lang="nl-NL" dirty="0"/>
          </a:p>
        </p:txBody>
      </p:sp>
      <p:sp>
        <p:nvSpPr>
          <p:cNvPr id="4" name="Tijdelijke aanduiding voor dianummer 3"/>
          <p:cNvSpPr>
            <a:spLocks noGrp="1"/>
          </p:cNvSpPr>
          <p:nvPr>
            <p:ph type="sldNum" idx="10"/>
          </p:nvPr>
        </p:nvSpPr>
        <p:spPr/>
        <p:txBody>
          <a:bodyPr/>
          <a:lstStyle/>
          <a:p>
            <a:pPr lvl="0">
              <a:spcBef>
                <a:spcPts val="0"/>
              </a:spcBef>
            </a:pPr>
            <a:endParaRPr lang="nl-NL" smtClean="0"/>
          </a:p>
          <a:p>
            <a:pPr lvl="1">
              <a:spcBef>
                <a:spcPts val="0"/>
              </a:spcBef>
            </a:pPr>
            <a:endParaRPr lang="nl-NL" smtClean="0"/>
          </a:p>
          <a:p>
            <a:pPr lvl="2">
              <a:spcBef>
                <a:spcPts val="0"/>
              </a:spcBef>
            </a:pPr>
            <a:endParaRPr lang="nl-NL" smtClean="0"/>
          </a:p>
          <a:p>
            <a:pPr lvl="3">
              <a:spcBef>
                <a:spcPts val="0"/>
              </a:spcBef>
            </a:pPr>
            <a:endParaRPr lang="nl-NL" smtClean="0"/>
          </a:p>
          <a:p>
            <a:pPr lvl="4">
              <a:spcBef>
                <a:spcPts val="0"/>
              </a:spcBef>
            </a:pPr>
            <a:endParaRPr lang="nl-NL" smtClean="0"/>
          </a:p>
          <a:p>
            <a:pPr lvl="5">
              <a:spcBef>
                <a:spcPts val="0"/>
              </a:spcBef>
            </a:pPr>
            <a:endParaRPr lang="nl-NL" smtClean="0"/>
          </a:p>
          <a:p>
            <a:pPr lvl="6">
              <a:spcBef>
                <a:spcPts val="0"/>
              </a:spcBef>
            </a:pPr>
            <a:endParaRPr lang="nl-NL" smtClean="0"/>
          </a:p>
          <a:p>
            <a:pPr lvl="7">
              <a:spcBef>
                <a:spcPts val="0"/>
              </a:spcBef>
            </a:pPr>
            <a:endParaRPr lang="nl-NL" smtClean="0"/>
          </a:p>
          <a:p>
            <a:pPr lvl="8">
              <a:spcBef>
                <a:spcPts val="0"/>
              </a:spcBef>
            </a:pPr>
            <a:endParaRPr lang="nl-NL"/>
          </a:p>
        </p:txBody>
      </p:sp>
    </p:spTree>
    <p:extLst>
      <p:ext uri="{BB962C8B-B14F-4D97-AF65-F5344CB8AC3E}">
        <p14:creationId xmlns:p14="http://schemas.microsoft.com/office/powerpoint/2010/main" val="3034803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txBox="1">
            <a:spLocks noGrp="1"/>
          </p:cNvSpPr>
          <p:nvPr>
            <p:ph type="body" idx="1"/>
          </p:nvPr>
        </p:nvSpPr>
        <p:spPr>
          <a:xfrm>
            <a:off x="685801" y="4690269"/>
            <a:ext cx="5486399" cy="4443413"/>
          </a:xfrm>
          <a:prstGeom prst="rect">
            <a:avLst/>
          </a:prstGeom>
        </p:spPr>
        <p:txBody>
          <a:bodyPr lIns="91425" tIns="91425" rIns="91425" bIns="91425" anchor="ctr" anchorCtr="0">
            <a:noAutofit/>
          </a:bodyPr>
          <a:lstStyle/>
          <a:p>
            <a:pPr lvl="0"/>
            <a:r>
              <a:rPr lang="nl-NL" sz="1200" dirty="0" smtClean="0">
                <a:latin typeface="Calibri" panose="020F0502020204030204" pitchFamily="34" charset="0"/>
              </a:rPr>
              <a:t>Neem signalen van jeugdigen serieus en raadt ouders aan om hetzelfde te doen wanneer deze de angstproblemen bij hun kind onvoldoende erkennen.</a:t>
            </a:r>
          </a:p>
          <a:p>
            <a:r>
              <a:rPr lang="nl-NL" sz="1200" dirty="0" smtClean="0">
                <a:latin typeface="Calibri" panose="020F0502020204030204" pitchFamily="34" charset="0"/>
              </a:rPr>
              <a:t> </a:t>
            </a:r>
          </a:p>
          <a:p>
            <a:pPr lvl="0"/>
            <a:r>
              <a:rPr lang="nl-NL" sz="1200" dirty="0" smtClean="0">
                <a:latin typeface="Calibri" panose="020F0502020204030204" pitchFamily="34" charset="0"/>
              </a:rPr>
              <a:t>Maak voor de signalering van problematische angst gebruik van de volgende bronnen: een generiek signaleringsinstrument conform de aanbevelingen in de JGZ-richtlijn </a:t>
            </a:r>
            <a:r>
              <a:rPr lang="nl-NL" sz="1200" dirty="0" err="1" smtClean="0">
                <a:latin typeface="Calibri" panose="020F0502020204030204" pitchFamily="34" charset="0"/>
              </a:rPr>
              <a:t>Vroegsignalering</a:t>
            </a:r>
            <a:r>
              <a:rPr lang="nl-NL" sz="1200" dirty="0" smtClean="0">
                <a:latin typeface="Calibri" panose="020F0502020204030204" pitchFamily="34" charset="0"/>
              </a:rPr>
              <a:t> van psychosociale problemen, een (hetero)anamnese bij jeugdige en/of ouder en eventueel raadpleging van betrokken ketenpartners.</a:t>
            </a:r>
          </a:p>
          <a:p>
            <a:r>
              <a:rPr lang="nl-NL" sz="1200" dirty="0" smtClean="0">
                <a:latin typeface="Calibri" panose="020F0502020204030204" pitchFamily="34" charset="0"/>
              </a:rPr>
              <a:t> </a:t>
            </a:r>
          </a:p>
          <a:p>
            <a:pPr lvl="0"/>
            <a:r>
              <a:rPr lang="nl-NL" sz="1200" dirty="0" smtClean="0">
                <a:latin typeface="Calibri" panose="020F0502020204030204" pitchFamily="34" charset="0"/>
              </a:rPr>
              <a:t>Neem bij een verhoogde score op een generiek signaleringsinstrument aanbevolen door de JGZ-richtlijn </a:t>
            </a:r>
            <a:r>
              <a:rPr lang="nl-NL" sz="1200" dirty="0" err="1" smtClean="0">
                <a:latin typeface="Calibri" panose="020F0502020204030204" pitchFamily="34" charset="0"/>
              </a:rPr>
              <a:t>Vroegsignalering</a:t>
            </a:r>
            <a:r>
              <a:rPr lang="nl-NL" sz="1200" dirty="0" smtClean="0">
                <a:latin typeface="Calibri" panose="020F0502020204030204" pitchFamily="34" charset="0"/>
              </a:rPr>
              <a:t> van psychosociale problemen, of vanwege eigen observatie of signalen bij de jeugdige of de ouder of de ketenpartners, een </a:t>
            </a:r>
            <a:r>
              <a:rPr lang="nl-NL" sz="1200" dirty="0" err="1" smtClean="0">
                <a:latin typeface="Calibri" panose="020F0502020204030204" pitchFamily="34" charset="0"/>
              </a:rPr>
              <a:t>angstspecifieke</a:t>
            </a:r>
            <a:r>
              <a:rPr lang="nl-NL" sz="1200" dirty="0" smtClean="0">
                <a:latin typeface="Calibri" panose="020F0502020204030204" pitchFamily="34" charset="0"/>
              </a:rPr>
              <a:t> anamnese af. Afname kost ongeveer 15 minuten. </a:t>
            </a:r>
          </a:p>
          <a:p>
            <a:pPr lvl="0"/>
            <a:endParaRPr lang="nl-NL" sz="1200" dirty="0" smtClean="0">
              <a:latin typeface="Calibri" panose="020F0502020204030204" pitchFamily="34" charset="0"/>
            </a:endParaRPr>
          </a:p>
          <a:p>
            <a:pPr lvl="0"/>
            <a:r>
              <a:rPr lang="nl-NL" sz="1200" dirty="0" smtClean="0">
                <a:latin typeface="Calibri" panose="020F0502020204030204" pitchFamily="34" charset="0"/>
              </a:rPr>
              <a:t>Neem bij een niet ingevuld generiek signaleringsinstrument en het vermoeden van problematische angst, de </a:t>
            </a:r>
            <a:r>
              <a:rPr lang="nl-NL" sz="1200" dirty="0" err="1" smtClean="0">
                <a:latin typeface="Calibri" panose="020F0502020204030204" pitchFamily="34" charset="0"/>
              </a:rPr>
              <a:t>angstspecifieke</a:t>
            </a:r>
            <a:r>
              <a:rPr lang="nl-NL" sz="1200" dirty="0" smtClean="0">
                <a:latin typeface="Calibri" panose="020F0502020204030204" pitchFamily="34" charset="0"/>
              </a:rPr>
              <a:t> anamnese af.</a:t>
            </a:r>
          </a:p>
          <a:p>
            <a:r>
              <a:rPr lang="nl-NL" sz="1200" dirty="0" smtClean="0">
                <a:latin typeface="Calibri" panose="020F0502020204030204" pitchFamily="34" charset="0"/>
              </a:rPr>
              <a:t> </a:t>
            </a:r>
          </a:p>
          <a:p>
            <a:pPr lvl="0"/>
            <a:r>
              <a:rPr lang="nl-NL" sz="1200" dirty="0" smtClean="0">
                <a:latin typeface="Calibri" panose="020F0502020204030204" pitchFamily="34" charset="0"/>
              </a:rPr>
              <a:t>Heb kennis van specifieke vragen over angst om angstproblematiek bij de jeugdige of de ouders uit te vragen.</a:t>
            </a:r>
          </a:p>
          <a:p>
            <a:r>
              <a:rPr lang="nl-NL" sz="1200" dirty="0" smtClean="0">
                <a:latin typeface="Calibri" panose="020F0502020204030204" pitchFamily="34" charset="0"/>
              </a:rPr>
              <a:t> </a:t>
            </a:r>
          </a:p>
          <a:p>
            <a:pPr lvl="0"/>
            <a:r>
              <a:rPr lang="nl-NL" sz="1200" dirty="0" smtClean="0">
                <a:latin typeface="Calibri" panose="020F0502020204030204" pitchFamily="34" charset="0"/>
              </a:rPr>
              <a:t>Wees bij schoolverzuim alert op angstproblematiek (en andersom bij angstproblematiek alert op schoolverzuim).</a:t>
            </a:r>
          </a:p>
          <a:p>
            <a:pPr lvl="0">
              <a:spcBef>
                <a:spcPts val="0"/>
              </a:spcBef>
              <a:buNone/>
            </a:pPr>
            <a:endParaRPr lang="nl-NL" dirty="0" smtClean="0"/>
          </a:p>
          <a:p>
            <a:pPr lvl="0">
              <a:spcBef>
                <a:spcPts val="0"/>
              </a:spcBef>
              <a:buNone/>
            </a:pPr>
            <a:endParaRPr dirty="0"/>
          </a:p>
        </p:txBody>
      </p:sp>
      <p:sp>
        <p:nvSpPr>
          <p:cNvPr id="68" name="Shape 68"/>
          <p:cNvSpPr>
            <a:spLocks noGrp="1" noRot="1" noChangeAspect="1"/>
          </p:cNvSpPr>
          <p:nvPr>
            <p:ph type="sldImg" idx="2"/>
          </p:nvPr>
        </p:nvSpPr>
        <p:spPr>
          <a:xfrm>
            <a:off x="962025" y="741363"/>
            <a:ext cx="4933950" cy="37020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1429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r>
              <a:rPr lang="nl-NL" dirty="0" smtClean="0"/>
              <a:t>Vragen die de docent kan stellen:</a:t>
            </a:r>
            <a:endParaRPr lang="nl-NL" baseline="0" dirty="0" smtClean="0"/>
          </a:p>
          <a:p>
            <a:pPr marL="171450" lvl="0" indent="-171450" rtl="0">
              <a:spcBef>
                <a:spcPts val="0"/>
              </a:spcBef>
              <a:buFontTx/>
              <a:buChar char="-"/>
            </a:pPr>
            <a:r>
              <a:rPr lang="nl-NL" baseline="0" dirty="0" smtClean="0"/>
              <a:t>Welke signalen van angst herken je?</a:t>
            </a:r>
          </a:p>
          <a:p>
            <a:pPr marL="171450" lvl="0" indent="-171450" rtl="0">
              <a:spcBef>
                <a:spcPts val="0"/>
              </a:spcBef>
              <a:buFontTx/>
              <a:buChar char="-"/>
            </a:pPr>
            <a:r>
              <a:rPr lang="nl-NL" dirty="0" smtClean="0"/>
              <a:t>Wat zijn de risicofactoren?</a:t>
            </a:r>
          </a:p>
          <a:p>
            <a:pPr marL="171450" lvl="0" indent="-171450" rtl="0">
              <a:spcBef>
                <a:spcPts val="0"/>
              </a:spcBef>
              <a:buFontTx/>
              <a:buChar char="-"/>
            </a:pPr>
            <a:r>
              <a:rPr lang="nl-NL" dirty="0" smtClean="0"/>
              <a:t>Wat zijn beschermende factoren?</a:t>
            </a:r>
          </a:p>
          <a:p>
            <a:pPr marL="171450" lvl="0" indent="-171450" rtl="0">
              <a:spcBef>
                <a:spcPts val="0"/>
              </a:spcBef>
              <a:buFontTx/>
              <a:buChar char="-"/>
            </a:pPr>
            <a:r>
              <a:rPr lang="nl-NL" dirty="0" smtClean="0"/>
              <a:t>Wat</a:t>
            </a:r>
            <a:r>
              <a:rPr lang="nl-NL" baseline="0" dirty="0" smtClean="0"/>
              <a:t> doe je om helder te krijgen in welke mate er problematische angst aanwezig is?</a:t>
            </a:r>
          </a:p>
          <a:p>
            <a:pPr marL="171450" lvl="0" indent="-171450" rtl="0">
              <a:spcBef>
                <a:spcPts val="0"/>
              </a:spcBef>
              <a:buFontTx/>
              <a:buChar char="-"/>
            </a:pPr>
            <a:r>
              <a:rPr lang="nl-NL" baseline="0" dirty="0" smtClean="0"/>
              <a:t>Wat bied je Rosa en de ouders aan?</a:t>
            </a:r>
          </a:p>
        </p:txBody>
      </p:sp>
      <p:sp>
        <p:nvSpPr>
          <p:cNvPr id="75" name="Shape 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8932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Leeg">
    <p:spTree>
      <p:nvGrpSpPr>
        <p:cNvPr id="1" name="Shape 15"/>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lvl="0" algn="l" rtl="0">
              <a:spcBef>
                <a:spcPts val="0"/>
              </a:spcBef>
              <a:spcAft>
                <a:spcPts val="0"/>
              </a:spcAft>
              <a:defRPr sz="1900">
                <a:solidFill>
                  <a:schemeClr val="dk2"/>
                </a:solidFill>
              </a:defRPr>
            </a:lvl1pPr>
            <a:lvl2pPr lvl="1" algn="l" rtl="0">
              <a:spcBef>
                <a:spcPts val="0"/>
              </a:spcBef>
              <a:spcAft>
                <a:spcPts val="0"/>
              </a:spcAft>
              <a:defRPr sz="1900">
                <a:solidFill>
                  <a:schemeClr val="dk2"/>
                </a:solidFill>
              </a:defRPr>
            </a:lvl2pPr>
            <a:lvl3pPr lvl="2" algn="l" rtl="0">
              <a:spcBef>
                <a:spcPts val="0"/>
              </a:spcBef>
              <a:spcAft>
                <a:spcPts val="0"/>
              </a:spcAft>
              <a:defRPr sz="1900">
                <a:solidFill>
                  <a:schemeClr val="dk2"/>
                </a:solidFill>
              </a:defRPr>
            </a:lvl3pPr>
            <a:lvl4pPr lvl="3" algn="l" rtl="0">
              <a:spcBef>
                <a:spcPts val="0"/>
              </a:spcBef>
              <a:spcAft>
                <a:spcPts val="0"/>
              </a:spcAft>
              <a:defRPr sz="1900">
                <a:solidFill>
                  <a:schemeClr val="dk2"/>
                </a:solidFill>
              </a:defRPr>
            </a:lvl4pPr>
            <a:lvl5pPr lvl="4" algn="l" rtl="0">
              <a:spcBef>
                <a:spcPts val="0"/>
              </a:spcBef>
              <a:spcAft>
                <a:spcPts val="0"/>
              </a:spcAft>
              <a:defRPr sz="1900">
                <a:solidFill>
                  <a:schemeClr val="dk2"/>
                </a:solidFill>
              </a:defRPr>
            </a:lvl5pPr>
            <a:lvl6pPr marL="457200" lvl="5" algn="ctr" rtl="0">
              <a:spcBef>
                <a:spcPts val="0"/>
              </a:spcBef>
              <a:spcAft>
                <a:spcPts val="0"/>
              </a:spcAft>
              <a:defRPr sz="4400">
                <a:solidFill>
                  <a:schemeClr val="dk2"/>
                </a:solidFill>
                <a:latin typeface="Arial"/>
                <a:ea typeface="Arial"/>
                <a:cs typeface="Arial"/>
                <a:sym typeface="Arial"/>
              </a:defRPr>
            </a:lvl6pPr>
            <a:lvl7pPr marL="914400" lvl="6" algn="ctr" rtl="0">
              <a:spcBef>
                <a:spcPts val="0"/>
              </a:spcBef>
              <a:spcAft>
                <a:spcPts val="0"/>
              </a:spcAft>
              <a:defRPr sz="4400">
                <a:solidFill>
                  <a:schemeClr val="dk2"/>
                </a:solidFill>
                <a:latin typeface="Arial"/>
                <a:ea typeface="Arial"/>
                <a:cs typeface="Arial"/>
                <a:sym typeface="Arial"/>
              </a:defRPr>
            </a:lvl7pPr>
            <a:lvl8pPr marL="1371600" lvl="7" algn="ctr" rtl="0">
              <a:spcBef>
                <a:spcPts val="0"/>
              </a:spcBef>
              <a:spcAft>
                <a:spcPts val="0"/>
              </a:spcAft>
              <a:defRPr sz="4400">
                <a:solidFill>
                  <a:schemeClr val="dk2"/>
                </a:solidFill>
                <a:latin typeface="Arial"/>
                <a:ea typeface="Arial"/>
                <a:cs typeface="Arial"/>
                <a:sym typeface="Arial"/>
              </a:defRPr>
            </a:lvl8pPr>
            <a:lvl9pPr marL="1828800" lvl="8" algn="ctr" rtl="0">
              <a:spcBef>
                <a:spcPts val="0"/>
              </a:spcBef>
              <a:spcAft>
                <a:spcPts val="0"/>
              </a:spcAft>
              <a:defRPr sz="4400">
                <a:solidFill>
                  <a:schemeClr val="dk2"/>
                </a:solidFill>
                <a:latin typeface="Arial"/>
                <a:ea typeface="Arial"/>
                <a:cs typeface="Arial"/>
                <a:sym typeface="Arial"/>
              </a:defRPr>
            </a:lvl9pPr>
          </a:lstStyle>
          <a:p>
            <a:endParaRPr dirty="0"/>
          </a:p>
        </p:txBody>
      </p:sp>
      <p:sp>
        <p:nvSpPr>
          <p:cNvPr id="18" name="Shape 18"/>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lvl="0" indent="-222250" algn="l" rtl="0">
              <a:lnSpc>
                <a:spcPct val="136842"/>
              </a:lnSpc>
              <a:spcBef>
                <a:spcPts val="380"/>
              </a:spcBef>
              <a:spcAft>
                <a:spcPts val="0"/>
              </a:spcAft>
              <a:buClr>
                <a:schemeClr val="dk1"/>
              </a:buClr>
              <a:buChar char="-"/>
              <a:defRPr sz="1900">
                <a:solidFill>
                  <a:schemeClr val="dk1"/>
                </a:solidFill>
              </a:defRPr>
            </a:lvl1pPr>
            <a:lvl2pPr marL="742950" lvl="1" indent="-165100" algn="l" rtl="0">
              <a:lnSpc>
                <a:spcPct val="136842"/>
              </a:lnSpc>
              <a:spcBef>
                <a:spcPts val="380"/>
              </a:spcBef>
              <a:spcAft>
                <a:spcPts val="0"/>
              </a:spcAft>
              <a:buClr>
                <a:schemeClr val="dk1"/>
              </a:buClr>
              <a:buChar char="-"/>
              <a:defRPr sz="1900">
                <a:solidFill>
                  <a:schemeClr val="dk1"/>
                </a:solidFill>
              </a:defRPr>
            </a:lvl2pPr>
            <a:lvl3pPr marL="1143000" lvl="2" indent="-107950" algn="l" rtl="0">
              <a:lnSpc>
                <a:spcPct val="136842"/>
              </a:lnSpc>
              <a:spcBef>
                <a:spcPts val="380"/>
              </a:spcBef>
              <a:spcAft>
                <a:spcPts val="0"/>
              </a:spcAft>
              <a:buClr>
                <a:schemeClr val="dk1"/>
              </a:buClr>
              <a:buChar char="-"/>
              <a:defRPr sz="1900">
                <a:solidFill>
                  <a:schemeClr val="dk1"/>
                </a:solidFill>
              </a:defRPr>
            </a:lvl3pPr>
            <a:lvl4pPr marL="1600200" lvl="3" indent="-107950" algn="l" rtl="0">
              <a:lnSpc>
                <a:spcPct val="136842"/>
              </a:lnSpc>
              <a:spcBef>
                <a:spcPts val="380"/>
              </a:spcBef>
              <a:spcAft>
                <a:spcPts val="0"/>
              </a:spcAft>
              <a:buClr>
                <a:schemeClr val="dk1"/>
              </a:buClr>
              <a:buChar char="-"/>
              <a:defRPr sz="1900">
                <a:solidFill>
                  <a:schemeClr val="dk1"/>
                </a:solidFill>
              </a:defRPr>
            </a:lvl4pPr>
            <a:lvl5pPr marL="2057400" lvl="4" indent="-107950" algn="l" rtl="0">
              <a:lnSpc>
                <a:spcPct val="136842"/>
              </a:lnSpc>
              <a:spcBef>
                <a:spcPts val="380"/>
              </a:spcBef>
              <a:spcAft>
                <a:spcPts val="0"/>
              </a:spcAft>
              <a:buClr>
                <a:schemeClr val="dk1"/>
              </a:buClr>
              <a:buChar char="-"/>
              <a:defRPr sz="1900">
                <a:solidFill>
                  <a:schemeClr val="dk1"/>
                </a:solidFill>
              </a:defRPr>
            </a:lvl5pPr>
            <a:lvl6pPr marL="2514600" lvl="5" indent="-101600" algn="l" rtl="0">
              <a:spcBef>
                <a:spcPts val="400"/>
              </a:spcBef>
              <a:spcAft>
                <a:spcPts val="0"/>
              </a:spcAft>
              <a:buClr>
                <a:schemeClr val="dk1"/>
              </a:buClr>
              <a:buFont typeface="Arial"/>
              <a:buChar char="»"/>
              <a:defRPr sz="2000">
                <a:solidFill>
                  <a:schemeClr val="dk1"/>
                </a:solidFill>
                <a:latin typeface="Arial"/>
                <a:ea typeface="Arial"/>
                <a:cs typeface="Arial"/>
                <a:sym typeface="Arial"/>
              </a:defRPr>
            </a:lvl6pPr>
            <a:lvl7pPr marL="2971800" lvl="6" indent="-101600" algn="l" rtl="0">
              <a:spcBef>
                <a:spcPts val="400"/>
              </a:spcBef>
              <a:spcAft>
                <a:spcPts val="0"/>
              </a:spcAft>
              <a:buClr>
                <a:schemeClr val="dk1"/>
              </a:buClr>
              <a:buFont typeface="Arial"/>
              <a:buChar char="»"/>
              <a:defRPr sz="2000">
                <a:solidFill>
                  <a:schemeClr val="dk1"/>
                </a:solidFill>
                <a:latin typeface="Arial"/>
                <a:ea typeface="Arial"/>
                <a:cs typeface="Arial"/>
                <a:sym typeface="Arial"/>
              </a:defRPr>
            </a:lvl7pPr>
            <a:lvl8pPr marL="3429000" lvl="7" indent="-101600" algn="l" rtl="0">
              <a:spcBef>
                <a:spcPts val="400"/>
              </a:spcBef>
              <a:spcAft>
                <a:spcPts val="0"/>
              </a:spcAft>
              <a:buClr>
                <a:schemeClr val="dk1"/>
              </a:buClr>
              <a:buFont typeface="Arial"/>
              <a:buChar char="»"/>
              <a:defRPr sz="2000">
                <a:solidFill>
                  <a:schemeClr val="dk1"/>
                </a:solidFill>
                <a:latin typeface="Arial"/>
                <a:ea typeface="Arial"/>
                <a:cs typeface="Arial"/>
                <a:sym typeface="Arial"/>
              </a:defRPr>
            </a:lvl8pPr>
            <a:lvl9pPr marL="3886200" lvl="8" indent="-101600" algn="l" rtl="0">
              <a:spcBef>
                <a:spcPts val="400"/>
              </a:spcBef>
              <a:spcAft>
                <a:spcPts val="0"/>
              </a:spcAft>
              <a:buClr>
                <a:schemeClr val="dk1"/>
              </a:buClr>
              <a:buFont typeface="Arial"/>
              <a:buChar char="»"/>
              <a:defRPr sz="2000">
                <a:solidFill>
                  <a:schemeClr val="dk1"/>
                </a:solidFill>
                <a:latin typeface="Arial"/>
                <a:ea typeface="Arial"/>
                <a:cs typeface="Arial"/>
                <a:sym typeface="Arial"/>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eldia">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2286000" y="1447800"/>
            <a:ext cx="6629400" cy="381000"/>
          </a:xfrm>
          <a:prstGeom prst="rect">
            <a:avLst/>
          </a:prstGeom>
          <a:noFill/>
          <a:ln>
            <a:noFill/>
          </a:ln>
        </p:spPr>
        <p:txBody>
          <a:bodyPr lIns="91425" tIns="91425" rIns="91425" bIns="91425" anchor="t" anchorCtr="0"/>
          <a:lstStyle>
            <a:lvl1pPr marL="0" marR="0" lvl="0" indent="0" algn="l" rtl="0">
              <a:spcBef>
                <a:spcPts val="0"/>
              </a:spcBef>
              <a:spcAft>
                <a:spcPts val="0"/>
              </a:spcAft>
              <a:defRPr sz="1900" b="1" i="0" u="none" strike="noStrike" cap="none">
                <a:solidFill>
                  <a:schemeClr val="dk2"/>
                </a:solidFill>
                <a:latin typeface="Arial"/>
                <a:ea typeface="Arial"/>
                <a:cs typeface="Arial"/>
                <a:sym typeface="Arial"/>
              </a:defRPr>
            </a:lvl1pPr>
            <a:lvl2pPr marL="0" marR="0" lvl="1" indent="0" algn="l" rtl="0">
              <a:spcBef>
                <a:spcPts val="0"/>
              </a:spcBef>
              <a:spcAft>
                <a:spcPts val="0"/>
              </a:spcAft>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defRPr sz="4400" b="0" i="0" u="none" strike="noStrike" cap="none">
                <a:solidFill>
                  <a:schemeClr val="dk2"/>
                </a:solidFill>
                <a:latin typeface="Arial"/>
                <a:ea typeface="Arial"/>
                <a:cs typeface="Arial"/>
                <a:sym typeface="Arial"/>
              </a:defRPr>
            </a:lvl9pPr>
          </a:lstStyle>
          <a:p>
            <a:endParaRPr/>
          </a:p>
        </p:txBody>
      </p:sp>
      <p:sp>
        <p:nvSpPr>
          <p:cNvPr id="24" name="Shape 24"/>
          <p:cNvSpPr txBox="1">
            <a:spLocks noGrp="1"/>
          </p:cNvSpPr>
          <p:nvPr>
            <p:ph type="subTitle" idx="1"/>
          </p:nvPr>
        </p:nvSpPr>
        <p:spPr>
          <a:xfrm>
            <a:off x="2286000" y="1824038"/>
            <a:ext cx="6629400" cy="1447800"/>
          </a:xfrm>
          <a:prstGeom prst="rect">
            <a:avLst/>
          </a:prstGeom>
          <a:noFill/>
          <a:ln>
            <a:noFill/>
          </a:ln>
        </p:spPr>
        <p:txBody>
          <a:bodyPr lIns="91425" tIns="91425" rIns="91425" bIns="91425" anchor="t" anchorCtr="0"/>
          <a:lstStyle>
            <a:lvl1pPr marL="0" marR="0" lvl="0" indent="0" algn="l" rtl="0">
              <a:lnSpc>
                <a:spcPct val="136842"/>
              </a:lnSpc>
              <a:spcBef>
                <a:spcPts val="380"/>
              </a:spcBef>
              <a:spcAft>
                <a:spcPts val="0"/>
              </a:spcAft>
              <a:buClr>
                <a:schemeClr val="dk1"/>
              </a:buClr>
              <a:buFont typeface="Arial"/>
              <a:buNone/>
              <a:defRPr sz="1900" b="0" i="0" u="none" strike="noStrike" cap="none">
                <a:solidFill>
                  <a:schemeClr val="dk1"/>
                </a:solidFill>
                <a:latin typeface="Arial"/>
                <a:ea typeface="Arial"/>
                <a:cs typeface="Arial"/>
                <a:sym typeface="Arial"/>
              </a:defRPr>
            </a:lvl1pPr>
            <a:lvl2pPr marL="742950" marR="0" lvl="1" indent="-16510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2pPr>
            <a:lvl3pPr marL="1143000" marR="0" lvl="2"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3pPr>
            <a:lvl4pPr marL="1600200" marR="0" lvl="3"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4pPr>
            <a:lvl5pPr marL="2057400" marR="0" lvl="4"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8F1"/>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a:blip r:embed="rId4">
            <a:alphaModFix/>
          </a:blip>
          <a:stretch>
            <a:fillRect/>
          </a:stretch>
        </p:blipFill>
        <p:spPr>
          <a:xfrm>
            <a:off x="0" y="0"/>
            <a:ext cx="2571750" cy="2182811"/>
          </a:xfrm>
          <a:prstGeom prst="rect">
            <a:avLst/>
          </a:prstGeom>
          <a:noFill/>
          <a:ln>
            <a:noFill/>
          </a:ln>
        </p:spPr>
      </p:pic>
      <p:sp>
        <p:nvSpPr>
          <p:cNvPr id="11" name="Shape 11"/>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spcBef>
                <a:spcPts val="0"/>
              </a:spcBef>
              <a:spcAft>
                <a:spcPts val="0"/>
              </a:spcAft>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defRPr sz="4400" b="0" i="0" u="none" strike="noStrike" cap="none">
                <a:solidFill>
                  <a:schemeClr val="dk2"/>
                </a:solidFill>
                <a:latin typeface="Arial"/>
                <a:ea typeface="Arial"/>
                <a:cs typeface="Arial"/>
                <a:sym typeface="Arial"/>
              </a:defRPr>
            </a:lvl9pPr>
          </a:lstStyle>
          <a:p>
            <a:endParaRPr/>
          </a:p>
        </p:txBody>
      </p:sp>
      <p:sp>
        <p:nvSpPr>
          <p:cNvPr id="12" name="Shape 12"/>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2222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1pPr>
            <a:lvl2pPr marL="742950" marR="0" lvl="1" indent="-16510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2pPr>
            <a:lvl3pPr marL="1143000" marR="0" lvl="2"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3pPr>
            <a:lvl4pPr marL="1600200" marR="0" lvl="3"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4pPr>
            <a:lvl5pPr marL="2057400" marR="0" lvl="4"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dt" idx="10"/>
          </p:nvPr>
        </p:nvSpPr>
        <p:spPr>
          <a:xfrm>
            <a:off x="6705600" y="6553200"/>
            <a:ext cx="1981199" cy="228600"/>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Arial"/>
                <a:ea typeface="Arial"/>
                <a:cs typeface="Arial"/>
                <a:sym typeface="Arial"/>
              </a:defRPr>
            </a:lvl2pPr>
            <a:lvl3pPr marL="914400" marR="0" lvl="2" indent="0" algn="l" rtl="0">
              <a:spcBef>
                <a:spcPts val="0"/>
              </a:spcBef>
              <a:defRPr sz="1800" b="0" i="0" u="none" strike="noStrike" cap="none">
                <a:solidFill>
                  <a:schemeClr val="dk1"/>
                </a:solidFill>
                <a:latin typeface="Arial"/>
                <a:ea typeface="Arial"/>
                <a:cs typeface="Arial"/>
                <a:sym typeface="Arial"/>
              </a:defRPr>
            </a:lvl3pPr>
            <a:lvl4pPr marL="1371600" marR="0" lvl="3" indent="0" algn="l" rtl="0">
              <a:spcBef>
                <a:spcPts val="0"/>
              </a:spcBef>
              <a:defRPr sz="1800" b="0" i="0" u="none" strike="noStrike" cap="none">
                <a:solidFill>
                  <a:schemeClr val="dk1"/>
                </a:solidFill>
                <a:latin typeface="Arial"/>
                <a:ea typeface="Arial"/>
                <a:cs typeface="Arial"/>
                <a:sym typeface="Arial"/>
              </a:defRPr>
            </a:lvl4pPr>
            <a:lvl5pPr marL="1828800" marR="0" lvl="4" indent="0" algn="l" rtl="0">
              <a:spcBef>
                <a:spcPts val="0"/>
              </a:spcBef>
              <a:defRPr sz="1800" b="0" i="0" u="none" strike="noStrike" cap="none">
                <a:solidFill>
                  <a:schemeClr val="dk1"/>
                </a:solidFill>
                <a:latin typeface="Arial"/>
                <a:ea typeface="Arial"/>
                <a:cs typeface="Arial"/>
                <a:sym typeface="Arial"/>
              </a:defRPr>
            </a:lvl5pPr>
            <a:lvl6pPr marL="2286000" marR="0" lvl="5" indent="0" algn="l" rtl="0">
              <a:spcBef>
                <a:spcPts val="0"/>
              </a:spcBef>
              <a:defRPr sz="1800" b="0" i="0" u="none" strike="noStrike" cap="none">
                <a:solidFill>
                  <a:schemeClr val="dk1"/>
                </a:solidFill>
                <a:latin typeface="Arial"/>
                <a:ea typeface="Arial"/>
                <a:cs typeface="Arial"/>
                <a:sym typeface="Arial"/>
              </a:defRPr>
            </a:lvl6pPr>
            <a:lvl7pPr marL="2743200" marR="0" lvl="6" indent="0" algn="l" rtl="0">
              <a:spcBef>
                <a:spcPts val="0"/>
              </a:spcBef>
              <a:defRPr sz="1800" b="0" i="0" u="none" strike="noStrike" cap="none">
                <a:solidFill>
                  <a:schemeClr val="dk1"/>
                </a:solidFill>
                <a:latin typeface="Arial"/>
                <a:ea typeface="Arial"/>
                <a:cs typeface="Arial"/>
                <a:sym typeface="Arial"/>
              </a:defRPr>
            </a:lvl7pPr>
            <a:lvl8pPr marL="3200400" marR="0" lvl="7" indent="0" algn="l" rtl="0">
              <a:spcBef>
                <a:spcPts val="0"/>
              </a:spcBef>
              <a:defRPr sz="1800" b="0" i="0" u="none" strike="noStrike" cap="none">
                <a:solidFill>
                  <a:schemeClr val="dk1"/>
                </a:solidFill>
                <a:latin typeface="Arial"/>
                <a:ea typeface="Arial"/>
                <a:cs typeface="Arial"/>
                <a:sym typeface="Arial"/>
              </a:defRPr>
            </a:lvl8pPr>
            <a:lvl9pPr marL="3657600" marR="0" lvl="8" indent="0" algn="l" rtl="0">
              <a:spcBef>
                <a:spcPts val="0"/>
              </a:spcBef>
              <a:defRPr sz="18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ftr" idx="11"/>
          </p:nvPr>
        </p:nvSpPr>
        <p:spPr>
          <a:xfrm>
            <a:off x="1547812" y="6553200"/>
            <a:ext cx="5157787" cy="228600"/>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Arial"/>
                <a:ea typeface="Arial"/>
                <a:cs typeface="Arial"/>
                <a:sym typeface="Arial"/>
              </a:defRPr>
            </a:lvl2pPr>
            <a:lvl3pPr marL="914400" marR="0" lvl="2" indent="0" algn="l" rtl="0">
              <a:spcBef>
                <a:spcPts val="0"/>
              </a:spcBef>
              <a:defRPr sz="1800" b="0" i="0" u="none" strike="noStrike" cap="none">
                <a:solidFill>
                  <a:schemeClr val="dk1"/>
                </a:solidFill>
                <a:latin typeface="Arial"/>
                <a:ea typeface="Arial"/>
                <a:cs typeface="Arial"/>
                <a:sym typeface="Arial"/>
              </a:defRPr>
            </a:lvl3pPr>
            <a:lvl4pPr marL="1371600" marR="0" lvl="3" indent="0" algn="l" rtl="0">
              <a:spcBef>
                <a:spcPts val="0"/>
              </a:spcBef>
              <a:defRPr sz="1800" b="0" i="0" u="none" strike="noStrike" cap="none">
                <a:solidFill>
                  <a:schemeClr val="dk1"/>
                </a:solidFill>
                <a:latin typeface="Arial"/>
                <a:ea typeface="Arial"/>
                <a:cs typeface="Arial"/>
                <a:sym typeface="Arial"/>
              </a:defRPr>
            </a:lvl4pPr>
            <a:lvl5pPr marL="1828800" marR="0" lvl="4" indent="0" algn="l" rtl="0">
              <a:spcBef>
                <a:spcPts val="0"/>
              </a:spcBef>
              <a:defRPr sz="1800" b="0" i="0" u="none" strike="noStrike" cap="none">
                <a:solidFill>
                  <a:schemeClr val="dk1"/>
                </a:solidFill>
                <a:latin typeface="Arial"/>
                <a:ea typeface="Arial"/>
                <a:cs typeface="Arial"/>
                <a:sym typeface="Arial"/>
              </a:defRPr>
            </a:lvl5pPr>
            <a:lvl6pPr marL="2286000" marR="0" lvl="5" indent="0" algn="l" rtl="0">
              <a:spcBef>
                <a:spcPts val="0"/>
              </a:spcBef>
              <a:defRPr sz="1800" b="0" i="0" u="none" strike="noStrike" cap="none">
                <a:solidFill>
                  <a:schemeClr val="dk1"/>
                </a:solidFill>
                <a:latin typeface="Arial"/>
                <a:ea typeface="Arial"/>
                <a:cs typeface="Arial"/>
                <a:sym typeface="Arial"/>
              </a:defRPr>
            </a:lvl6pPr>
            <a:lvl7pPr marL="2743200" marR="0" lvl="6" indent="0" algn="l" rtl="0">
              <a:spcBef>
                <a:spcPts val="0"/>
              </a:spcBef>
              <a:defRPr sz="1800" b="0" i="0" u="none" strike="noStrike" cap="none">
                <a:solidFill>
                  <a:schemeClr val="dk1"/>
                </a:solidFill>
                <a:latin typeface="Arial"/>
                <a:ea typeface="Arial"/>
                <a:cs typeface="Arial"/>
                <a:sym typeface="Arial"/>
              </a:defRPr>
            </a:lvl7pPr>
            <a:lvl8pPr marL="3200400" marR="0" lvl="7" indent="0" algn="l" rtl="0">
              <a:spcBef>
                <a:spcPts val="0"/>
              </a:spcBef>
              <a:defRPr sz="1800" b="0" i="0" u="none" strike="noStrike" cap="none">
                <a:solidFill>
                  <a:schemeClr val="dk1"/>
                </a:solidFill>
                <a:latin typeface="Arial"/>
                <a:ea typeface="Arial"/>
                <a:cs typeface="Arial"/>
                <a:sym typeface="Arial"/>
              </a:defRPr>
            </a:lvl8pPr>
            <a:lvl9pPr marL="3657600" marR="0" lvl="8" indent="0" algn="l" rtl="0">
              <a:spcBef>
                <a:spcPts val="0"/>
              </a:spcBef>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spcBef>
                <a:spcPts val="0"/>
              </a:spcBef>
              <a:spcAft>
                <a:spcPts val="0"/>
              </a:spcAft>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defRPr sz="4400" b="0" i="0" u="none" strike="noStrike" cap="none">
                <a:solidFill>
                  <a:schemeClr val="dk2"/>
                </a:solidFill>
                <a:latin typeface="Arial"/>
                <a:ea typeface="Arial"/>
                <a:cs typeface="Arial"/>
                <a:sym typeface="Arial"/>
              </a:defRPr>
            </a:lvl9pPr>
          </a:lstStyle>
          <a:p>
            <a:endParaRPr/>
          </a:p>
        </p:txBody>
      </p:sp>
      <p:sp>
        <p:nvSpPr>
          <p:cNvPr id="21" name="Shape 21"/>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2222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1pPr>
            <a:lvl2pPr marL="742950" marR="0" lvl="1" indent="-16510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2pPr>
            <a:lvl3pPr marL="1143000" marR="0" lvl="2"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3pPr>
            <a:lvl4pPr marL="1600200" marR="0" lvl="3"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4pPr>
            <a:lvl5pPr marL="2057400" marR="0" lvl="4" indent="-107950" algn="l" rtl="0">
              <a:lnSpc>
                <a:spcPct val="136842"/>
              </a:lnSpc>
              <a:spcBef>
                <a:spcPts val="380"/>
              </a:spcBef>
              <a:spcAft>
                <a:spcPts val="0"/>
              </a:spcAft>
              <a:buClr>
                <a:schemeClr val="dk1"/>
              </a:buClr>
              <a:buFont typeface="Arial"/>
              <a:buChar char="-"/>
              <a:defRPr sz="19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hemeOverride" Target="../theme/themeOverride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www.bibbers.n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www.overjekop.nl/" TargetMode="External"/><Relationship Id="rId5" Type="http://schemas.openxmlformats.org/officeDocument/2006/relationships/hyperlink" Target="http://www.molemann.nl/e-health/moodgym/" TargetMode="External"/><Relationship Id="rId4" Type="http://schemas.openxmlformats.org/officeDocument/2006/relationships/hyperlink" Target="http://www.stopjeangst.n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opvoeden.n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groeimee.be/angsten" TargetMode="External"/><Relationship Id="rId5" Type="http://schemas.openxmlformats.org/officeDocument/2006/relationships/hyperlink" Target="http://www.jmouders.nl/opvoeden/gedrag/angstig-en-bang" TargetMode="External"/><Relationship Id="rId4" Type="http://schemas.openxmlformats.org/officeDocument/2006/relationships/hyperlink" Target="http://www.adfstichting.nl/Angst/Boekenbrochures.aspx"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hyperlink" Target="mailto:centrumjeugdgezondheid@ncj.nl"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hemeOverride" Target="../theme/themeOverride9.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28"/>
        <p:cNvGrpSpPr/>
        <p:nvPr/>
      </p:nvGrpSpPr>
      <p:grpSpPr>
        <a:xfrm>
          <a:off x="0" y="0"/>
          <a:ext cx="0" cy="0"/>
          <a:chOff x="0" y="0"/>
          <a:chExt cx="0" cy="0"/>
        </a:xfrm>
      </p:grpSpPr>
      <p:sp>
        <p:nvSpPr>
          <p:cNvPr id="29" name="Shape 29"/>
          <p:cNvSpPr txBox="1"/>
          <p:nvPr/>
        </p:nvSpPr>
        <p:spPr>
          <a:xfrm>
            <a:off x="2182091" y="1443035"/>
            <a:ext cx="6837218" cy="3810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dirty="0" smtClean="0">
                <a:solidFill>
                  <a:schemeClr val="dk2"/>
                </a:solidFill>
                <a:latin typeface="Calibri"/>
                <a:ea typeface="Calibri"/>
                <a:cs typeface="Calibri"/>
                <a:sym typeface="Calibri"/>
              </a:rPr>
              <a:t>JGZ-</a:t>
            </a:r>
            <a:r>
              <a:rPr lang="en-US" sz="1900" b="1" i="0" u="none" strike="noStrike" cap="none" dirty="0" err="1" smtClean="0">
                <a:solidFill>
                  <a:schemeClr val="dk2"/>
                </a:solidFill>
                <a:latin typeface="Calibri"/>
                <a:ea typeface="Calibri"/>
                <a:cs typeface="Calibri"/>
                <a:sym typeface="Calibri"/>
              </a:rPr>
              <a:t>richtlijn</a:t>
            </a:r>
            <a:r>
              <a:rPr lang="en-US" sz="1900" b="1" i="0" u="none" strike="noStrike" cap="none" dirty="0" smtClean="0">
                <a:solidFill>
                  <a:schemeClr val="dk2"/>
                </a:solidFill>
                <a:latin typeface="Calibri"/>
                <a:ea typeface="Calibri"/>
                <a:cs typeface="Calibri"/>
                <a:sym typeface="Calibri"/>
              </a:rPr>
              <a:t> Angst</a:t>
            </a:r>
            <a:endParaRPr lang="en-US" sz="1900" b="1" i="0" u="none" strike="noStrike" cap="none" dirty="0">
              <a:solidFill>
                <a:schemeClr val="dk2"/>
              </a:solidFill>
              <a:latin typeface="Calibri"/>
              <a:ea typeface="Calibri"/>
              <a:cs typeface="Calibri"/>
              <a:sym typeface="Calibri"/>
            </a:endParaRPr>
          </a:p>
        </p:txBody>
      </p:sp>
      <p:sp>
        <p:nvSpPr>
          <p:cNvPr id="30" name="Shape 30"/>
          <p:cNvSpPr txBox="1"/>
          <p:nvPr/>
        </p:nvSpPr>
        <p:spPr>
          <a:xfrm>
            <a:off x="2182091" y="1824035"/>
            <a:ext cx="6961909" cy="4774191"/>
          </a:xfrm>
          <a:prstGeom prst="rect">
            <a:avLst/>
          </a:prstGeom>
          <a:noFill/>
          <a:ln>
            <a:noFill/>
          </a:ln>
        </p:spPr>
        <p:txBody>
          <a:bodyPr lIns="91425" tIns="45700" rIns="91425" bIns="45700" anchor="t" anchorCtr="0">
            <a:noAutofit/>
          </a:bodyPr>
          <a:lstStyle/>
          <a:p>
            <a:pPr lvl="0">
              <a:buClr>
                <a:schemeClr val="dk1"/>
              </a:buClr>
              <a:buSzPct val="25000"/>
            </a:pPr>
            <a:r>
              <a:rPr lang="en-US" sz="1800" dirty="0" smtClean="0">
                <a:solidFill>
                  <a:schemeClr val="dk1"/>
                </a:solidFill>
                <a:latin typeface="Calibri"/>
                <a:ea typeface="Calibri"/>
                <a:cs typeface="Calibri"/>
                <a:sym typeface="Calibri"/>
              </a:rPr>
              <a:t>Auteurs: Linda </a:t>
            </a:r>
            <a:r>
              <a:rPr lang="en-US" sz="1800" dirty="0">
                <a:solidFill>
                  <a:schemeClr val="dk1"/>
                </a:solidFill>
                <a:latin typeface="Calibri"/>
                <a:ea typeface="Calibri"/>
                <a:cs typeface="Calibri"/>
                <a:sym typeface="Calibri"/>
              </a:rPr>
              <a:t>Bolier, Paula Speetjens, </a:t>
            </a:r>
            <a:r>
              <a:rPr lang="en-US" sz="1800" dirty="0" err="1">
                <a:solidFill>
                  <a:schemeClr val="dk1"/>
                </a:solidFill>
                <a:latin typeface="Calibri"/>
                <a:ea typeface="Calibri"/>
                <a:cs typeface="Calibri"/>
                <a:sym typeface="Calibri"/>
              </a:rPr>
              <a:t>Daniëlle</a:t>
            </a:r>
            <a:r>
              <a:rPr lang="en-US" sz="1800" dirty="0">
                <a:solidFill>
                  <a:schemeClr val="dk1"/>
                </a:solidFill>
                <a:latin typeface="Calibri"/>
                <a:ea typeface="Calibri"/>
                <a:cs typeface="Calibri"/>
                <a:sym typeface="Calibri"/>
              </a:rPr>
              <a:t> Volker, </a:t>
            </a:r>
            <a:r>
              <a:rPr lang="en-US" sz="1800" dirty="0" smtClean="0">
                <a:solidFill>
                  <a:schemeClr val="dk1"/>
                </a:solidFill>
                <a:latin typeface="Calibri"/>
                <a:ea typeface="Calibri"/>
                <a:cs typeface="Calibri"/>
                <a:sym typeface="Calibri"/>
              </a:rPr>
              <a:t>Henny </a:t>
            </a:r>
            <a:r>
              <a:rPr lang="en-US" sz="1800" dirty="0">
                <a:solidFill>
                  <a:schemeClr val="dk1"/>
                </a:solidFill>
                <a:latin typeface="Calibri"/>
                <a:ea typeface="Calibri"/>
                <a:cs typeface="Calibri"/>
                <a:sym typeface="Calibri"/>
              </a:rPr>
              <a:t>Sinnema </a:t>
            </a:r>
            <a:endParaRPr lang="en-US" sz="1800" b="0" i="0" u="none" strike="noStrike" cap="none" dirty="0">
              <a:solidFill>
                <a:schemeClr val="dk1"/>
              </a:solidFill>
              <a:latin typeface="Calibri"/>
              <a:ea typeface="Calibri"/>
              <a:cs typeface="Calibri"/>
              <a:sym typeface="Calibri"/>
            </a:endParaRPr>
          </a:p>
          <a:p>
            <a:pPr lvl="0">
              <a:buClr>
                <a:schemeClr val="dk1"/>
              </a:buClr>
              <a:buSzPct val="25000"/>
            </a:pPr>
            <a:r>
              <a:rPr lang="en-US" sz="1800" dirty="0" err="1" smtClean="0">
                <a:solidFill>
                  <a:schemeClr val="dk1"/>
                </a:solidFill>
                <a:latin typeface="Calibri"/>
                <a:ea typeface="Calibri"/>
                <a:cs typeface="Calibri"/>
                <a:sym typeface="Calibri"/>
              </a:rPr>
              <a:t>Werkgroep</a:t>
            </a:r>
            <a:r>
              <a:rPr lang="en-US" sz="1800" dirty="0" smtClean="0">
                <a:solidFill>
                  <a:schemeClr val="dk1"/>
                </a:solidFill>
                <a:latin typeface="Calibri"/>
                <a:ea typeface="Calibri"/>
                <a:cs typeface="Calibri"/>
                <a:sym typeface="Calibri"/>
              </a:rPr>
              <a:t>: Josette Bijlsma, </a:t>
            </a:r>
            <a:r>
              <a:rPr lang="en-US" sz="1800" dirty="0">
                <a:solidFill>
                  <a:schemeClr val="dk1"/>
                </a:solidFill>
                <a:latin typeface="Calibri"/>
                <a:ea typeface="Calibri"/>
                <a:cs typeface="Calibri"/>
                <a:sym typeface="Calibri"/>
              </a:rPr>
              <a:t>Gwen </a:t>
            </a:r>
            <a:r>
              <a:rPr lang="en-US" sz="1800" dirty="0" smtClean="0">
                <a:solidFill>
                  <a:schemeClr val="dk1"/>
                </a:solidFill>
                <a:latin typeface="Calibri"/>
                <a:ea typeface="Calibri"/>
                <a:cs typeface="Calibri"/>
                <a:sym typeface="Calibri"/>
              </a:rPr>
              <a:t>Dieleman, </a:t>
            </a:r>
            <a:r>
              <a:rPr lang="en-US" sz="1800" dirty="0">
                <a:solidFill>
                  <a:schemeClr val="dk1"/>
                </a:solidFill>
                <a:latin typeface="Calibri"/>
                <a:ea typeface="Calibri"/>
                <a:cs typeface="Calibri"/>
                <a:sym typeface="Calibri"/>
              </a:rPr>
              <a:t>Anneke Driessen-Smits</a:t>
            </a:r>
          </a:p>
          <a:p>
            <a:pPr lvl="0">
              <a:buClr>
                <a:schemeClr val="dk1"/>
              </a:buClr>
              <a:buSzPct val="25000"/>
            </a:pPr>
            <a:r>
              <a:rPr lang="en-US" sz="1800" dirty="0" smtClean="0">
                <a:solidFill>
                  <a:schemeClr val="dk1"/>
                </a:solidFill>
                <a:latin typeface="Calibri"/>
                <a:ea typeface="Calibri"/>
                <a:cs typeface="Calibri"/>
                <a:sym typeface="Calibri"/>
              </a:rPr>
              <a:t>Josine </a:t>
            </a:r>
            <a:r>
              <a:rPr lang="en-US" sz="1800" dirty="0">
                <a:solidFill>
                  <a:schemeClr val="dk1"/>
                </a:solidFill>
                <a:latin typeface="Calibri"/>
                <a:ea typeface="Calibri"/>
                <a:cs typeface="Calibri"/>
                <a:sym typeface="Calibri"/>
              </a:rPr>
              <a:t>van </a:t>
            </a:r>
            <a:r>
              <a:rPr lang="en-US" sz="1800" dirty="0" smtClean="0">
                <a:solidFill>
                  <a:schemeClr val="dk1"/>
                </a:solidFill>
                <a:latin typeface="Calibri"/>
                <a:ea typeface="Calibri"/>
                <a:cs typeface="Calibri"/>
                <a:sym typeface="Calibri"/>
              </a:rPr>
              <a:t>Hamersveld, </a:t>
            </a:r>
            <a:r>
              <a:rPr lang="en-US" sz="1800" dirty="0">
                <a:solidFill>
                  <a:schemeClr val="dk1"/>
                </a:solidFill>
                <a:latin typeface="Calibri"/>
                <a:ea typeface="Calibri"/>
                <a:cs typeface="Calibri"/>
                <a:sym typeface="Calibri"/>
              </a:rPr>
              <a:t>Noortje van den </a:t>
            </a:r>
            <a:r>
              <a:rPr lang="en-US" sz="1800" dirty="0" smtClean="0">
                <a:solidFill>
                  <a:schemeClr val="dk1"/>
                </a:solidFill>
                <a:latin typeface="Calibri"/>
                <a:ea typeface="Calibri"/>
                <a:cs typeface="Calibri"/>
                <a:sym typeface="Calibri"/>
              </a:rPr>
              <a:t>Ingh-Bijlsma, </a:t>
            </a:r>
            <a:r>
              <a:rPr lang="en-US" sz="1800" dirty="0">
                <a:solidFill>
                  <a:schemeClr val="dk1"/>
                </a:solidFill>
                <a:latin typeface="Calibri"/>
                <a:ea typeface="Calibri"/>
                <a:cs typeface="Calibri"/>
                <a:sym typeface="Calibri"/>
              </a:rPr>
              <a:t>Wike </a:t>
            </a:r>
            <a:r>
              <a:rPr lang="en-US" sz="1800" dirty="0" smtClean="0">
                <a:solidFill>
                  <a:schemeClr val="dk1"/>
                </a:solidFill>
                <a:latin typeface="Calibri"/>
                <a:ea typeface="Calibri"/>
                <a:cs typeface="Calibri"/>
                <a:sym typeface="Calibri"/>
              </a:rPr>
              <a:t>Lijs,</a:t>
            </a:r>
          </a:p>
          <a:p>
            <a:pPr lvl="0">
              <a:buClr>
                <a:schemeClr val="dk1"/>
              </a:buClr>
              <a:buSzPct val="25000"/>
            </a:pPr>
            <a:r>
              <a:rPr lang="en-US" sz="1800" dirty="0" smtClean="0">
                <a:solidFill>
                  <a:schemeClr val="dk1"/>
                </a:solidFill>
                <a:latin typeface="Calibri"/>
                <a:ea typeface="Calibri"/>
                <a:cs typeface="Calibri"/>
                <a:sym typeface="Calibri"/>
              </a:rPr>
              <a:t>Yael Meijer, </a:t>
            </a:r>
            <a:r>
              <a:rPr lang="en-US" sz="1800" dirty="0">
                <a:solidFill>
                  <a:schemeClr val="dk1"/>
                </a:solidFill>
                <a:latin typeface="Calibri"/>
                <a:ea typeface="Calibri"/>
                <a:cs typeface="Calibri"/>
                <a:sym typeface="Calibri"/>
              </a:rPr>
              <a:t>Marjo van der </a:t>
            </a:r>
            <a:r>
              <a:rPr lang="en-US" sz="1800" dirty="0" smtClean="0">
                <a:solidFill>
                  <a:schemeClr val="dk1"/>
                </a:solidFill>
                <a:latin typeface="Calibri"/>
                <a:ea typeface="Calibri"/>
                <a:cs typeface="Calibri"/>
                <a:sym typeface="Calibri"/>
              </a:rPr>
              <a:t>Vegte</a:t>
            </a:r>
            <a:endParaRPr lang="en-US" sz="1800" dirty="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SzPct val="25000"/>
              <a:buFont typeface="Calibri"/>
              <a:buNone/>
            </a:pPr>
            <a:r>
              <a:rPr lang="en-US" sz="1900" b="0" i="0" u="none" strike="noStrike" cap="none" dirty="0" err="1" smtClean="0">
                <a:solidFill>
                  <a:schemeClr val="dk1"/>
                </a:solidFill>
                <a:latin typeface="Calibri"/>
                <a:ea typeface="Calibri"/>
                <a:cs typeface="Calibri"/>
                <a:sym typeface="Calibri"/>
              </a:rPr>
              <a:t>Publicatiedatum</a:t>
            </a:r>
            <a:r>
              <a:rPr lang="en-US" sz="1900" b="0" i="0" u="none" strike="noStrike" cap="none" dirty="0" smtClean="0">
                <a:solidFill>
                  <a:schemeClr val="dk1"/>
                </a:solidFill>
                <a:latin typeface="Calibri"/>
                <a:ea typeface="Calibri"/>
                <a:cs typeface="Calibri"/>
                <a:sym typeface="Calibri"/>
              </a:rPr>
              <a:t>: 1 </a:t>
            </a:r>
            <a:r>
              <a:rPr lang="en-US" sz="1900" b="0" i="0" u="none" strike="noStrike" cap="none" dirty="0" err="1" smtClean="0">
                <a:solidFill>
                  <a:schemeClr val="dk1"/>
                </a:solidFill>
                <a:latin typeface="Calibri"/>
                <a:ea typeface="Calibri"/>
                <a:cs typeface="Calibri"/>
                <a:sym typeface="Calibri"/>
              </a:rPr>
              <a:t>augustus</a:t>
            </a:r>
            <a:r>
              <a:rPr lang="en-US" sz="1900" b="0" i="0" u="none" strike="noStrike" cap="none" dirty="0" smtClean="0">
                <a:solidFill>
                  <a:schemeClr val="dk1"/>
                </a:solidFill>
                <a:latin typeface="Calibri"/>
                <a:ea typeface="Calibri"/>
                <a:cs typeface="Calibri"/>
                <a:sym typeface="Calibri"/>
              </a:rPr>
              <a:t> 2016 </a:t>
            </a:r>
            <a:endParaRPr lang="en-US" sz="19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p:nvPr/>
        </p:nvSpPr>
        <p:spPr>
          <a:xfrm>
            <a:off x="1547812" y="1620000"/>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2400" b="1" i="0" u="none" strike="noStrike" cap="none" dirty="0" err="1">
                <a:solidFill>
                  <a:schemeClr val="dk2"/>
                </a:solidFill>
                <a:latin typeface="Calibri"/>
                <a:ea typeface="Calibri"/>
                <a:cs typeface="Calibri"/>
                <a:sym typeface="Calibri"/>
              </a:rPr>
              <a:t>Ondersteuning</a:t>
            </a:r>
            <a:r>
              <a:rPr lang="en-US" sz="2400" b="1" i="0" u="none" strike="noStrike" cap="none" dirty="0">
                <a:solidFill>
                  <a:schemeClr val="dk2"/>
                </a:solidFill>
                <a:latin typeface="Calibri"/>
                <a:ea typeface="Calibri"/>
                <a:cs typeface="Calibri"/>
                <a:sym typeface="Calibri"/>
              </a:rPr>
              <a:t> en </a:t>
            </a:r>
            <a:r>
              <a:rPr lang="en-US" sz="2400" b="1" i="0" u="none" strike="noStrike" cap="none" dirty="0" err="1" smtClean="0">
                <a:solidFill>
                  <a:schemeClr val="dk2"/>
                </a:solidFill>
                <a:latin typeface="Calibri"/>
                <a:ea typeface="Calibri"/>
                <a:cs typeface="Calibri"/>
                <a:sym typeface="Calibri"/>
              </a:rPr>
              <a:t>begeleiding</a:t>
            </a:r>
            <a:r>
              <a:rPr lang="en-US" sz="2400" b="1" i="0" u="none" strike="noStrike" cap="none" dirty="0" smtClean="0">
                <a:solidFill>
                  <a:schemeClr val="dk2"/>
                </a:solidFill>
                <a:latin typeface="Calibri"/>
                <a:ea typeface="Calibri"/>
                <a:cs typeface="Calibri"/>
                <a:sym typeface="Calibri"/>
              </a:rPr>
              <a:t> </a:t>
            </a:r>
            <a:endParaRPr lang="en-US" sz="2400" b="1" i="0" u="none" strike="noStrike" cap="none" dirty="0">
              <a:solidFill>
                <a:schemeClr val="dk2"/>
              </a:solidFill>
              <a:latin typeface="Calibri"/>
              <a:ea typeface="Calibri"/>
              <a:cs typeface="Calibri"/>
              <a:sym typeface="Calibri"/>
            </a:endParaRPr>
          </a:p>
        </p:txBody>
      </p:sp>
      <p:sp>
        <p:nvSpPr>
          <p:cNvPr id="85" name="Shape 85"/>
          <p:cNvSpPr txBox="1"/>
          <p:nvPr/>
        </p:nvSpPr>
        <p:spPr>
          <a:xfrm>
            <a:off x="1547812" y="2160000"/>
            <a:ext cx="7138986" cy="4222173"/>
          </a:xfrm>
          <a:prstGeom prst="rect">
            <a:avLst/>
          </a:prstGeom>
          <a:noFill/>
          <a:ln>
            <a:noFill/>
          </a:ln>
        </p:spPr>
        <p:txBody>
          <a:bodyPr lIns="91425" tIns="45700" rIns="91425" bIns="45700" anchor="t" anchorCtr="0">
            <a:noAutofit/>
          </a:bodyPr>
          <a:lstStyle/>
          <a:p>
            <a:pPr marL="342900" indent="-342900">
              <a:buClr>
                <a:schemeClr val="dk1"/>
              </a:buClr>
              <a:buSzPct val="100000"/>
              <a:buFont typeface="Arial" panose="020B0604020202020204" pitchFamily="34" charset="0"/>
              <a:buChar char="•"/>
            </a:pPr>
            <a:r>
              <a:rPr lang="en-US" sz="1900" dirty="0">
                <a:latin typeface="Calibri" panose="020F0502020204030204" pitchFamily="34" charset="0"/>
                <a:sym typeface="Calibri"/>
              </a:rPr>
              <a:t>Psycho-</a:t>
            </a:r>
            <a:r>
              <a:rPr lang="en-US" sz="1900" dirty="0" err="1">
                <a:latin typeface="Calibri" panose="020F0502020204030204" pitchFamily="34" charset="0"/>
                <a:sym typeface="Calibri"/>
              </a:rPr>
              <a:t>educatie</a:t>
            </a:r>
            <a:r>
              <a:rPr lang="en-US" sz="1900" dirty="0">
                <a:latin typeface="Calibri" panose="020F0502020204030204" pitchFamily="34" charset="0"/>
                <a:sym typeface="Calibri"/>
              </a:rPr>
              <a:t> en </a:t>
            </a:r>
            <a:r>
              <a:rPr lang="en-US" sz="1900" dirty="0" err="1">
                <a:latin typeface="Calibri" panose="020F0502020204030204" pitchFamily="34" charset="0"/>
                <a:sym typeface="Calibri"/>
              </a:rPr>
              <a:t>advisering</a:t>
            </a:r>
            <a:endParaRPr lang="en-US" sz="1900" dirty="0">
              <a:latin typeface="Calibri" panose="020F0502020204030204" pitchFamily="34" charset="0"/>
              <a:sym typeface="Calibri"/>
            </a:endParaRPr>
          </a:p>
          <a:p>
            <a:pPr marL="342900" lvl="8" indent="-342900">
              <a:buClr>
                <a:schemeClr val="dk1"/>
              </a:buClr>
              <a:buSzPct val="100000"/>
              <a:buFont typeface="Arial" panose="020B0604020202020204" pitchFamily="34" charset="0"/>
              <a:buChar char="•"/>
            </a:pPr>
            <a:r>
              <a:rPr lang="en-US" sz="1900" dirty="0" err="1">
                <a:latin typeface="Calibri" panose="020F0502020204030204" pitchFamily="34" charset="0"/>
                <a:sym typeface="Calibri"/>
              </a:rPr>
              <a:t>Monitoren</a:t>
            </a:r>
            <a:r>
              <a:rPr lang="en-US" sz="1900" dirty="0">
                <a:latin typeface="Calibri" panose="020F0502020204030204" pitchFamily="34" charset="0"/>
                <a:sym typeface="Calibri"/>
              </a:rPr>
              <a:t>, </a:t>
            </a:r>
            <a:r>
              <a:rPr lang="en-US" sz="1900" dirty="0" err="1">
                <a:latin typeface="Calibri" panose="020F0502020204030204" pitchFamily="34" charset="0"/>
                <a:sym typeface="Calibri"/>
              </a:rPr>
              <a:t>vinger</a:t>
            </a:r>
            <a:r>
              <a:rPr lang="en-US" sz="1900" dirty="0">
                <a:latin typeface="Calibri" panose="020F0502020204030204" pitchFamily="34" charset="0"/>
                <a:sym typeface="Calibri"/>
              </a:rPr>
              <a:t> </a:t>
            </a:r>
            <a:r>
              <a:rPr lang="en-US" sz="1900" dirty="0" err="1">
                <a:latin typeface="Calibri" panose="020F0502020204030204" pitchFamily="34" charset="0"/>
                <a:sym typeface="Calibri"/>
              </a:rPr>
              <a:t>aan</a:t>
            </a:r>
            <a:r>
              <a:rPr lang="en-US" sz="1900" dirty="0">
                <a:latin typeface="Calibri" panose="020F0502020204030204" pitchFamily="34" charset="0"/>
                <a:sym typeface="Calibri"/>
              </a:rPr>
              <a:t> de pols door watchful waiting</a:t>
            </a:r>
          </a:p>
          <a:p>
            <a:pPr marL="342900" indent="-342900">
              <a:buClr>
                <a:schemeClr val="dk1"/>
              </a:buClr>
              <a:buSzPct val="100000"/>
              <a:buFont typeface="Arial" panose="020B0604020202020204" pitchFamily="34" charset="0"/>
              <a:buChar char="•"/>
            </a:pPr>
            <a:r>
              <a:rPr lang="en-US" sz="1900" dirty="0" err="1">
                <a:latin typeface="Calibri" panose="020F0502020204030204" pitchFamily="34" charset="0"/>
                <a:sym typeface="Calibri"/>
              </a:rPr>
              <a:t>Zelfhulp</a:t>
            </a:r>
            <a:r>
              <a:rPr lang="en-US" sz="1900" dirty="0">
                <a:latin typeface="Calibri" panose="020F0502020204030204" pitchFamily="34" charset="0"/>
                <a:sym typeface="Calibri"/>
              </a:rPr>
              <a:t> </a:t>
            </a:r>
            <a:r>
              <a:rPr lang="en-US" sz="1900" dirty="0" err="1">
                <a:latin typeface="Calibri" panose="020F0502020204030204" pitchFamily="34" charset="0"/>
                <a:sym typeface="Calibri"/>
              </a:rPr>
              <a:t>aanbieden</a:t>
            </a:r>
            <a:r>
              <a:rPr lang="en-US" sz="1900" dirty="0">
                <a:latin typeface="Calibri" panose="020F0502020204030204" pitchFamily="34" charset="0"/>
                <a:sym typeface="Calibri"/>
              </a:rPr>
              <a:t> en </a:t>
            </a:r>
            <a:r>
              <a:rPr lang="en-US" sz="1900" dirty="0" err="1">
                <a:latin typeface="Calibri" panose="020F0502020204030204" pitchFamily="34" charset="0"/>
                <a:sym typeface="Calibri"/>
              </a:rPr>
              <a:t>coachen</a:t>
            </a:r>
            <a:endParaRPr lang="en-US" sz="1900" dirty="0">
              <a:latin typeface="Calibri" panose="020F0502020204030204" pitchFamily="34" charset="0"/>
              <a:sym typeface="Calibri"/>
            </a:endParaRPr>
          </a:p>
          <a:p>
            <a:pPr marL="342900" indent="-342900">
              <a:buClr>
                <a:schemeClr val="dk1"/>
              </a:buClr>
              <a:buSzPct val="100000"/>
              <a:buFont typeface="Arial" panose="020B0604020202020204" pitchFamily="34" charset="0"/>
              <a:buChar char="•"/>
            </a:pPr>
            <a:r>
              <a:rPr lang="en-US" sz="1900" dirty="0" err="1">
                <a:latin typeface="Calibri" panose="020F0502020204030204" pitchFamily="34" charset="0"/>
                <a:sym typeface="Calibri"/>
              </a:rPr>
              <a:t>Kortdurende</a:t>
            </a:r>
            <a:r>
              <a:rPr lang="en-US" sz="1900" dirty="0">
                <a:latin typeface="Calibri" panose="020F0502020204030204" pitchFamily="34" charset="0"/>
                <a:sym typeface="Calibri"/>
              </a:rPr>
              <a:t> </a:t>
            </a:r>
            <a:r>
              <a:rPr lang="en-US" sz="1900" dirty="0" err="1">
                <a:latin typeface="Calibri" panose="020F0502020204030204" pitchFamily="34" charset="0"/>
                <a:sym typeface="Calibri"/>
              </a:rPr>
              <a:t>begeleiding</a:t>
            </a:r>
            <a:r>
              <a:rPr lang="en-US" sz="1900" dirty="0">
                <a:latin typeface="Calibri" panose="020F0502020204030204" pitchFamily="34" charset="0"/>
                <a:sym typeface="Calibri"/>
              </a:rPr>
              <a:t> (3-5 </a:t>
            </a:r>
            <a:r>
              <a:rPr lang="en-US" sz="1900" dirty="0" err="1">
                <a:latin typeface="Calibri" panose="020F0502020204030204" pitchFamily="34" charset="0"/>
                <a:sym typeface="Calibri"/>
              </a:rPr>
              <a:t>gesprekken</a:t>
            </a:r>
            <a:r>
              <a:rPr lang="en-US" sz="1900" dirty="0">
                <a:latin typeface="Calibri" panose="020F0502020204030204" pitchFamily="34" charset="0"/>
                <a:sym typeface="Calibri"/>
              </a:rPr>
              <a:t>)</a:t>
            </a:r>
          </a:p>
          <a:p>
            <a:pPr marL="342900" indent="-342900">
              <a:buClr>
                <a:schemeClr val="dk1"/>
              </a:buClr>
              <a:buSzPct val="100000"/>
              <a:buFont typeface="Arial" panose="020B0604020202020204" pitchFamily="34" charset="0"/>
              <a:buChar char="•"/>
            </a:pPr>
            <a:r>
              <a:rPr lang="nl-NL" sz="1900" dirty="0">
                <a:latin typeface="Calibri" panose="020F0502020204030204" pitchFamily="34" charset="0"/>
                <a:sym typeface="Calibri"/>
              </a:rPr>
              <a:t>Aanbieden/verwijzen naar geïndiceerde preventieve </a:t>
            </a:r>
            <a:r>
              <a:rPr lang="nl-NL" sz="1900" dirty="0">
                <a:latin typeface="Calibri" panose="020F0502020204030204" pitchFamily="34" charset="0"/>
                <a:sym typeface="Calibri"/>
              </a:rPr>
              <a:t>interventies</a:t>
            </a:r>
            <a:endParaRPr lang="nl-NL" sz="1900" dirty="0">
              <a:latin typeface="Calibri" panose="020F0502020204030204" pitchFamily="34" charset="0"/>
              <a:sym typeface="Calibri"/>
            </a:endParaRPr>
          </a:p>
          <a:p>
            <a:pPr marL="342900" indent="-342900">
              <a:buClr>
                <a:schemeClr val="dk1"/>
              </a:buClr>
              <a:buSzPct val="100000"/>
              <a:buFont typeface="Arial" panose="020B0604020202020204" pitchFamily="34" charset="0"/>
              <a:buChar char="•"/>
            </a:pPr>
            <a:r>
              <a:rPr lang="nl-NL" sz="1900" dirty="0">
                <a:latin typeface="Calibri" panose="020F0502020204030204" pitchFamily="34" charset="0"/>
                <a:sym typeface="Calibri"/>
              </a:rPr>
              <a:t>Coachen </a:t>
            </a:r>
            <a:r>
              <a:rPr lang="nl-NL" sz="1900" dirty="0">
                <a:latin typeface="Calibri" panose="020F0502020204030204" pitchFamily="34" charset="0"/>
                <a:sym typeface="Calibri"/>
              </a:rPr>
              <a:t>op </a:t>
            </a:r>
            <a:r>
              <a:rPr lang="nl-NL" sz="1900" dirty="0">
                <a:latin typeface="Calibri" panose="020F0502020204030204" pitchFamily="34" charset="0"/>
                <a:sym typeface="Calibri"/>
              </a:rPr>
              <a:t>school</a:t>
            </a:r>
          </a:p>
          <a:p>
            <a:pPr marL="342900" indent="-342900">
              <a:buClr>
                <a:schemeClr val="dk1"/>
              </a:buClr>
              <a:buSzPct val="100000"/>
              <a:buFont typeface="Arial" panose="020B0604020202020204" pitchFamily="34" charset="0"/>
              <a:buChar char="•"/>
            </a:pPr>
            <a:r>
              <a:rPr lang="nl-NL" sz="1900" dirty="0">
                <a:latin typeface="Calibri" panose="020F0502020204030204" pitchFamily="34" charset="0"/>
                <a:sym typeface="Calibri"/>
              </a:rPr>
              <a:t>Schoolverzuim: Handreiking </a:t>
            </a:r>
            <a:r>
              <a:rPr lang="nl-NL" sz="1900" dirty="0">
                <a:latin typeface="Calibri" panose="020F0502020204030204" pitchFamily="34" charset="0"/>
                <a:sym typeface="Calibri"/>
              </a:rPr>
              <a:t>‘Snel terug naar school is veel beter</a:t>
            </a:r>
            <a:r>
              <a:rPr lang="nl-NL" sz="1900" dirty="0">
                <a:latin typeface="Calibri" panose="020F0502020204030204" pitchFamily="34" charset="0"/>
                <a:sym typeface="Calibri"/>
              </a:rPr>
              <a:t>’</a:t>
            </a:r>
            <a:endParaRPr lang="nl-NL" sz="1900" dirty="0">
              <a:latin typeface="Calibri" panose="020F0502020204030204" pitchFamily="34" charset="0"/>
              <a:sym typeface="Calibri"/>
            </a:endParaRPr>
          </a:p>
          <a:p>
            <a:pPr>
              <a:buClr>
                <a:schemeClr val="dk1"/>
              </a:buClr>
              <a:buSzPct val="100000"/>
            </a:pPr>
            <a:endParaRPr lang="en-US" sz="1900" dirty="0">
              <a:latin typeface="Calibri" panose="020F0502020204030204" pitchFamily="34" charset="0"/>
              <a:sym typeface="Calibri"/>
            </a:endParaRPr>
          </a:p>
        </p:txBody>
      </p:sp>
      <p:sp>
        <p:nvSpPr>
          <p:cNvPr id="86" name="Shape 8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644896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p:nvPr/>
        </p:nvSpPr>
        <p:spPr>
          <a:xfrm>
            <a:off x="1547812" y="1419224"/>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endParaRPr lang="en-US" sz="1900" b="1" i="0" u="none" strike="noStrike" cap="none" dirty="0">
              <a:solidFill>
                <a:schemeClr val="dk2"/>
              </a:solidFill>
              <a:latin typeface="Calibri"/>
              <a:ea typeface="Calibri"/>
              <a:cs typeface="Calibri"/>
              <a:sym typeface="Calibri"/>
            </a:endParaRPr>
          </a:p>
        </p:txBody>
      </p:sp>
      <p:sp>
        <p:nvSpPr>
          <p:cNvPr id="64" name="Shape 64"/>
          <p:cNvSpPr txBox="1"/>
          <p:nvPr/>
        </p:nvSpPr>
        <p:spPr>
          <a:xfrm>
            <a:off x="1548000" y="1620000"/>
            <a:ext cx="7138986" cy="4364183"/>
          </a:xfrm>
          <a:prstGeom prst="rect">
            <a:avLst/>
          </a:prstGeom>
          <a:noFill/>
          <a:ln>
            <a:noFill/>
          </a:ln>
        </p:spPr>
        <p:txBody>
          <a:bodyPr lIns="91425" tIns="45700" rIns="91425" bIns="45700" anchor="t" anchorCtr="0">
            <a:noAutofit/>
          </a:bodyPr>
          <a:lstStyle>
            <a:defPPr marR="0" lvl="0" algn="l" rtl="0">
              <a:lnSpc>
                <a:spcPct val="100000"/>
              </a:lnSpc>
              <a:spcBef>
                <a:spcPts val="0"/>
              </a:spcBef>
              <a:spcAft>
                <a:spcPts val="0"/>
              </a:spcAft>
            </a:defPPr>
            <a:lvl1pPr>
              <a:defRPr sz="2400" b="1">
                <a:latin typeface="Calibri" panose="020F0502020204030204" pitchFamily="34" charset="0"/>
              </a:defRPr>
            </a:lvl1pPr>
          </a:lstStyle>
          <a:p>
            <a:r>
              <a:rPr lang="nl-NL" dirty="0">
                <a:sym typeface="Calibri"/>
              </a:rPr>
              <a:t>Voorbeelden </a:t>
            </a:r>
            <a:r>
              <a:rPr lang="nl-NL" dirty="0">
                <a:sym typeface="Calibri"/>
              </a:rPr>
              <a:t>van informatiebronnen </a:t>
            </a:r>
            <a:r>
              <a:rPr lang="nl-NL" i="1" dirty="0">
                <a:sym typeface="Calibri"/>
              </a:rPr>
              <a:t>voor </a:t>
            </a:r>
            <a:r>
              <a:rPr lang="nl-NL" i="1" dirty="0">
                <a:sym typeface="Calibri"/>
              </a:rPr>
              <a:t>jeugdigen</a:t>
            </a:r>
            <a:r>
              <a:rPr lang="nl-NL" dirty="0">
                <a:sym typeface="Calibri"/>
              </a:rPr>
              <a:t>:</a:t>
            </a:r>
          </a:p>
          <a:p>
            <a:endParaRPr lang="nl-NL" sz="1600" dirty="0"/>
          </a:p>
          <a:p>
            <a:r>
              <a:rPr lang="nl-NL" sz="1600" b="0" dirty="0">
                <a:hlinkClick r:id="rId3"/>
              </a:rPr>
              <a:t>www.bibbers.nl</a:t>
            </a:r>
            <a:r>
              <a:rPr lang="nl-NL" sz="1600" b="0" dirty="0"/>
              <a:t>, voor 6-12 jaar</a:t>
            </a:r>
          </a:p>
          <a:p>
            <a:endParaRPr lang="nl-NL" sz="1600" b="0" dirty="0"/>
          </a:p>
          <a:p>
            <a:r>
              <a:rPr lang="nl-NL" sz="1600" b="0" dirty="0">
                <a:hlinkClick r:id="rId4"/>
              </a:rPr>
              <a:t>www.stopjeangst.nl</a:t>
            </a:r>
            <a:r>
              <a:rPr lang="nl-NL" sz="1600" b="0" dirty="0">
                <a:hlinkClick r:id="rId4"/>
              </a:rPr>
              <a:t>.</a:t>
            </a:r>
            <a:r>
              <a:rPr lang="nl-NL" sz="1600" b="0" dirty="0"/>
              <a:t> </a:t>
            </a:r>
            <a:r>
              <a:rPr lang="nl-NL" sz="1600" b="0" dirty="0"/>
              <a:t>voor 12-18 jaar</a:t>
            </a:r>
          </a:p>
          <a:p>
            <a:endParaRPr lang="nl-NL" sz="1600" b="0" dirty="0"/>
          </a:p>
          <a:p>
            <a:r>
              <a:rPr lang="nl-NL" sz="1600" b="0" dirty="0"/>
              <a:t>Zelfhulpboek </a:t>
            </a:r>
            <a:r>
              <a:rPr lang="nl-NL" sz="1600" b="0" dirty="0"/>
              <a:t>‘Hoe kom ik van die angsten af’ van Lisa M. Schab </a:t>
            </a:r>
            <a:r>
              <a:rPr lang="nl-NL" sz="1600" b="0" dirty="0"/>
              <a:t> </a:t>
            </a:r>
            <a:r>
              <a:rPr lang="nl-NL" sz="1600" b="0" dirty="0"/>
              <a:t>vanaf 13 jaar.</a:t>
            </a:r>
            <a:endParaRPr lang="en-GB" sz="1600" b="0" dirty="0"/>
          </a:p>
          <a:p>
            <a:endParaRPr lang="nl-NL" sz="1600" b="0" dirty="0"/>
          </a:p>
          <a:p>
            <a:r>
              <a:rPr lang="nl-NL" sz="1600" b="0" dirty="0"/>
              <a:t>Zelfhulpboek </a:t>
            </a:r>
            <a:r>
              <a:rPr lang="nl-NL" sz="1600" b="0" dirty="0"/>
              <a:t>‘Minder angstig en bang’ van Michael A. </a:t>
            </a:r>
            <a:r>
              <a:rPr lang="nl-NL" sz="1600" b="0" dirty="0" err="1"/>
              <a:t>Tompkins</a:t>
            </a:r>
            <a:r>
              <a:rPr lang="nl-NL" sz="1600" b="0" dirty="0"/>
              <a:t> en Katherine </a:t>
            </a:r>
            <a:r>
              <a:rPr lang="nl-NL" sz="1600" b="0" dirty="0" err="1"/>
              <a:t>A.Martinez</a:t>
            </a:r>
            <a:r>
              <a:rPr lang="nl-NL" sz="1600" b="0" dirty="0"/>
              <a:t> </a:t>
            </a:r>
            <a:r>
              <a:rPr lang="nl-NL" sz="1600" b="0" dirty="0"/>
              <a:t> </a:t>
            </a:r>
            <a:r>
              <a:rPr lang="nl-NL" sz="1600" b="0" dirty="0"/>
              <a:t>vanaf </a:t>
            </a:r>
            <a:r>
              <a:rPr lang="nl-NL" sz="1600" b="0" dirty="0"/>
              <a:t>13 jaar.</a:t>
            </a:r>
            <a:endParaRPr lang="en-GB" sz="1600" b="0" dirty="0"/>
          </a:p>
          <a:p>
            <a:endParaRPr lang="nl-NL" sz="1600" b="0" dirty="0"/>
          </a:p>
          <a:p>
            <a:r>
              <a:rPr lang="nl-NL" sz="1600" b="0" dirty="0"/>
              <a:t>Zelfhulpboek </a:t>
            </a:r>
            <a:r>
              <a:rPr lang="nl-NL" sz="1600" b="0" dirty="0"/>
              <a:t>‘Omgaan met studiefaalangst’ van F. Sterk en S. </a:t>
            </a:r>
            <a:r>
              <a:rPr lang="nl-NL" sz="1600" b="0" dirty="0" err="1"/>
              <a:t>Swaen</a:t>
            </a:r>
            <a:r>
              <a:rPr lang="nl-NL" sz="1600" b="0" dirty="0"/>
              <a:t> </a:t>
            </a:r>
            <a:r>
              <a:rPr lang="nl-NL" sz="1600" b="0" dirty="0"/>
              <a:t>vanaf </a:t>
            </a:r>
            <a:r>
              <a:rPr lang="nl-NL" sz="1600" b="0" dirty="0"/>
              <a:t>13 jaar.</a:t>
            </a:r>
            <a:endParaRPr lang="en-GB" sz="1600" b="0" dirty="0"/>
          </a:p>
          <a:p>
            <a:endParaRPr lang="nl-NL" sz="1600" b="0" dirty="0"/>
          </a:p>
          <a:p>
            <a:r>
              <a:rPr lang="nl-NL" sz="1600" b="0" dirty="0">
                <a:hlinkClick r:id="rId5"/>
              </a:rPr>
              <a:t>Online zelfhulpprogramma  </a:t>
            </a:r>
            <a:r>
              <a:rPr lang="nl-NL" sz="1600" b="0" dirty="0" err="1">
                <a:hlinkClick r:id="rId5"/>
              </a:rPr>
              <a:t>MoodGym</a:t>
            </a:r>
            <a:r>
              <a:rPr lang="nl-NL" sz="1600" b="0" dirty="0"/>
              <a:t> voor adolescenten</a:t>
            </a:r>
          </a:p>
          <a:p>
            <a:endParaRPr lang="nl-NL" sz="1600" b="0" dirty="0">
              <a:hlinkClick r:id="rId6"/>
            </a:endParaRPr>
          </a:p>
          <a:p>
            <a:r>
              <a:rPr lang="nl-NL" sz="1600" b="0" dirty="0">
                <a:hlinkClick r:id="rId6"/>
              </a:rPr>
              <a:t>www.overjekop.nl</a:t>
            </a:r>
            <a:r>
              <a:rPr lang="nl-NL" sz="1600" b="0" dirty="0"/>
              <a:t> voor jongeren</a:t>
            </a:r>
            <a:endParaRPr lang="nl-NL" sz="1600" b="0" dirty="0">
              <a:sym typeface="Calibri"/>
            </a:endParaRPr>
          </a:p>
          <a:p>
            <a:endParaRPr lang="nl-NL" sz="1600" b="0" dirty="0">
              <a:sym typeface="Calibri"/>
            </a:endParaRPr>
          </a:p>
          <a:p>
            <a:r>
              <a:rPr lang="nl-NL" sz="1600" b="0" dirty="0">
                <a:sym typeface="Calibri"/>
              </a:rPr>
              <a:t>	</a:t>
            </a:r>
          </a:p>
          <a:p>
            <a:endParaRPr lang="nl-NL" sz="1600" b="0" dirty="0">
              <a:sym typeface="Calibri"/>
            </a:endParaRPr>
          </a:p>
        </p:txBody>
      </p:sp>
      <p:sp>
        <p:nvSpPr>
          <p:cNvPr id="65" name="Shape 65"/>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2853756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4" name="Shape 64"/>
          <p:cNvSpPr txBox="1"/>
          <p:nvPr/>
        </p:nvSpPr>
        <p:spPr>
          <a:xfrm>
            <a:off x="1547812" y="1620000"/>
            <a:ext cx="7138986" cy="4939146"/>
          </a:xfrm>
          <a:prstGeom prst="rect">
            <a:avLst/>
          </a:prstGeom>
          <a:noFill/>
          <a:ln>
            <a:noFill/>
          </a:ln>
        </p:spPr>
        <p:txBody>
          <a:bodyPr lIns="91425" tIns="45700" rIns="91425" bIns="45700" anchor="t" anchorCtr="0">
            <a:noAutofit/>
          </a:bodyPr>
          <a:lstStyle/>
          <a:p>
            <a:r>
              <a:rPr lang="nl-NL" sz="2400" b="1" dirty="0">
                <a:latin typeface="Calibri" panose="020F0502020204030204" pitchFamily="34" charset="0"/>
              </a:rPr>
              <a:t>Voorbeelden van informatiebronnen </a:t>
            </a:r>
            <a:r>
              <a:rPr lang="nl-NL" sz="2400" b="1" i="1" dirty="0">
                <a:latin typeface="Calibri" panose="020F0502020204030204" pitchFamily="34" charset="0"/>
              </a:rPr>
              <a:t>voor </a:t>
            </a:r>
            <a:r>
              <a:rPr lang="nl-NL" sz="2400" b="1" i="1" dirty="0" smtClean="0">
                <a:latin typeface="Calibri" panose="020F0502020204030204" pitchFamily="34" charset="0"/>
              </a:rPr>
              <a:t>ouders</a:t>
            </a:r>
            <a:r>
              <a:rPr lang="nl-NL" sz="2400" b="1" dirty="0" smtClean="0">
                <a:latin typeface="Calibri" panose="020F0502020204030204" pitchFamily="34" charset="0"/>
              </a:rPr>
              <a:t>:</a:t>
            </a:r>
            <a:endParaRPr lang="en-GB" sz="2400" b="1" dirty="0">
              <a:latin typeface="Calibri" panose="020F0502020204030204" pitchFamily="34" charset="0"/>
            </a:endParaRPr>
          </a:p>
          <a:p>
            <a:r>
              <a:rPr lang="nl-NL" sz="2000" dirty="0">
                <a:latin typeface="Calibri" panose="020F0502020204030204" pitchFamily="34" charset="0"/>
              </a:rPr>
              <a:t> </a:t>
            </a:r>
            <a:endParaRPr lang="en-GB" sz="1800" dirty="0">
              <a:latin typeface="Calibri" panose="020F0502020204030204" pitchFamily="34" charset="0"/>
            </a:endParaRPr>
          </a:p>
          <a:p>
            <a:pPr lvl="0"/>
            <a:r>
              <a:rPr lang="nl-NL" sz="1600" u="sng" dirty="0" smtClean="0">
                <a:latin typeface="Calibri" panose="020F0502020204030204" pitchFamily="34" charset="0"/>
                <a:hlinkClick r:id="rId3"/>
              </a:rPr>
              <a:t>www.opvoeden.nl</a:t>
            </a:r>
            <a:r>
              <a:rPr lang="nl-NL" sz="1600" u="sng" dirty="0" smtClean="0">
                <a:latin typeface="Calibri" panose="020F0502020204030204" pitchFamily="34" charset="0"/>
              </a:rPr>
              <a:t> </a:t>
            </a:r>
            <a:r>
              <a:rPr lang="nl-NL" sz="1600" dirty="0" smtClean="0">
                <a:latin typeface="Calibri" panose="020F0502020204030204" pitchFamily="34" charset="0"/>
              </a:rPr>
              <a:t>van Stichting Opvoeden</a:t>
            </a:r>
            <a:endParaRPr lang="nl-NL" sz="1600" dirty="0">
              <a:latin typeface="Calibri" panose="020F0502020204030204" pitchFamily="34" charset="0"/>
            </a:endParaRPr>
          </a:p>
          <a:p>
            <a:pPr lvl="0"/>
            <a:endParaRPr lang="nl-NL" sz="1600" dirty="0" smtClean="0">
              <a:latin typeface="Calibri" panose="020F0502020204030204" pitchFamily="34" charset="0"/>
            </a:endParaRPr>
          </a:p>
          <a:p>
            <a:pPr lvl="0"/>
            <a:r>
              <a:rPr lang="nl-NL" sz="1600" u="sng" dirty="0" smtClean="0">
                <a:latin typeface="Calibri" panose="020F0502020204030204" pitchFamily="34" charset="0"/>
                <a:hlinkClick r:id="rId4"/>
              </a:rPr>
              <a:t>website </a:t>
            </a:r>
            <a:r>
              <a:rPr lang="nl-NL" sz="1600" u="sng" dirty="0">
                <a:latin typeface="Calibri" panose="020F0502020204030204" pitchFamily="34" charset="0"/>
                <a:hlinkClick r:id="rId4"/>
              </a:rPr>
              <a:t>van de ADF stichting</a:t>
            </a:r>
            <a:r>
              <a:rPr lang="en-GB" sz="1600" dirty="0">
                <a:latin typeface="Calibri" panose="020F0502020204030204" pitchFamily="34" charset="0"/>
                <a:hlinkClick r:id="rId4"/>
              </a:rPr>
              <a:t> </a:t>
            </a:r>
            <a:endParaRPr lang="en-GB" sz="1600" dirty="0" smtClean="0">
              <a:latin typeface="Calibri" panose="020F0502020204030204" pitchFamily="34" charset="0"/>
            </a:endParaRPr>
          </a:p>
          <a:p>
            <a:pPr lvl="0"/>
            <a:endParaRPr lang="en-GB" sz="1600" dirty="0">
              <a:latin typeface="Calibri" panose="020F0502020204030204" pitchFamily="34" charset="0"/>
            </a:endParaRPr>
          </a:p>
          <a:p>
            <a:pPr lvl="0"/>
            <a:r>
              <a:rPr lang="nl-NL" sz="1600" u="sng" dirty="0" smtClean="0">
                <a:latin typeface="Calibri" panose="020F0502020204030204" pitchFamily="34" charset="0"/>
                <a:hlinkClick r:id="rId5"/>
              </a:rPr>
              <a:t>website </a:t>
            </a:r>
            <a:r>
              <a:rPr lang="nl-NL" sz="1600" u="sng" dirty="0">
                <a:latin typeface="Calibri" panose="020F0502020204030204" pitchFamily="34" charset="0"/>
                <a:hlinkClick r:id="rId5"/>
              </a:rPr>
              <a:t>JM </a:t>
            </a:r>
            <a:r>
              <a:rPr lang="nl-NL" sz="1600" u="sng" dirty="0" smtClean="0">
                <a:latin typeface="Calibri" panose="020F0502020204030204" pitchFamily="34" charset="0"/>
                <a:hlinkClick r:id="rId5"/>
              </a:rPr>
              <a:t>ouders</a:t>
            </a:r>
            <a:endParaRPr lang="nl-NL" sz="1600" u="sng" dirty="0" smtClean="0">
              <a:latin typeface="Calibri" panose="020F0502020204030204" pitchFamily="34" charset="0"/>
            </a:endParaRPr>
          </a:p>
          <a:p>
            <a:pPr lvl="0"/>
            <a:endParaRPr lang="nl-NL" sz="1600" dirty="0" smtClean="0">
              <a:latin typeface="Calibri" panose="020F0502020204030204" pitchFamily="34" charset="0"/>
            </a:endParaRPr>
          </a:p>
          <a:p>
            <a:pPr lvl="0"/>
            <a:r>
              <a:rPr lang="nl-NL" sz="1600" u="sng" dirty="0" smtClean="0">
                <a:latin typeface="Calibri" panose="020F0502020204030204" pitchFamily="34" charset="0"/>
                <a:hlinkClick r:id="rId6"/>
              </a:rPr>
              <a:t>Groeimee.be</a:t>
            </a:r>
            <a:endParaRPr lang="nl-NL" sz="1600" u="sng" dirty="0" smtClean="0">
              <a:latin typeface="Calibri" panose="020F0502020204030204" pitchFamily="34" charset="0"/>
            </a:endParaRPr>
          </a:p>
          <a:p>
            <a:pPr lvl="0"/>
            <a:endParaRPr lang="nl-NL" sz="1600" dirty="0" smtClean="0">
              <a:latin typeface="Calibri" panose="020F0502020204030204" pitchFamily="34" charset="0"/>
            </a:endParaRPr>
          </a:p>
          <a:p>
            <a:pPr lvl="0"/>
            <a:r>
              <a:rPr lang="nl-NL" sz="1600" dirty="0" smtClean="0">
                <a:latin typeface="Calibri" panose="020F0502020204030204" pitchFamily="34" charset="0"/>
              </a:rPr>
              <a:t>Het </a:t>
            </a:r>
            <a:r>
              <a:rPr lang="nl-NL" sz="1600" dirty="0">
                <a:latin typeface="Calibri" panose="020F0502020204030204" pitchFamily="34" charset="0"/>
              </a:rPr>
              <a:t>boek ‘Angst bij kinderen’ van kinderpsychiater Frits Boer </a:t>
            </a:r>
            <a:endParaRPr lang="en-GB" sz="1600" dirty="0">
              <a:latin typeface="Calibri" panose="020F0502020204030204" pitchFamily="34" charset="0"/>
            </a:endParaRPr>
          </a:p>
        </p:txBody>
      </p:sp>
      <p:sp>
        <p:nvSpPr>
          <p:cNvPr id="65" name="Shape 65"/>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22936783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p:nvPr/>
        </p:nvSpPr>
        <p:spPr>
          <a:xfrm>
            <a:off x="1547812" y="1620000"/>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2400" b="1" i="0" u="none" strike="noStrike" cap="none" dirty="0" err="1" smtClean="0">
                <a:solidFill>
                  <a:schemeClr val="dk2"/>
                </a:solidFill>
                <a:latin typeface="Calibri"/>
                <a:ea typeface="Calibri"/>
                <a:cs typeface="Calibri"/>
                <a:sym typeface="Calibri"/>
              </a:rPr>
              <a:t>Verwijzen</a:t>
            </a:r>
            <a:r>
              <a:rPr lang="en-US" sz="2400" b="1" i="0" u="none" strike="noStrike" cap="none" dirty="0" smtClean="0">
                <a:solidFill>
                  <a:schemeClr val="dk2"/>
                </a:solidFill>
                <a:latin typeface="Calibri"/>
                <a:ea typeface="Calibri"/>
                <a:cs typeface="Calibri"/>
                <a:sym typeface="Calibri"/>
              </a:rPr>
              <a:t> </a:t>
            </a:r>
            <a:endParaRPr lang="en-US" sz="2400" b="1" i="0" u="none" strike="noStrike" cap="none" dirty="0">
              <a:solidFill>
                <a:schemeClr val="dk2"/>
              </a:solidFill>
              <a:latin typeface="Calibri"/>
              <a:ea typeface="Calibri"/>
              <a:cs typeface="Calibri"/>
              <a:sym typeface="Calibri"/>
            </a:endParaRPr>
          </a:p>
        </p:txBody>
      </p:sp>
      <p:sp>
        <p:nvSpPr>
          <p:cNvPr id="92" name="Shape 92"/>
          <p:cNvSpPr txBox="1"/>
          <p:nvPr/>
        </p:nvSpPr>
        <p:spPr>
          <a:xfrm>
            <a:off x="1547812" y="2160000"/>
            <a:ext cx="7138986" cy="4169363"/>
          </a:xfrm>
          <a:prstGeom prst="rect">
            <a:avLst/>
          </a:prstGeom>
          <a:noFill/>
          <a:ln>
            <a:noFill/>
          </a:ln>
        </p:spPr>
        <p:txBody>
          <a:bodyPr lIns="91425" tIns="45700" rIns="91425" bIns="45700" anchor="t" anchorCtr="0">
            <a:noAutofit/>
          </a:bodyPr>
          <a:lstStyle>
            <a:defPPr marR="0" lvl="0" algn="l" rtl="0">
              <a:lnSpc>
                <a:spcPct val="100000"/>
              </a:lnSpc>
              <a:spcBef>
                <a:spcPts val="0"/>
              </a:spcBef>
              <a:spcAft>
                <a:spcPts val="0"/>
              </a:spcAft>
            </a:defPPr>
            <a:lvl1pPr marL="342900" indent="-342900">
              <a:buFont typeface="Arial" panose="020B0604020202020204" pitchFamily="34" charset="0"/>
              <a:buChar char="•"/>
              <a:defRPr sz="1900">
                <a:latin typeface="Calibri" panose="020F0502020204030204" pitchFamily="34" charset="0"/>
              </a:defRPr>
            </a:lvl1pPr>
          </a:lstStyle>
          <a:p>
            <a:pPr marL="342900" lvl="1"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rPr>
              <a:t>Jeugd </a:t>
            </a:r>
            <a:r>
              <a:rPr lang="nl-NL" sz="1900" dirty="0">
                <a:solidFill>
                  <a:schemeClr val="dk1"/>
                </a:solidFill>
                <a:latin typeface="Calibri"/>
                <a:ea typeface="Calibri"/>
                <a:cs typeface="Calibri"/>
              </a:rPr>
              <a:t>GGZ consulteren bij twijfel</a:t>
            </a:r>
          </a:p>
          <a:p>
            <a:pPr marL="342900" lvl="1"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rPr>
              <a:t>Gespecialiseerde GGZ:</a:t>
            </a:r>
          </a:p>
          <a:p>
            <a:pPr marL="742950" lvl="2"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rPr>
              <a:t>bij vermoeden angststoornis of naast de angst andere psychische problematiek</a:t>
            </a:r>
          </a:p>
          <a:p>
            <a:pPr marL="742950" lvl="2"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rPr>
              <a:t>bij psychiatrische problematiek ouders</a:t>
            </a:r>
          </a:p>
          <a:p>
            <a:pPr marL="342900" lvl="1"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rPr>
              <a:t>Jeugdhulpverlening </a:t>
            </a:r>
            <a:r>
              <a:rPr lang="nl-NL" sz="1900" dirty="0">
                <a:solidFill>
                  <a:schemeClr val="dk1"/>
                </a:solidFill>
                <a:latin typeface="Calibri"/>
                <a:ea typeface="Calibri"/>
                <a:cs typeface="Calibri"/>
              </a:rPr>
              <a:t>als problemen in de opvoedingssituatie doorslaggevend </a:t>
            </a:r>
            <a:r>
              <a:rPr lang="nl-NL" sz="1900" dirty="0">
                <a:solidFill>
                  <a:schemeClr val="dk1"/>
                </a:solidFill>
                <a:latin typeface="Calibri"/>
                <a:ea typeface="Calibri"/>
                <a:cs typeface="Calibri"/>
              </a:rPr>
              <a:t>lijken</a:t>
            </a:r>
            <a:endParaRPr lang="nl-NL" sz="1900" dirty="0">
              <a:solidFill>
                <a:schemeClr val="dk1"/>
              </a:solidFill>
              <a:latin typeface="Calibri"/>
              <a:ea typeface="Calibri"/>
              <a:cs typeface="Calibri"/>
            </a:endParaRPr>
          </a:p>
          <a:p>
            <a:pPr marL="342900" lvl="1"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rPr>
              <a:t>Jeugd GGZ  </a:t>
            </a:r>
            <a:r>
              <a:rPr lang="nl-NL" sz="1900" dirty="0">
                <a:solidFill>
                  <a:schemeClr val="dk1"/>
                </a:solidFill>
                <a:latin typeface="Calibri"/>
                <a:ea typeface="Calibri"/>
                <a:cs typeface="Calibri"/>
              </a:rPr>
              <a:t>wanneer de schoolweigering een gevolg is van een onderliggende angstproblematiek, met gelijktijdige inzet van een gestructureerde aanpak van </a:t>
            </a:r>
            <a:r>
              <a:rPr lang="nl-NL" sz="1900" dirty="0" smtClean="0">
                <a:solidFill>
                  <a:schemeClr val="dk1"/>
                </a:solidFill>
                <a:latin typeface="Calibri"/>
                <a:ea typeface="Calibri"/>
                <a:cs typeface="Calibri"/>
              </a:rPr>
              <a:t>schoolverzuim</a:t>
            </a:r>
            <a:endParaRPr lang="nl-NL" dirty="0"/>
          </a:p>
        </p:txBody>
      </p:sp>
      <p:sp>
        <p:nvSpPr>
          <p:cNvPr id="93" name="Shape 93"/>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4209164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1547812" y="1620000"/>
            <a:ext cx="7138986" cy="409575"/>
          </a:xfrm>
          <a:prstGeom prst="rect">
            <a:avLst/>
          </a:prstGeom>
          <a:noFill/>
          <a:ln>
            <a:noFill/>
          </a:ln>
        </p:spPr>
        <p:txBody>
          <a:bodyPr lIns="91425" tIns="45700" rIns="91425" bIns="45700" anchor="t" anchorCtr="0">
            <a:noAutofit/>
          </a:bodyPr>
          <a:lstStyle>
            <a:defPPr marR="0" lvl="0" algn="l" rtl="0">
              <a:lnSpc>
                <a:spcPct val="100000"/>
              </a:lnSpc>
              <a:spcBef>
                <a:spcPts val="0"/>
              </a:spcBef>
              <a:spcAft>
                <a:spcPts val="0"/>
              </a:spcAft>
            </a:defPPr>
            <a:lvl1pPr marL="0" indent="0">
              <a:buClr>
                <a:schemeClr val="dk2"/>
              </a:buClr>
              <a:buSzPct val="25000"/>
              <a:buFont typeface="Calibri"/>
              <a:defRPr sz="2400" b="1">
                <a:solidFill>
                  <a:schemeClr val="dk2"/>
                </a:solidFill>
                <a:latin typeface="Calibri"/>
                <a:ea typeface="Calibri"/>
                <a:cs typeface="Calibri"/>
              </a:defRPr>
            </a:lvl1pPr>
          </a:lstStyle>
          <a:p>
            <a:r>
              <a:rPr lang="en-US" dirty="0" err="1">
                <a:sym typeface="Calibri"/>
              </a:rPr>
              <a:t>Nazorg</a:t>
            </a:r>
            <a:endParaRPr lang="en-US" dirty="0">
              <a:sym typeface="Calibri"/>
            </a:endParaRPr>
          </a:p>
        </p:txBody>
      </p:sp>
      <p:sp>
        <p:nvSpPr>
          <p:cNvPr id="99" name="Shape 99"/>
          <p:cNvSpPr txBox="1"/>
          <p:nvPr/>
        </p:nvSpPr>
        <p:spPr>
          <a:xfrm>
            <a:off x="1547812" y="2160000"/>
            <a:ext cx="7138986" cy="3962399"/>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nl-NL" sz="1900" dirty="0" smtClean="0">
                <a:solidFill>
                  <a:schemeClr val="dk1"/>
                </a:solidFill>
                <a:latin typeface="Calibri"/>
                <a:ea typeface="Calibri"/>
                <a:cs typeface="Calibri"/>
                <a:sym typeface="Calibri"/>
              </a:rPr>
              <a:t>In </a:t>
            </a:r>
            <a:r>
              <a:rPr lang="nl-NL" sz="1900" dirty="0">
                <a:solidFill>
                  <a:schemeClr val="dk1"/>
                </a:solidFill>
                <a:latin typeface="Calibri"/>
                <a:ea typeface="Calibri"/>
                <a:cs typeface="Calibri"/>
                <a:sym typeface="Calibri"/>
              </a:rPr>
              <a:t>overleg </a:t>
            </a:r>
            <a:r>
              <a:rPr lang="nl-NL" sz="1900" dirty="0" smtClean="0">
                <a:solidFill>
                  <a:schemeClr val="dk1"/>
                </a:solidFill>
                <a:latin typeface="Calibri"/>
                <a:ea typeface="Calibri"/>
                <a:cs typeface="Calibri"/>
                <a:sym typeface="Calibri"/>
              </a:rPr>
              <a:t>wordt gekeken of er een rol is voor de JGZ bij nazorg of vervolg en zo ja, </a:t>
            </a:r>
            <a:r>
              <a:rPr lang="nl-NL" sz="1900" dirty="0" smtClean="0">
                <a:solidFill>
                  <a:schemeClr val="dk1"/>
                </a:solidFill>
                <a:latin typeface="Calibri"/>
                <a:ea typeface="Calibri"/>
                <a:cs typeface="Calibri"/>
                <a:sym typeface="Calibri"/>
              </a:rPr>
              <a:t>welke</a:t>
            </a:r>
            <a:endParaRPr sz="1900" b="0" i="0" u="none" strike="noStrike" cap="none" dirty="0">
              <a:solidFill>
                <a:schemeClr val="dk1"/>
              </a:solidFill>
              <a:sym typeface="Arial"/>
            </a:endParaRPr>
          </a:p>
        </p:txBody>
      </p:sp>
      <p:sp>
        <p:nvSpPr>
          <p:cNvPr id="100" name="Shape 10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3577093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
        <p:nvSpPr>
          <p:cNvPr id="106" name="Shape 106"/>
          <p:cNvSpPr txBox="1"/>
          <p:nvPr/>
        </p:nvSpPr>
        <p:spPr>
          <a:xfrm>
            <a:off x="1548000" y="1620000"/>
            <a:ext cx="7468199" cy="605700"/>
          </a:xfrm>
          <a:prstGeom prst="rect">
            <a:avLst/>
          </a:prstGeom>
          <a:noFill/>
          <a:ln>
            <a:noFill/>
          </a:ln>
        </p:spPr>
        <p:txBody>
          <a:bodyPr lIns="91425" tIns="45700" rIns="91425" bIns="45700" anchor="t" anchorCtr="0">
            <a:noAutofit/>
          </a:bodyPr>
          <a:lstStyle/>
          <a:p>
            <a:pPr lvl="0">
              <a:lnSpc>
                <a:spcPct val="136842"/>
              </a:lnSpc>
              <a:spcBef>
                <a:spcPts val="380"/>
              </a:spcBef>
              <a:buClr>
                <a:schemeClr val="dk1"/>
              </a:buClr>
              <a:buSzPct val="25000"/>
            </a:pPr>
            <a:r>
              <a:rPr lang="nl-NL" sz="1800" b="1" dirty="0">
                <a:solidFill>
                  <a:schemeClr val="dk1"/>
                </a:solidFill>
                <a:latin typeface="Calibri"/>
                <a:ea typeface="Calibri"/>
                <a:cs typeface="Calibri"/>
                <a:sym typeface="Calibri"/>
              </a:rPr>
              <a:t>Casus over begeleiding/ondersteuning of verwijzen/follow up/nazorg</a:t>
            </a:r>
          </a:p>
        </p:txBody>
      </p:sp>
      <p:sp>
        <p:nvSpPr>
          <p:cNvPr id="107" name="Shape 107"/>
          <p:cNvSpPr txBox="1"/>
          <p:nvPr/>
        </p:nvSpPr>
        <p:spPr>
          <a:xfrm>
            <a:off x="1548000" y="2160000"/>
            <a:ext cx="7139099" cy="3766199"/>
          </a:xfrm>
          <a:prstGeom prst="rect">
            <a:avLst/>
          </a:prstGeom>
          <a:noFill/>
          <a:ln>
            <a:noFill/>
          </a:ln>
        </p:spPr>
        <p:txBody>
          <a:bodyPr lIns="91425" tIns="45700" rIns="91425" bIns="45700" anchor="t" anchorCtr="0">
            <a:noAutofit/>
          </a:bodyPr>
          <a:lstStyle/>
          <a:p>
            <a:pPr lvl="0">
              <a:lnSpc>
                <a:spcPct val="136842"/>
              </a:lnSpc>
              <a:spcBef>
                <a:spcPts val="380"/>
              </a:spcBef>
              <a:buClr>
                <a:schemeClr val="dk1"/>
              </a:buClr>
              <a:buSzPct val="25000"/>
            </a:pPr>
            <a:r>
              <a:rPr lang="nl-NL" dirty="0">
                <a:solidFill>
                  <a:schemeClr val="dk1"/>
                </a:solidFill>
                <a:latin typeface="Calibri"/>
                <a:ea typeface="Calibri"/>
                <a:cs typeface="Calibri"/>
                <a:sym typeface="Calibri"/>
              </a:rPr>
              <a:t>Jorrit, 13 jaar, 1ste klas VMBO</a:t>
            </a:r>
            <a:r>
              <a:rPr lang="nl-NL" dirty="0" smtClean="0">
                <a:solidFill>
                  <a:schemeClr val="dk1"/>
                </a:solidFill>
                <a:latin typeface="Calibri"/>
                <a:ea typeface="Calibri"/>
                <a:cs typeface="Calibri"/>
                <a:sym typeface="Calibri"/>
              </a:rPr>
              <a:t>. Hij komt </a:t>
            </a:r>
            <a:r>
              <a:rPr lang="nl-NL" dirty="0">
                <a:solidFill>
                  <a:schemeClr val="dk1"/>
                </a:solidFill>
                <a:latin typeface="Calibri"/>
                <a:ea typeface="Calibri"/>
                <a:cs typeface="Calibri"/>
                <a:sym typeface="Calibri"/>
              </a:rPr>
              <a:t>van een basisschool in het dorp, heeft een verlengde kleuterperiode gehad.</a:t>
            </a:r>
          </a:p>
          <a:p>
            <a:pPr lvl="0">
              <a:lnSpc>
                <a:spcPct val="136842"/>
              </a:lnSpc>
              <a:spcBef>
                <a:spcPts val="380"/>
              </a:spcBef>
              <a:buClr>
                <a:schemeClr val="dk1"/>
              </a:buClr>
              <a:buSzPct val="25000"/>
            </a:pPr>
            <a:r>
              <a:rPr lang="nl-NL" dirty="0">
                <a:solidFill>
                  <a:schemeClr val="dk1"/>
                </a:solidFill>
                <a:latin typeface="Calibri"/>
                <a:ea typeface="Calibri"/>
                <a:cs typeface="Calibri"/>
                <a:sym typeface="Calibri"/>
              </a:rPr>
              <a:t>Tijdens de introductieweek was hij twee dagen ziek, overgeven, </a:t>
            </a:r>
            <a:r>
              <a:rPr lang="nl-NL" dirty="0" smtClean="0">
                <a:solidFill>
                  <a:schemeClr val="dk1"/>
                </a:solidFill>
                <a:latin typeface="Calibri"/>
                <a:ea typeface="Calibri"/>
                <a:cs typeface="Calibri"/>
                <a:sym typeface="Calibri"/>
              </a:rPr>
              <a:t>diarree. In </a:t>
            </a:r>
            <a:r>
              <a:rPr lang="nl-NL" dirty="0">
                <a:solidFill>
                  <a:schemeClr val="dk1"/>
                </a:solidFill>
                <a:latin typeface="Calibri"/>
                <a:ea typeface="Calibri"/>
                <a:cs typeface="Calibri"/>
                <a:sym typeface="Calibri"/>
              </a:rPr>
              <a:t>september </a:t>
            </a:r>
            <a:r>
              <a:rPr lang="nl-NL" dirty="0" smtClean="0">
                <a:solidFill>
                  <a:schemeClr val="dk1"/>
                </a:solidFill>
                <a:latin typeface="Calibri"/>
                <a:ea typeface="Calibri"/>
                <a:cs typeface="Calibri"/>
                <a:sym typeface="Calibri"/>
              </a:rPr>
              <a:t>was hij ook </a:t>
            </a:r>
            <a:r>
              <a:rPr lang="nl-NL" dirty="0">
                <a:solidFill>
                  <a:schemeClr val="dk1"/>
                </a:solidFill>
                <a:latin typeface="Calibri"/>
                <a:ea typeface="Calibri"/>
                <a:cs typeface="Calibri"/>
                <a:sym typeface="Calibri"/>
              </a:rPr>
              <a:t>enkele malen een dag thuis, misselijk, </a:t>
            </a:r>
            <a:r>
              <a:rPr lang="nl-NL" dirty="0" smtClean="0">
                <a:solidFill>
                  <a:schemeClr val="dk1"/>
                </a:solidFill>
                <a:latin typeface="Calibri"/>
                <a:ea typeface="Calibri"/>
                <a:cs typeface="Calibri"/>
                <a:sym typeface="Calibri"/>
              </a:rPr>
              <a:t>buikpijn. Het </a:t>
            </a:r>
            <a:r>
              <a:rPr lang="nl-NL" dirty="0">
                <a:solidFill>
                  <a:schemeClr val="dk1"/>
                </a:solidFill>
                <a:latin typeface="Calibri"/>
                <a:ea typeface="Calibri"/>
                <a:cs typeface="Calibri"/>
                <a:sym typeface="Calibri"/>
              </a:rPr>
              <a:t>is nu begin november, Jorrit is sinds de herfstvakantie nog niet op school geweest, buikpijn, misselijk, slecht slapen, moe. </a:t>
            </a:r>
            <a:r>
              <a:rPr lang="nl-NL" dirty="0" smtClean="0">
                <a:solidFill>
                  <a:schemeClr val="dk1"/>
                </a:solidFill>
                <a:latin typeface="Calibri"/>
                <a:ea typeface="Calibri"/>
                <a:cs typeface="Calibri"/>
                <a:sym typeface="Calibri"/>
              </a:rPr>
              <a:t>De </a:t>
            </a:r>
            <a:r>
              <a:rPr lang="nl-NL" dirty="0">
                <a:solidFill>
                  <a:schemeClr val="dk1"/>
                </a:solidFill>
                <a:latin typeface="Calibri"/>
                <a:ea typeface="Calibri"/>
                <a:cs typeface="Calibri"/>
                <a:sym typeface="Calibri"/>
              </a:rPr>
              <a:t>schoolzorgcoördinator vraagt of jij als jeugdarts mee wil kijken naar deze casus. Je nodigt hem met ouder uit. Hij komt met moeder. </a:t>
            </a:r>
          </a:p>
        </p:txBody>
      </p:sp>
    </p:spTree>
    <p:extLst>
      <p:ext uri="{BB962C8B-B14F-4D97-AF65-F5344CB8AC3E}">
        <p14:creationId xmlns:p14="http://schemas.microsoft.com/office/powerpoint/2010/main" val="3363399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p:nvPr/>
        </p:nvSpPr>
        <p:spPr>
          <a:xfrm>
            <a:off x="607925" y="1623000"/>
            <a:ext cx="2816100" cy="4091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nl-NL" sz="2400" b="1" dirty="0" smtClean="0">
                <a:solidFill>
                  <a:schemeClr val="dk2"/>
                </a:solidFill>
                <a:latin typeface="Calibri"/>
                <a:ea typeface="Calibri"/>
                <a:cs typeface="Calibri"/>
                <a:sym typeface="Calibri"/>
              </a:rPr>
              <a:t>W</a:t>
            </a:r>
            <a:r>
              <a:rPr lang="nl-NL" sz="2400" b="1" i="0" u="none" strike="noStrike" cap="none" dirty="0" smtClean="0">
                <a:solidFill>
                  <a:schemeClr val="dk2"/>
                </a:solidFill>
                <a:latin typeface="Calibri"/>
                <a:ea typeface="Calibri"/>
                <a:cs typeface="Calibri"/>
                <a:sym typeface="Calibri"/>
              </a:rPr>
              <a:t>ijze van registratie</a:t>
            </a:r>
            <a:endParaRPr lang="nl-NL" sz="2400" b="1" i="0" u="none" strike="noStrike" cap="none" dirty="0">
              <a:solidFill>
                <a:schemeClr val="dk2"/>
              </a:solidFill>
              <a:latin typeface="Calibri"/>
              <a:ea typeface="Calibri"/>
              <a:cs typeface="Calibri"/>
              <a:sym typeface="Calibri"/>
            </a:endParaRPr>
          </a:p>
        </p:txBody>
      </p:sp>
      <p:sp>
        <p:nvSpPr>
          <p:cNvPr id="113" name="Shape 113"/>
          <p:cNvSpPr txBox="1"/>
          <p:nvPr/>
        </p:nvSpPr>
        <p:spPr>
          <a:xfrm>
            <a:off x="486350" y="2816300"/>
            <a:ext cx="8657700" cy="2836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SzPct val="25000"/>
              <a:buNone/>
            </a:pPr>
            <a:r>
              <a:rPr lang="nl-NL" sz="1800" dirty="0" smtClean="0">
                <a:solidFill>
                  <a:schemeClr val="dk1"/>
                </a:solidFill>
              </a:rPr>
              <a:t> </a:t>
            </a:r>
            <a:r>
              <a:rPr lang="nl-NL" sz="1800" b="1" dirty="0" smtClean="0">
                <a:solidFill>
                  <a:schemeClr val="dk1"/>
                </a:solidFill>
                <a:latin typeface="Calibri"/>
                <a:ea typeface="Calibri"/>
                <a:cs typeface="Calibri"/>
                <a:sym typeface="Calibri"/>
              </a:rPr>
              <a:t>Toelichting op de BDS-protocollen bij JGZ-richtlijnen</a:t>
            </a:r>
          </a:p>
          <a:p>
            <a:pPr marL="457200" marR="38100" lvl="0" indent="-349250" rtl="0">
              <a:lnSpc>
                <a:spcPct val="115000"/>
              </a:lnSpc>
              <a:spcBef>
                <a:spcPts val="0"/>
              </a:spcBef>
              <a:buClr>
                <a:srgbClr val="222222"/>
              </a:buClr>
              <a:buSzPct val="100000"/>
              <a:buFont typeface="Arial" panose="020B0604020202020204" pitchFamily="34" charset="0"/>
              <a:buChar char="•"/>
            </a:pPr>
            <a:r>
              <a:rPr lang="nl-NL" sz="1900" dirty="0" smtClean="0">
                <a:solidFill>
                  <a:srgbClr val="222222"/>
                </a:solidFill>
                <a:highlight>
                  <a:srgbClr val="FCF8F1"/>
                </a:highlight>
                <a:latin typeface="Calibri"/>
                <a:ea typeface="Calibri"/>
                <a:cs typeface="Calibri"/>
                <a:sym typeface="Calibri"/>
              </a:rPr>
              <a:t>Handelingsaanbevelingen ten behoeve van de zorg voor het kind zijn conform de BDS op uniforme wijze registreerbaar </a:t>
            </a:r>
          </a:p>
          <a:p>
            <a:pPr marL="457200" marR="38100" lvl="0" indent="-349250" rtl="0">
              <a:lnSpc>
                <a:spcPct val="115000"/>
              </a:lnSpc>
              <a:spcBef>
                <a:spcPts val="0"/>
              </a:spcBef>
              <a:buClr>
                <a:srgbClr val="222222"/>
              </a:buClr>
              <a:buSzPct val="100000"/>
              <a:buFont typeface="Arial" panose="020B0604020202020204" pitchFamily="34" charset="0"/>
              <a:buChar char="•"/>
            </a:pPr>
            <a:r>
              <a:rPr lang="nl-NL" sz="1900" dirty="0" smtClean="0">
                <a:solidFill>
                  <a:srgbClr val="222222"/>
                </a:solidFill>
                <a:highlight>
                  <a:srgbClr val="FCF8F1"/>
                </a:highlight>
                <a:latin typeface="Calibri"/>
                <a:ea typeface="Calibri"/>
                <a:cs typeface="Calibri"/>
                <a:sym typeface="Calibri"/>
              </a:rPr>
              <a:t>Ondersteuning om een registratieprotocol voor de eigen organisatie te maken, passend bij de eigen werkprocessen en de inrichting van het Digitaal Dossier JGZ</a:t>
            </a:r>
          </a:p>
          <a:p>
            <a:pPr marL="457200" marR="38100" lvl="0" indent="-349250" rtl="0">
              <a:lnSpc>
                <a:spcPct val="115000"/>
              </a:lnSpc>
              <a:spcBef>
                <a:spcPts val="0"/>
              </a:spcBef>
              <a:buClr>
                <a:srgbClr val="222222"/>
              </a:buClr>
              <a:buSzPct val="100000"/>
              <a:buFont typeface="Arial" panose="020B0604020202020204" pitchFamily="34" charset="0"/>
              <a:buChar char="•"/>
            </a:pPr>
            <a:r>
              <a:rPr lang="nl-NL" sz="1900" dirty="0" smtClean="0">
                <a:solidFill>
                  <a:srgbClr val="222222"/>
                </a:solidFill>
                <a:highlight>
                  <a:srgbClr val="FCF8F1"/>
                </a:highlight>
                <a:latin typeface="Calibri"/>
                <a:ea typeface="Calibri"/>
                <a:cs typeface="Calibri"/>
                <a:sym typeface="Calibri"/>
              </a:rPr>
              <a:t>Een functionele omschrijving van de BDS-onderdelen en vervolgens de technische omschrijving</a:t>
            </a:r>
          </a:p>
          <a:p>
            <a:pPr marL="457200" marR="38100" lvl="0" indent="-349250" rtl="0">
              <a:lnSpc>
                <a:spcPct val="115000"/>
              </a:lnSpc>
              <a:spcBef>
                <a:spcPts val="0"/>
              </a:spcBef>
              <a:buClr>
                <a:srgbClr val="222222"/>
              </a:buClr>
              <a:buSzPct val="100000"/>
              <a:buFont typeface="Arial" panose="020B0604020202020204" pitchFamily="34" charset="0"/>
              <a:buChar char="•"/>
            </a:pPr>
            <a:r>
              <a:rPr lang="nl-NL" sz="1900" dirty="0" smtClean="0">
                <a:solidFill>
                  <a:srgbClr val="222222"/>
                </a:solidFill>
                <a:highlight>
                  <a:srgbClr val="FCF8F1"/>
                </a:highlight>
                <a:latin typeface="Calibri"/>
                <a:ea typeface="Calibri"/>
                <a:cs typeface="Calibri"/>
                <a:sym typeface="Calibri"/>
              </a:rPr>
              <a:t>Overzicht van nieuwe elementen </a:t>
            </a:r>
          </a:p>
          <a:p>
            <a:pPr marL="0" marR="0" lvl="0" indent="0" algn="l" rtl="0">
              <a:lnSpc>
                <a:spcPct val="100000"/>
              </a:lnSpc>
              <a:spcBef>
                <a:spcPts val="0"/>
              </a:spcBef>
              <a:spcAft>
                <a:spcPts val="0"/>
              </a:spcAft>
              <a:buNone/>
            </a:pPr>
            <a:endParaRPr lang="nl-NL" sz="1800" dirty="0" smtClean="0">
              <a:solidFill>
                <a:schemeClr val="dk1"/>
              </a:solidFill>
            </a:endParaRPr>
          </a:p>
          <a:p>
            <a:pPr marL="0" marR="0" lvl="0" indent="0" algn="l" rtl="0">
              <a:lnSpc>
                <a:spcPct val="136842"/>
              </a:lnSpc>
              <a:spcBef>
                <a:spcPts val="380"/>
              </a:spcBef>
              <a:spcAft>
                <a:spcPts val="0"/>
              </a:spcAft>
              <a:buClr>
                <a:schemeClr val="dk1"/>
              </a:buClr>
              <a:buSzPct val="25000"/>
              <a:buFont typeface="Calibri"/>
              <a:buNone/>
            </a:pPr>
            <a:r>
              <a:rPr lang="nl-NL" sz="1900" b="0" i="0" u="none" strike="noStrike" cap="none" dirty="0" smtClean="0">
                <a:solidFill>
                  <a:schemeClr val="dk1"/>
                </a:solidFill>
                <a:latin typeface="Calibri"/>
                <a:ea typeface="Calibri"/>
                <a:cs typeface="Calibri"/>
                <a:sym typeface="Calibri"/>
              </a:rPr>
              <a:t>     </a:t>
            </a:r>
          </a:p>
          <a:p>
            <a:pPr marL="0" marR="0" lvl="0" indent="0" algn="l" rtl="0">
              <a:lnSpc>
                <a:spcPct val="136842"/>
              </a:lnSpc>
              <a:spcBef>
                <a:spcPts val="380"/>
              </a:spcBef>
              <a:spcAft>
                <a:spcPts val="0"/>
              </a:spcAft>
              <a:buClr>
                <a:schemeClr val="dk1"/>
              </a:buClr>
              <a:buFont typeface="Calibri"/>
              <a:buNone/>
            </a:pPr>
            <a:endParaRPr lang="nl-NL" sz="1900" i="1" dirty="0" smtClean="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Font typeface="Calibri"/>
              <a:buNone/>
            </a:pPr>
            <a:endParaRPr lang="nl-NL" sz="1900" i="1" dirty="0" smtClean="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Font typeface="Calibri"/>
              <a:buNone/>
            </a:pPr>
            <a:endParaRPr lang="nl-NL" sz="1900" i="1" dirty="0" smtClean="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Font typeface="Calibri"/>
              <a:buNone/>
            </a:pPr>
            <a:endParaRPr lang="nl-NL" sz="1900" i="1" dirty="0" smtClean="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Font typeface="Calibri"/>
              <a:buNone/>
            </a:pPr>
            <a:endParaRPr lang="nl-NL" sz="1900" b="0" i="0" u="none" strike="noStrike" cap="none" dirty="0">
              <a:solidFill>
                <a:schemeClr val="dk1"/>
              </a:solidFill>
              <a:latin typeface="Calibri"/>
              <a:ea typeface="Calibri"/>
              <a:cs typeface="Calibri"/>
              <a:sym typeface="Calibri"/>
            </a:endParaRPr>
          </a:p>
        </p:txBody>
      </p:sp>
      <p:sp>
        <p:nvSpPr>
          <p:cNvPr id="114" name="Shape 114"/>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pic>
        <p:nvPicPr>
          <p:cNvPr id="115" name="Shape 115"/>
          <p:cNvPicPr preferRelativeResize="0"/>
          <p:nvPr/>
        </p:nvPicPr>
        <p:blipFill>
          <a:blip r:embed="rId4">
            <a:alphaModFix/>
          </a:blip>
          <a:stretch>
            <a:fillRect/>
          </a:stretch>
        </p:blipFill>
        <p:spPr>
          <a:xfrm>
            <a:off x="4831307" y="0"/>
            <a:ext cx="4039143" cy="2347415"/>
          </a:xfrm>
          <a:prstGeom prst="rect">
            <a:avLst/>
          </a:prstGeom>
          <a:noFill/>
          <a:ln>
            <a:noFill/>
          </a:ln>
        </p:spPr>
      </p:pic>
      <p:sp>
        <p:nvSpPr>
          <p:cNvPr id="116" name="Shape 116"/>
          <p:cNvSpPr txBox="1"/>
          <p:nvPr/>
        </p:nvSpPr>
        <p:spPr>
          <a:xfrm>
            <a:off x="322075" y="5794087"/>
            <a:ext cx="6688199" cy="587999"/>
          </a:xfrm>
          <a:prstGeom prst="rect">
            <a:avLst/>
          </a:prstGeom>
          <a:noFill/>
          <a:ln>
            <a:noFill/>
          </a:ln>
        </p:spPr>
        <p:txBody>
          <a:bodyPr lIns="91425" tIns="91425" rIns="91425" bIns="91425" anchor="t" anchorCtr="0">
            <a:noAutofit/>
          </a:bodyPr>
          <a:lstStyle/>
          <a:p>
            <a:pPr lvl="0" rtl="0">
              <a:spcBef>
                <a:spcPts val="0"/>
              </a:spcBef>
              <a:buNone/>
            </a:pPr>
            <a:endParaRP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1547812" y="1620000"/>
            <a:ext cx="7139099" cy="409500"/>
          </a:xfrm>
          <a:prstGeom prst="rect">
            <a:avLst/>
          </a:prstGeom>
        </p:spPr>
        <p:txBody>
          <a:bodyPr lIns="91425" tIns="91425" rIns="91425" bIns="91425" anchor="t" anchorCtr="0">
            <a:noAutofit/>
          </a:bodyPr>
          <a:lstStyle/>
          <a:p>
            <a:pPr lvl="0" rtl="0">
              <a:spcBef>
                <a:spcPts val="0"/>
              </a:spcBef>
              <a:buClr>
                <a:schemeClr val="dk1"/>
              </a:buClr>
              <a:buSzPct val="57894"/>
              <a:buFont typeface="Arial"/>
              <a:buNone/>
            </a:pPr>
            <a:r>
              <a:rPr lang="en-US" sz="2400" b="1" dirty="0" err="1">
                <a:solidFill>
                  <a:schemeClr val="dk1"/>
                </a:solidFill>
                <a:latin typeface="Calibri"/>
                <a:ea typeface="Calibri"/>
                <a:cs typeface="Calibri"/>
                <a:sym typeface="Calibri"/>
              </a:rPr>
              <a:t>Registratie</a:t>
            </a:r>
            <a:r>
              <a:rPr lang="en-US" sz="2400" b="1" dirty="0">
                <a:solidFill>
                  <a:schemeClr val="dk1"/>
                </a:solidFill>
                <a:latin typeface="Calibri"/>
                <a:ea typeface="Calibri"/>
                <a:cs typeface="Calibri"/>
                <a:sym typeface="Calibri"/>
              </a:rPr>
              <a:t>- </a:t>
            </a:r>
            <a:r>
              <a:rPr lang="en-US" sz="2400" b="1" dirty="0" err="1">
                <a:solidFill>
                  <a:schemeClr val="dk1"/>
                </a:solidFill>
                <a:latin typeface="Calibri"/>
                <a:ea typeface="Calibri"/>
                <a:cs typeface="Calibri"/>
                <a:sym typeface="Calibri"/>
              </a:rPr>
              <a:t>Voorbeeld</a:t>
            </a:r>
            <a:endParaRPr lang="en-US" sz="2400" b="1" dirty="0">
              <a:solidFill>
                <a:schemeClr val="dk1"/>
              </a:solidFill>
              <a:latin typeface="Calibri"/>
              <a:ea typeface="Calibri"/>
              <a:cs typeface="Calibri"/>
              <a:sym typeface="Calibri"/>
            </a:endParaRPr>
          </a:p>
          <a:p>
            <a:pPr lvl="0">
              <a:spcBef>
                <a:spcPts val="0"/>
              </a:spcBef>
              <a:buNone/>
            </a:pPr>
            <a:endParaRPr dirty="0"/>
          </a:p>
        </p:txBody>
      </p:sp>
      <p:graphicFrame>
        <p:nvGraphicFramePr>
          <p:cNvPr id="2" name="Tabel 1"/>
          <p:cNvGraphicFramePr>
            <a:graphicFrameLocks noGrp="1"/>
          </p:cNvGraphicFramePr>
          <p:nvPr/>
        </p:nvGraphicFramePr>
        <p:xfrm>
          <a:off x="2544595" y="2209800"/>
          <a:ext cx="5145423" cy="3962399"/>
        </p:xfrm>
        <a:graphic>
          <a:graphicData uri="http://schemas.openxmlformats.org/drawingml/2006/table">
            <a:tbl>
              <a:tblPr bandRow="1"/>
              <a:tblGrid>
                <a:gridCol w="1323108"/>
                <a:gridCol w="1142171"/>
                <a:gridCol w="1518183"/>
                <a:gridCol w="1161961"/>
              </a:tblGrid>
              <a:tr h="259051">
                <a:tc>
                  <a:txBody>
                    <a:bodyPr/>
                    <a:lstStyle/>
                    <a:p>
                      <a:pPr marR="38100">
                        <a:lnSpc>
                          <a:spcPct val="115000"/>
                        </a:lnSpc>
                        <a:spcAft>
                          <a:spcPts val="0"/>
                        </a:spcAft>
                      </a:pPr>
                      <a:r>
                        <a:rPr lang="en-GB" sz="800" dirty="0">
                          <a:solidFill>
                            <a:srgbClr val="FFFFFF"/>
                          </a:solidFill>
                          <a:effectLst/>
                          <a:latin typeface="Open Sans"/>
                          <a:ea typeface="Open Sans"/>
                          <a:cs typeface="Open Sans"/>
                        </a:rPr>
                        <a:t>BDS </a:t>
                      </a:r>
                      <a:r>
                        <a:rPr lang="en-GB" sz="800" dirty="0" err="1">
                          <a:solidFill>
                            <a:srgbClr val="FFFFFF"/>
                          </a:solidFill>
                          <a:effectLst/>
                          <a:latin typeface="Open Sans"/>
                          <a:ea typeface="Open Sans"/>
                          <a:cs typeface="Open Sans"/>
                        </a:rPr>
                        <a:t>Rubriek</a:t>
                      </a:r>
                      <a:endParaRPr lang="en-GB"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6D9EEB"/>
                    </a:solidFill>
                  </a:tcPr>
                </a:tc>
                <a:tc>
                  <a:txBody>
                    <a:bodyPr/>
                    <a:lstStyle/>
                    <a:p>
                      <a:pPr marR="38100">
                        <a:lnSpc>
                          <a:spcPct val="115000"/>
                        </a:lnSpc>
                        <a:spcAft>
                          <a:spcPts val="0"/>
                        </a:spcAft>
                      </a:pPr>
                      <a:r>
                        <a:rPr lang="en-GB" sz="800">
                          <a:solidFill>
                            <a:srgbClr val="FFFFFF"/>
                          </a:solidFill>
                          <a:effectLst/>
                          <a:latin typeface="Open Sans"/>
                          <a:ea typeface="Open Sans"/>
                          <a:cs typeface="Open Sans"/>
                        </a:rPr>
                        <a:t>BDS Element</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6D9EEB"/>
                    </a:solidFill>
                  </a:tcPr>
                </a:tc>
                <a:tc>
                  <a:txBody>
                    <a:bodyPr/>
                    <a:lstStyle/>
                    <a:p>
                      <a:pPr marR="38100">
                        <a:lnSpc>
                          <a:spcPct val="115000"/>
                        </a:lnSpc>
                        <a:spcAft>
                          <a:spcPts val="0"/>
                        </a:spcAft>
                      </a:pPr>
                      <a:r>
                        <a:rPr lang="en-GB" sz="800">
                          <a:solidFill>
                            <a:srgbClr val="FFFFFF"/>
                          </a:solidFill>
                          <a:effectLst/>
                          <a:latin typeface="Open Sans"/>
                          <a:ea typeface="Open Sans"/>
                          <a:cs typeface="Open Sans"/>
                        </a:rPr>
                        <a:t>Registratie</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6D9EEB"/>
                    </a:solidFill>
                  </a:tcPr>
                </a:tc>
                <a:tc>
                  <a:txBody>
                    <a:bodyPr/>
                    <a:lstStyle/>
                    <a:p>
                      <a:pPr marR="38100">
                        <a:lnSpc>
                          <a:spcPct val="115000"/>
                        </a:lnSpc>
                        <a:spcAft>
                          <a:spcPts val="0"/>
                        </a:spcAft>
                      </a:pPr>
                      <a:r>
                        <a:rPr lang="en-GB" sz="800" dirty="0" err="1">
                          <a:solidFill>
                            <a:srgbClr val="FFFFFF"/>
                          </a:solidFill>
                          <a:effectLst/>
                          <a:latin typeface="Open Sans"/>
                          <a:ea typeface="Open Sans"/>
                          <a:cs typeface="Open Sans"/>
                        </a:rPr>
                        <a:t>Opmerking</a:t>
                      </a:r>
                      <a:endParaRPr lang="en-GB"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6D9EEB"/>
                    </a:solidFill>
                  </a:tcPr>
                </a:tc>
              </a:tr>
              <a:tr h="680179">
                <a:tc>
                  <a:txBody>
                    <a:bodyPr/>
                    <a:lstStyle/>
                    <a:p>
                      <a:pPr>
                        <a:lnSpc>
                          <a:spcPct val="115000"/>
                        </a:lnSpc>
                        <a:spcAft>
                          <a:spcPts val="0"/>
                        </a:spcAft>
                      </a:pPr>
                      <a:r>
                        <a:rPr lang="en-GB" sz="800">
                          <a:solidFill>
                            <a:srgbClr val="000000"/>
                          </a:solidFill>
                          <a:effectLst/>
                          <a:latin typeface="Open Sans"/>
                          <a:ea typeface="Open Sans"/>
                          <a:cs typeface="Open Sans"/>
                        </a:rPr>
                        <a:t>Terugkerende anamnese:</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en-GB" sz="800">
                          <a:solidFill>
                            <a:srgbClr val="000000"/>
                          </a:solidFill>
                          <a:effectLst/>
                          <a:latin typeface="Open Sans"/>
                          <a:ea typeface="Open Sans"/>
                          <a:cs typeface="Open Sans"/>
                        </a:rPr>
                        <a:t>R019</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nSpc>
                          <a:spcPct val="115000"/>
                        </a:lnSpc>
                        <a:spcAft>
                          <a:spcPts val="0"/>
                        </a:spcAft>
                      </a:pPr>
                      <a:r>
                        <a:rPr lang="en-GB" sz="800" dirty="0" err="1">
                          <a:solidFill>
                            <a:srgbClr val="000000"/>
                          </a:solidFill>
                          <a:effectLst/>
                          <a:latin typeface="Open Sans"/>
                          <a:ea typeface="Open Sans"/>
                          <a:cs typeface="Open Sans"/>
                        </a:rPr>
                        <a:t>Anamnese</a:t>
                      </a:r>
                      <a:r>
                        <a:rPr lang="en-GB" sz="800" dirty="0">
                          <a:solidFill>
                            <a:srgbClr val="000000"/>
                          </a:solidFill>
                          <a:effectLst/>
                          <a:latin typeface="Open Sans"/>
                          <a:ea typeface="Open Sans"/>
                          <a:cs typeface="Open Sans"/>
                        </a:rPr>
                        <a:t>: 748 </a:t>
                      </a:r>
                      <a:endParaRPr lang="en-GB"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gn="just">
                        <a:lnSpc>
                          <a:spcPct val="115000"/>
                        </a:lnSpc>
                        <a:spcAft>
                          <a:spcPts val="1200"/>
                        </a:spcAft>
                      </a:pPr>
                      <a:r>
                        <a:rPr lang="nl-NL" sz="800">
                          <a:solidFill>
                            <a:srgbClr val="000000"/>
                          </a:solidFill>
                          <a:effectLst/>
                          <a:latin typeface="Open Sans"/>
                          <a:ea typeface="Open Sans"/>
                          <a:cs typeface="Open Sans"/>
                        </a:rPr>
                        <a:t>Registreer de relevante </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anamnestische informatie.</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nSpc>
                          <a:spcPct val="115000"/>
                        </a:lnSpc>
                        <a:spcAft>
                          <a:spcPts val="0"/>
                        </a:spcAft>
                      </a:pPr>
                      <a:r>
                        <a:rPr lang="nl-NL" sz="800">
                          <a:solidFill>
                            <a:srgbClr val="000000"/>
                          </a:solidFill>
                          <a:effectLst/>
                          <a:latin typeface="Open Sans"/>
                          <a:ea typeface="Open Sans"/>
                          <a:cs typeface="Open Sans"/>
                        </a:rPr>
                        <a:t>Noteer ook eventuele  ingrijpende gebeurtenissen uit het verleden.</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r>
              <a:tr h="399427">
                <a:tc>
                  <a:txBody>
                    <a:bodyPr/>
                    <a:lstStyle/>
                    <a:p>
                      <a:pPr>
                        <a:lnSpc>
                          <a:spcPct val="115000"/>
                        </a:lnSpc>
                        <a:spcAft>
                          <a:spcPts val="0"/>
                        </a:spcAft>
                      </a:pPr>
                      <a:r>
                        <a:rPr lang="nl-NL"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en-GB" sz="800">
                          <a:solidFill>
                            <a:srgbClr val="000000"/>
                          </a:solidFill>
                          <a:effectLst/>
                          <a:latin typeface="Open Sans"/>
                          <a:ea typeface="Open Sans"/>
                          <a:cs typeface="Open Sans"/>
                        </a:rPr>
                        <a:t>Ingrijpende gebeurtenissen: 755</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en-GB" sz="800">
                          <a:solidFill>
                            <a:srgbClr val="000000"/>
                          </a:solidFill>
                          <a:effectLst/>
                          <a:latin typeface="Open Sans"/>
                          <a:ea typeface="Open Sans"/>
                          <a:cs typeface="Open Sans"/>
                        </a:rPr>
                        <a:t>Registreer de ingrijpende gebeurtenissen</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en-GB" sz="800">
                          <a:solidFill>
                            <a:srgbClr val="000000"/>
                          </a:solidFill>
                          <a:effectLst/>
                          <a:latin typeface="Open Sans"/>
                          <a:ea typeface="Open Sans"/>
                          <a:cs typeface="Open Sans"/>
                        </a:rPr>
                        <a:t>Dit betreft nieuwe gebeurtenissen</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r>
              <a:tr h="539803">
                <a:tc>
                  <a:txBody>
                    <a:bodyPr/>
                    <a:lstStyle/>
                    <a:p>
                      <a:pPr>
                        <a:lnSpc>
                          <a:spcPct val="115000"/>
                        </a:lnSpc>
                        <a:spcAft>
                          <a:spcPts val="0"/>
                        </a:spcAft>
                      </a:pPr>
                      <a:r>
                        <a:rPr lang="en-GB" sz="800">
                          <a:solidFill>
                            <a:srgbClr val="000000"/>
                          </a:solidFill>
                          <a:effectLst/>
                          <a:latin typeface="Open Sans"/>
                          <a:ea typeface="Open Sans"/>
                          <a:cs typeface="Open Sans"/>
                        </a:rPr>
                        <a:t>Functioneren: R021</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nSpc>
                          <a:spcPct val="115000"/>
                        </a:lnSpc>
                        <a:spcAft>
                          <a:spcPts val="0"/>
                        </a:spcAft>
                      </a:pPr>
                      <a:r>
                        <a:rPr lang="en-GB" sz="800">
                          <a:solidFill>
                            <a:srgbClr val="000000"/>
                          </a:solidFill>
                          <a:effectLst/>
                          <a:latin typeface="Open Sans"/>
                          <a:ea typeface="Open Sans"/>
                          <a:cs typeface="Open Sans"/>
                        </a:rPr>
                        <a:t>Bijzonderheden schoolverzuim:</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en-GB" sz="800">
                          <a:solidFill>
                            <a:srgbClr val="000000"/>
                          </a:solidFill>
                          <a:effectLst/>
                          <a:latin typeface="Open Sans"/>
                          <a:ea typeface="Open Sans"/>
                          <a:cs typeface="Open Sans"/>
                        </a:rPr>
                        <a:t>792</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nSpc>
                          <a:spcPct val="115000"/>
                        </a:lnSpc>
                        <a:spcAft>
                          <a:spcPts val="0"/>
                        </a:spcAft>
                      </a:pPr>
                      <a:r>
                        <a:rPr lang="nl-NL" sz="800">
                          <a:solidFill>
                            <a:srgbClr val="000000"/>
                          </a:solidFill>
                          <a:effectLst/>
                          <a:latin typeface="Open Sans"/>
                          <a:ea typeface="Open Sans"/>
                          <a:cs typeface="Open Sans"/>
                        </a:rPr>
                        <a:t>Registreer de bijzonderheden rondom  schoolverzuim. </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a:txBody>
                    <a:bodyPr/>
                    <a:lstStyle/>
                    <a:p>
                      <a:pPr>
                        <a:lnSpc>
                          <a:spcPct val="115000"/>
                        </a:lnSpc>
                        <a:spcAft>
                          <a:spcPts val="0"/>
                        </a:spcAft>
                      </a:pPr>
                      <a:r>
                        <a:rPr lang="nl-NL" sz="10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r>
              <a:tr h="2083939">
                <a:tc>
                  <a:txBody>
                    <a:bodyPr/>
                    <a:lstStyle/>
                    <a:p>
                      <a:pPr>
                        <a:lnSpc>
                          <a:spcPct val="115000"/>
                        </a:lnSpc>
                        <a:spcAft>
                          <a:spcPts val="0"/>
                        </a:spcAft>
                      </a:pPr>
                      <a:r>
                        <a:rPr lang="nl-NL" sz="800">
                          <a:solidFill>
                            <a:srgbClr val="000000"/>
                          </a:solidFill>
                          <a:effectLst/>
                          <a:latin typeface="Open Sans"/>
                          <a:ea typeface="Open Sans"/>
                          <a:cs typeface="Open Sans"/>
                        </a:rPr>
                        <a:t>Bedreigingen uit de directe omgeving: R013</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en-GB" sz="800">
                          <a:solidFill>
                            <a:srgbClr val="000000"/>
                          </a:solidFill>
                          <a:effectLst/>
                          <a:latin typeface="Open Sans"/>
                          <a:ea typeface="Open Sans"/>
                          <a:cs typeface="Open Sans"/>
                        </a:rPr>
                        <a:t>Bedreiging sociaal milieu: 481</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nl-NL" sz="800">
                          <a:solidFill>
                            <a:srgbClr val="000000"/>
                          </a:solidFill>
                          <a:effectLst/>
                          <a:latin typeface="Open Sans"/>
                          <a:ea typeface="Open Sans"/>
                          <a:cs typeface="Open Sans"/>
                        </a:rPr>
                        <a:t>Kies uit de volgende waarden:</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nl-NL" sz="800">
                          <a:solidFill>
                            <a:srgbClr val="000000"/>
                          </a:solidFill>
                          <a:effectLst/>
                          <a:latin typeface="Open Sans"/>
                          <a:ea typeface="Open Sans"/>
                          <a:cs typeface="Open Sans"/>
                        </a:rPr>
                        <a:t>Geen: 01</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nl-NL" sz="800">
                          <a:solidFill>
                            <a:srgbClr val="000000"/>
                          </a:solidFill>
                          <a:effectLst/>
                          <a:latin typeface="Open Sans"/>
                          <a:ea typeface="Open Sans"/>
                          <a:cs typeface="Open Sans"/>
                        </a:rPr>
                        <a:t>Vermoeden overmatige zorg: 02</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0"/>
                        </a:spcAft>
                      </a:pPr>
                      <a:r>
                        <a:rPr lang="nl-NL" sz="800">
                          <a:solidFill>
                            <a:srgbClr val="000000"/>
                          </a:solidFill>
                          <a:effectLst/>
                          <a:latin typeface="Open Sans"/>
                          <a:ea typeface="Open Sans"/>
                          <a:cs typeface="Open Sans"/>
                        </a:rPr>
                        <a:t>Vermoeden verwaarlozing: 03</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Vermoeden fysieke mishandeling: 04</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Vermoeden psychische mishandeling: 05</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Vermoeden seksuele mishandeling: 06</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Onhygiënische woonsituatie: 07</a:t>
                      </a:r>
                      <a:br>
                        <a:rPr lang="nl-NL" sz="800">
                          <a:solidFill>
                            <a:srgbClr val="000000"/>
                          </a:solidFill>
                          <a:effectLst/>
                          <a:latin typeface="Open Sans"/>
                          <a:ea typeface="Open Sans"/>
                          <a:cs typeface="Open Sans"/>
                        </a:rPr>
                      </a:br>
                      <a:r>
                        <a:rPr lang="nl-NL" sz="800">
                          <a:solidFill>
                            <a:srgbClr val="000000"/>
                          </a:solidFill>
                          <a:effectLst/>
                          <a:latin typeface="Open Sans"/>
                          <a:ea typeface="Open Sans"/>
                          <a:cs typeface="Open Sans"/>
                        </a:rPr>
                        <a:t>Slecht binnenmilieu: 08</a:t>
                      </a:r>
                      <a:endParaRPr lang="en-GB" sz="1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c>
                  <a:txBody>
                    <a:bodyPr/>
                    <a:lstStyle/>
                    <a:p>
                      <a:pPr>
                        <a:lnSpc>
                          <a:spcPct val="115000"/>
                        </a:lnSpc>
                        <a:spcAft>
                          <a:spcPts val="0"/>
                        </a:spcAft>
                      </a:pPr>
                      <a:r>
                        <a:rPr lang="nl-NL"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59338" marR="59338" marT="59338" marB="59338">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E599"/>
                    </a:solidFill>
                  </a:tcPr>
                </a:tc>
              </a:tr>
            </a:tbl>
          </a:graphicData>
        </a:graphic>
      </p:graphicFrame>
      <p:sp>
        <p:nvSpPr>
          <p:cNvPr id="3" name="Rectangle 1"/>
          <p:cNvSpPr>
            <a:spLocks noChangeArrowheads="1"/>
          </p:cNvSpPr>
          <p:nvPr/>
        </p:nvSpPr>
        <p:spPr bwMode="auto">
          <a:xfrm>
            <a:off x="2544763" y="2209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p:nvPr/>
        </p:nvSpPr>
        <p:spPr>
          <a:xfrm>
            <a:off x="1547812" y="1620000"/>
            <a:ext cx="7138986" cy="887247"/>
          </a:xfrm>
          <a:prstGeom prst="rect">
            <a:avLst/>
          </a:prstGeom>
          <a:noFill/>
          <a:ln>
            <a:noFill/>
          </a:ln>
        </p:spPr>
        <p:txBody>
          <a:bodyPr lIns="91425" tIns="45700" rIns="91425" bIns="45700" anchor="t" anchorCtr="0">
            <a:noAutofit/>
          </a:bodyPr>
          <a:lstStyle/>
          <a:p>
            <a:pPr>
              <a:buClr>
                <a:schemeClr val="dk2"/>
              </a:buClr>
              <a:buSzPct val="25000"/>
            </a:pPr>
            <a:r>
              <a:rPr lang="en-US" sz="2400" b="1" i="0" u="none" strike="noStrike" cap="none" dirty="0" err="1" smtClean="0">
                <a:solidFill>
                  <a:schemeClr val="dk2"/>
                </a:solidFill>
                <a:latin typeface="Calibri"/>
                <a:ea typeface="Calibri"/>
                <a:cs typeface="Calibri"/>
                <a:sym typeface="Calibri"/>
              </a:rPr>
              <a:t>Randvoorwaarden</a:t>
            </a:r>
            <a:r>
              <a:rPr lang="en-US" sz="2400" b="1" i="0" u="none" strike="noStrike" cap="none" dirty="0" smtClean="0">
                <a:solidFill>
                  <a:schemeClr val="dk2"/>
                </a:solidFill>
                <a:latin typeface="Calibri"/>
                <a:ea typeface="Calibri"/>
                <a:cs typeface="Calibri"/>
                <a:sym typeface="Calibri"/>
              </a:rPr>
              <a:t> (1)</a:t>
            </a:r>
          </a:p>
          <a:p>
            <a:pPr>
              <a:buClr>
                <a:schemeClr val="dk2"/>
              </a:buClr>
              <a:buSzPct val="25000"/>
            </a:pPr>
            <a:r>
              <a:rPr lang="en-US" sz="2400" b="1" dirty="0" err="1" smtClean="0">
                <a:solidFill>
                  <a:schemeClr val="dk2"/>
                </a:solidFill>
                <a:latin typeface="Calibri"/>
                <a:ea typeface="Calibri"/>
                <a:cs typeface="Calibri"/>
                <a:sym typeface="Calibri"/>
              </a:rPr>
              <a:t>B</a:t>
            </a:r>
            <a:r>
              <a:rPr lang="en-US" sz="2400" b="1" dirty="0" err="1" smtClean="0">
                <a:solidFill>
                  <a:schemeClr val="dk1"/>
                </a:solidFill>
                <a:latin typeface="Calibri"/>
                <a:ea typeface="Calibri"/>
                <a:cs typeface="Calibri"/>
                <a:sym typeface="Calibri"/>
              </a:rPr>
              <a:t>enodigde</a:t>
            </a:r>
            <a:r>
              <a:rPr lang="en-US" sz="2400" b="1" dirty="0" smtClean="0">
                <a:solidFill>
                  <a:schemeClr val="dk1"/>
                </a:solidFill>
                <a:latin typeface="Calibri"/>
                <a:ea typeface="Calibri"/>
                <a:cs typeface="Calibri"/>
                <a:sym typeface="Calibri"/>
              </a:rPr>
              <a:t> </a:t>
            </a:r>
            <a:r>
              <a:rPr lang="en-US" sz="2400" b="1" dirty="0" err="1">
                <a:solidFill>
                  <a:schemeClr val="dk1"/>
                </a:solidFill>
                <a:latin typeface="Calibri"/>
                <a:ea typeface="Calibri"/>
                <a:cs typeface="Calibri"/>
                <a:sym typeface="Calibri"/>
              </a:rPr>
              <a:t>competenties</a:t>
            </a:r>
            <a:r>
              <a:rPr lang="en-US" sz="2400" b="1" dirty="0">
                <a:solidFill>
                  <a:schemeClr val="dk1"/>
                </a:solidFill>
                <a:latin typeface="Calibri"/>
                <a:ea typeface="Calibri"/>
                <a:cs typeface="Calibri"/>
                <a:sym typeface="Calibri"/>
              </a:rPr>
              <a:t> en </a:t>
            </a:r>
            <a:r>
              <a:rPr lang="en-US" sz="2400" b="1" dirty="0" err="1" smtClean="0">
                <a:solidFill>
                  <a:schemeClr val="dk1"/>
                </a:solidFill>
                <a:latin typeface="Calibri"/>
                <a:ea typeface="Calibri"/>
                <a:cs typeface="Calibri"/>
                <a:sym typeface="Calibri"/>
              </a:rPr>
              <a:t>deskundigheid</a:t>
            </a:r>
            <a:r>
              <a:rPr lang="en-US" sz="2400" b="1" dirty="0" smtClean="0">
                <a:solidFill>
                  <a:schemeClr val="dk1"/>
                </a:solidFill>
                <a:latin typeface="Calibri"/>
                <a:ea typeface="Calibri"/>
                <a:cs typeface="Calibri"/>
                <a:sym typeface="Calibri"/>
              </a:rPr>
              <a:t> </a:t>
            </a:r>
            <a:endParaRPr lang="en-US" sz="24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Calibri"/>
              <a:buNone/>
            </a:pPr>
            <a:r>
              <a:rPr lang="en-US" sz="2400" b="1" i="0" u="none" strike="noStrike" cap="none" dirty="0" smtClean="0">
                <a:solidFill>
                  <a:schemeClr val="dk2"/>
                </a:solidFill>
                <a:latin typeface="Calibri"/>
                <a:ea typeface="Calibri"/>
                <a:cs typeface="Calibri"/>
                <a:sym typeface="Calibri"/>
              </a:rPr>
              <a:t> </a:t>
            </a:r>
            <a:endParaRPr lang="en-US" sz="2400" b="1" i="0" u="none" strike="noStrike" cap="none" dirty="0">
              <a:solidFill>
                <a:schemeClr val="dk2"/>
              </a:solidFill>
              <a:latin typeface="Calibri"/>
              <a:ea typeface="Calibri"/>
              <a:cs typeface="Calibri"/>
              <a:sym typeface="Calibri"/>
            </a:endParaRPr>
          </a:p>
        </p:txBody>
      </p:sp>
      <p:sp>
        <p:nvSpPr>
          <p:cNvPr id="129" name="Shape 129"/>
          <p:cNvSpPr txBox="1"/>
          <p:nvPr/>
        </p:nvSpPr>
        <p:spPr>
          <a:xfrm>
            <a:off x="1547812" y="2160000"/>
            <a:ext cx="7138986" cy="4440382"/>
          </a:xfrm>
          <a:prstGeom prst="rect">
            <a:avLst/>
          </a:prstGeom>
          <a:noFill/>
          <a:ln>
            <a:noFill/>
          </a:ln>
        </p:spPr>
        <p:txBody>
          <a:bodyPr lIns="91425" tIns="45700" rIns="91425" bIns="45700" anchor="t" anchorCtr="0">
            <a:noAutofit/>
          </a:bodyPr>
          <a:lstStyle/>
          <a:p>
            <a:pPr lvl="0"/>
            <a:endParaRPr lang="en-GB" sz="1900" dirty="0" smtClean="0">
              <a:latin typeface="Calibri" panose="020F0502020204030204" pitchFamily="34" charset="0"/>
            </a:endParaRPr>
          </a:p>
          <a:p>
            <a:pPr lvl="0"/>
            <a:r>
              <a:rPr lang="en-GB" sz="1900" b="1" dirty="0" smtClean="0">
                <a:latin typeface="Calibri" panose="020F0502020204030204" pitchFamily="34" charset="0"/>
              </a:rPr>
              <a:t>Angst</a:t>
            </a:r>
          </a:p>
          <a:p>
            <a:pPr lvl="0"/>
            <a:endParaRPr lang="en-GB" sz="1900" dirty="0" smtClean="0">
              <a:latin typeface="Calibri" panose="020F0502020204030204" pitchFamily="34" charset="0"/>
            </a:endParaRPr>
          </a:p>
          <a:p>
            <a:pPr marL="342900" lvl="0" indent="-342900">
              <a:buFont typeface="Arial" panose="020B0604020202020204" pitchFamily="34" charset="0"/>
              <a:buChar char="•"/>
            </a:pPr>
            <a:r>
              <a:rPr lang="en-GB" sz="1900" dirty="0" err="1" smtClean="0">
                <a:latin typeface="Calibri" panose="020F0502020204030204" pitchFamily="34" charset="0"/>
              </a:rPr>
              <a:t>Kennis</a:t>
            </a:r>
            <a:r>
              <a:rPr lang="en-GB" sz="1900" dirty="0" smtClean="0">
                <a:latin typeface="Calibri" panose="020F0502020204030204" pitchFamily="34" charset="0"/>
              </a:rPr>
              <a:t> van </a:t>
            </a:r>
            <a:r>
              <a:rPr lang="en-GB" sz="1900" dirty="0" err="1" smtClean="0">
                <a:latin typeface="Calibri" panose="020F0502020204030204" pitchFamily="34" charset="0"/>
              </a:rPr>
              <a:t>normale</a:t>
            </a:r>
            <a:r>
              <a:rPr lang="en-GB" sz="1900" dirty="0" smtClean="0">
                <a:latin typeface="Calibri" panose="020F0502020204030204" pitchFamily="34" charset="0"/>
              </a:rPr>
              <a:t> angst, </a:t>
            </a:r>
            <a:r>
              <a:rPr lang="en-GB" sz="1900" dirty="0" err="1" smtClean="0">
                <a:latin typeface="Calibri" panose="020F0502020204030204" pitchFamily="34" charset="0"/>
              </a:rPr>
              <a:t>problematische</a:t>
            </a:r>
            <a:r>
              <a:rPr lang="en-GB" sz="1900" dirty="0" smtClean="0">
                <a:latin typeface="Calibri" panose="020F0502020204030204" pitchFamily="34" charset="0"/>
              </a:rPr>
              <a:t> </a:t>
            </a:r>
            <a:r>
              <a:rPr lang="en-GB" sz="1900" dirty="0">
                <a:latin typeface="Calibri" panose="020F0502020204030204" pitchFamily="34" charset="0"/>
              </a:rPr>
              <a:t>angst </a:t>
            </a:r>
            <a:r>
              <a:rPr lang="en-GB" sz="1900" dirty="0" smtClean="0">
                <a:latin typeface="Calibri" panose="020F0502020204030204" pitchFamily="34" charset="0"/>
              </a:rPr>
              <a:t>en </a:t>
            </a:r>
            <a:r>
              <a:rPr lang="en-GB" sz="1900" dirty="0" err="1" smtClean="0">
                <a:latin typeface="Calibri" panose="020F0502020204030204" pitchFamily="34" charset="0"/>
              </a:rPr>
              <a:t>kenmerken</a:t>
            </a:r>
            <a:r>
              <a:rPr lang="en-GB" sz="1900" dirty="0" smtClean="0">
                <a:latin typeface="Calibri" panose="020F0502020204030204" pitchFamily="34" charset="0"/>
              </a:rPr>
              <a:t> van </a:t>
            </a:r>
            <a:r>
              <a:rPr lang="en-GB" sz="1900" dirty="0" err="1" smtClean="0">
                <a:latin typeface="Calibri" panose="020F0502020204030204" pitchFamily="34" charset="0"/>
              </a:rPr>
              <a:t>een</a:t>
            </a:r>
            <a:r>
              <a:rPr lang="en-GB" sz="1900" dirty="0" smtClean="0">
                <a:latin typeface="Calibri" panose="020F0502020204030204" pitchFamily="34" charset="0"/>
              </a:rPr>
              <a:t> </a:t>
            </a:r>
            <a:r>
              <a:rPr lang="en-GB" sz="1900" dirty="0" err="1" smtClean="0">
                <a:latin typeface="Calibri" panose="020F0502020204030204" pitchFamily="34" charset="0"/>
              </a:rPr>
              <a:t>angststoornis</a:t>
            </a:r>
            <a:endParaRPr lang="en-GB" sz="1900" dirty="0">
              <a:latin typeface="Calibri" panose="020F0502020204030204" pitchFamily="34" charset="0"/>
            </a:endParaRPr>
          </a:p>
          <a:p>
            <a:pPr marL="342900" lvl="0" indent="-342900">
              <a:buFont typeface="Arial" panose="020B0604020202020204" pitchFamily="34" charset="0"/>
              <a:buChar char="•"/>
            </a:pPr>
            <a:r>
              <a:rPr lang="en-GB" sz="1900" dirty="0" smtClean="0">
                <a:latin typeface="Calibri" panose="020F0502020204030204" pitchFamily="34" charset="0"/>
              </a:rPr>
              <a:t>Adequate </a:t>
            </a:r>
            <a:r>
              <a:rPr lang="en-GB" sz="1900" dirty="0" err="1" smtClean="0">
                <a:latin typeface="Calibri" panose="020F0502020204030204" pitchFamily="34" charset="0"/>
              </a:rPr>
              <a:t>gespreksvaardigheden</a:t>
            </a:r>
            <a:endParaRPr lang="en-GB" sz="1900" dirty="0" smtClean="0">
              <a:latin typeface="Calibri" panose="020F0502020204030204" pitchFamily="34" charset="0"/>
            </a:endParaRPr>
          </a:p>
          <a:p>
            <a:pPr marL="342900" lvl="0" indent="-342900">
              <a:buFont typeface="Arial" panose="020B0604020202020204" pitchFamily="34" charset="0"/>
              <a:buChar char="•"/>
            </a:pPr>
            <a:r>
              <a:rPr lang="en-GB" sz="1900" dirty="0" err="1" smtClean="0">
                <a:latin typeface="Calibri" panose="020F0502020204030204" pitchFamily="34" charset="0"/>
              </a:rPr>
              <a:t>Kennis</a:t>
            </a:r>
            <a:r>
              <a:rPr lang="en-GB" sz="1900" dirty="0" smtClean="0">
                <a:latin typeface="Calibri" panose="020F0502020204030204" pitchFamily="34" charset="0"/>
              </a:rPr>
              <a:t> over de </a:t>
            </a:r>
            <a:r>
              <a:rPr lang="en-GB" sz="1900" dirty="0" err="1" smtClean="0">
                <a:latin typeface="Calibri" panose="020F0502020204030204" pitchFamily="34" charset="0"/>
              </a:rPr>
              <a:t>risico</a:t>
            </a:r>
            <a:r>
              <a:rPr lang="en-GB" sz="1900" dirty="0" smtClean="0">
                <a:latin typeface="Calibri" panose="020F0502020204030204" pitchFamily="34" charset="0"/>
              </a:rPr>
              <a:t>- </a:t>
            </a:r>
            <a:r>
              <a:rPr lang="en-GB" sz="1900" dirty="0">
                <a:latin typeface="Calibri" panose="020F0502020204030204" pitchFamily="34" charset="0"/>
              </a:rPr>
              <a:t>en </a:t>
            </a:r>
            <a:r>
              <a:rPr lang="en-GB" sz="1900" dirty="0" err="1">
                <a:latin typeface="Calibri" panose="020F0502020204030204" pitchFamily="34" charset="0"/>
              </a:rPr>
              <a:t>beschermende</a:t>
            </a:r>
            <a:r>
              <a:rPr lang="en-GB" sz="1900" dirty="0">
                <a:latin typeface="Calibri" panose="020F0502020204030204" pitchFamily="34" charset="0"/>
              </a:rPr>
              <a:t> </a:t>
            </a:r>
            <a:r>
              <a:rPr lang="en-GB" sz="1900" dirty="0" err="1">
                <a:latin typeface="Calibri" panose="020F0502020204030204" pitchFamily="34" charset="0"/>
              </a:rPr>
              <a:t>factoren</a:t>
            </a:r>
            <a:r>
              <a:rPr lang="en-GB" sz="1900" dirty="0">
                <a:latin typeface="Calibri" panose="020F0502020204030204" pitchFamily="34" charset="0"/>
              </a:rPr>
              <a:t> </a:t>
            </a:r>
            <a:r>
              <a:rPr lang="en-GB" sz="1900" dirty="0" err="1">
                <a:latin typeface="Calibri" panose="020F0502020204030204" pitchFamily="34" charset="0"/>
              </a:rPr>
              <a:t>bij</a:t>
            </a:r>
            <a:r>
              <a:rPr lang="en-GB" sz="1900" dirty="0">
                <a:latin typeface="Calibri" panose="020F0502020204030204" pitchFamily="34" charset="0"/>
              </a:rPr>
              <a:t> </a:t>
            </a:r>
            <a:r>
              <a:rPr lang="en-GB" sz="1900" dirty="0" smtClean="0">
                <a:latin typeface="Calibri" panose="020F0502020204030204" pitchFamily="34" charset="0"/>
              </a:rPr>
              <a:t>angst</a:t>
            </a:r>
            <a:endParaRPr lang="en-GB" sz="1900" dirty="0" smtClean="0">
              <a:latin typeface="Calibri" panose="020F0502020204030204" pitchFamily="34" charset="0"/>
            </a:endParaRPr>
          </a:p>
          <a:p>
            <a:pPr marL="342900" lvl="0" indent="-342900">
              <a:buFont typeface="Arial" panose="020B0604020202020204" pitchFamily="34" charset="0"/>
              <a:buChar char="•"/>
            </a:pPr>
            <a:r>
              <a:rPr lang="en-GB" sz="1900" dirty="0" err="1" smtClean="0">
                <a:latin typeface="Calibri" panose="020F0502020204030204" pitchFamily="34" charset="0"/>
              </a:rPr>
              <a:t>Kennis</a:t>
            </a:r>
            <a:r>
              <a:rPr lang="en-GB" sz="1900" dirty="0" smtClean="0">
                <a:latin typeface="Calibri" panose="020F0502020204030204" pitchFamily="34" charset="0"/>
              </a:rPr>
              <a:t> over </a:t>
            </a:r>
            <a:r>
              <a:rPr lang="en-GB" sz="1900" dirty="0" err="1" smtClean="0">
                <a:latin typeface="Calibri" panose="020F0502020204030204" pitchFamily="34" charset="0"/>
              </a:rPr>
              <a:t>een</a:t>
            </a:r>
            <a:r>
              <a:rPr lang="en-GB" sz="1900" dirty="0" smtClean="0">
                <a:latin typeface="Calibri" panose="020F0502020204030204" pitchFamily="34" charset="0"/>
              </a:rPr>
              <a:t> </a:t>
            </a:r>
            <a:r>
              <a:rPr lang="en-GB" sz="1900" dirty="0" err="1" smtClean="0">
                <a:latin typeface="Calibri" panose="020F0502020204030204" pitchFamily="34" charset="0"/>
              </a:rPr>
              <a:t>angstspecifieke</a:t>
            </a:r>
            <a:r>
              <a:rPr lang="en-GB" sz="1900" dirty="0" smtClean="0">
                <a:latin typeface="Calibri" panose="020F0502020204030204" pitchFamily="34" charset="0"/>
              </a:rPr>
              <a:t> </a:t>
            </a:r>
            <a:r>
              <a:rPr lang="en-GB" sz="1900" dirty="0" err="1" smtClean="0">
                <a:latin typeface="Calibri" panose="020F0502020204030204" pitchFamily="34" charset="0"/>
              </a:rPr>
              <a:t>anamnese</a:t>
            </a:r>
            <a:endParaRPr lang="en-GB" sz="1900" dirty="0">
              <a:latin typeface="Calibri" panose="020F0502020204030204" pitchFamily="34" charset="0"/>
            </a:endParaRPr>
          </a:p>
          <a:p>
            <a:pPr marL="342900" lvl="0" indent="-342900">
              <a:buFont typeface="Arial" panose="020B0604020202020204" pitchFamily="34" charset="0"/>
              <a:buChar char="•"/>
            </a:pPr>
            <a:r>
              <a:rPr lang="en-GB" sz="1900" dirty="0">
                <a:latin typeface="Calibri" panose="020F0502020204030204" pitchFamily="34" charset="0"/>
              </a:rPr>
              <a:t>Psycho-</a:t>
            </a:r>
            <a:r>
              <a:rPr lang="en-GB" sz="1900" dirty="0" err="1">
                <a:latin typeface="Calibri" panose="020F0502020204030204" pitchFamily="34" charset="0"/>
              </a:rPr>
              <a:t>educatie</a:t>
            </a:r>
            <a:r>
              <a:rPr lang="en-GB" sz="1900" dirty="0">
                <a:latin typeface="Calibri" panose="020F0502020204030204" pitchFamily="34" charset="0"/>
              </a:rPr>
              <a:t> </a:t>
            </a:r>
            <a:r>
              <a:rPr lang="en-GB" sz="1900" dirty="0" err="1" smtClean="0">
                <a:latin typeface="Calibri" panose="020F0502020204030204" pitchFamily="34" charset="0"/>
              </a:rPr>
              <a:t>kunnen</a:t>
            </a:r>
            <a:r>
              <a:rPr lang="en-GB" sz="1900" dirty="0" smtClean="0">
                <a:latin typeface="Calibri" panose="020F0502020204030204" pitchFamily="34" charset="0"/>
              </a:rPr>
              <a:t> </a:t>
            </a:r>
            <a:r>
              <a:rPr lang="en-GB" sz="1900" dirty="0" err="1" smtClean="0">
                <a:latin typeface="Calibri" panose="020F0502020204030204" pitchFamily="34" charset="0"/>
              </a:rPr>
              <a:t>geven</a:t>
            </a:r>
            <a:r>
              <a:rPr lang="en-GB" sz="1900" dirty="0" smtClean="0">
                <a:latin typeface="Calibri" panose="020F0502020204030204" pitchFamily="34" charset="0"/>
              </a:rPr>
              <a:t> </a:t>
            </a:r>
            <a:r>
              <a:rPr lang="en-GB" sz="1900" dirty="0" err="1" smtClean="0">
                <a:latin typeface="Calibri" panose="020F0502020204030204" pitchFamily="34" charset="0"/>
              </a:rPr>
              <a:t>bij</a:t>
            </a:r>
            <a:r>
              <a:rPr lang="en-GB" sz="1900" dirty="0" smtClean="0">
                <a:latin typeface="Calibri" panose="020F0502020204030204" pitchFamily="34" charset="0"/>
              </a:rPr>
              <a:t> </a:t>
            </a:r>
            <a:r>
              <a:rPr lang="en-GB" sz="1900" dirty="0" smtClean="0">
                <a:latin typeface="Calibri" panose="020F0502020204030204" pitchFamily="34" charset="0"/>
              </a:rPr>
              <a:t>angst</a:t>
            </a:r>
            <a:endParaRPr lang="en-GB" sz="1900" dirty="0">
              <a:latin typeface="Calibri" panose="020F0502020204030204" pitchFamily="34" charset="0"/>
            </a:endParaRPr>
          </a:p>
          <a:p>
            <a:pPr lvl="0"/>
            <a:r>
              <a:rPr lang="en-GB" sz="1900" dirty="0">
                <a:latin typeface="Calibri" panose="020F0502020204030204" pitchFamily="34" charset="0"/>
              </a:rPr>
              <a:t> </a:t>
            </a:r>
          </a:p>
        </p:txBody>
      </p:sp>
      <p:sp>
        <p:nvSpPr>
          <p:cNvPr id="130" name="Shape 13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p:nvPr/>
        </p:nvSpPr>
        <p:spPr>
          <a:xfrm>
            <a:off x="1547812" y="1620000"/>
            <a:ext cx="7138986" cy="887247"/>
          </a:xfrm>
          <a:prstGeom prst="rect">
            <a:avLst/>
          </a:prstGeom>
          <a:noFill/>
          <a:ln>
            <a:noFill/>
          </a:ln>
        </p:spPr>
        <p:txBody>
          <a:bodyPr lIns="91425" tIns="45700" rIns="91425" bIns="45700" anchor="t" anchorCtr="0">
            <a:noAutofit/>
          </a:bodyPr>
          <a:lstStyle/>
          <a:p>
            <a:pPr>
              <a:buClr>
                <a:schemeClr val="dk2"/>
              </a:buClr>
              <a:buSzPct val="25000"/>
            </a:pPr>
            <a:r>
              <a:rPr lang="en-US" sz="2400" b="1" i="0" u="none" strike="noStrike" cap="none" dirty="0" err="1" smtClean="0">
                <a:solidFill>
                  <a:schemeClr val="dk2"/>
                </a:solidFill>
                <a:latin typeface="Calibri"/>
                <a:ea typeface="Calibri"/>
                <a:cs typeface="Calibri"/>
                <a:sym typeface="Calibri"/>
              </a:rPr>
              <a:t>Randvoorwaarden</a:t>
            </a:r>
            <a:r>
              <a:rPr lang="en-US" sz="2400" b="1" i="0" u="none" strike="noStrike" cap="none" dirty="0" smtClean="0">
                <a:solidFill>
                  <a:schemeClr val="dk2"/>
                </a:solidFill>
                <a:latin typeface="Calibri"/>
                <a:ea typeface="Calibri"/>
                <a:cs typeface="Calibri"/>
                <a:sym typeface="Calibri"/>
              </a:rPr>
              <a:t> (2)</a:t>
            </a:r>
          </a:p>
          <a:p>
            <a:pPr>
              <a:buClr>
                <a:schemeClr val="dk2"/>
              </a:buClr>
              <a:buSzPct val="25000"/>
            </a:pPr>
            <a:r>
              <a:rPr lang="en-US" sz="2400" b="1" dirty="0" err="1" smtClean="0">
                <a:solidFill>
                  <a:schemeClr val="dk2"/>
                </a:solidFill>
                <a:latin typeface="Calibri"/>
                <a:ea typeface="Calibri"/>
                <a:cs typeface="Calibri"/>
                <a:sym typeface="Calibri"/>
              </a:rPr>
              <a:t>B</a:t>
            </a:r>
            <a:r>
              <a:rPr lang="en-US" sz="2400" b="1" dirty="0" err="1" smtClean="0">
                <a:solidFill>
                  <a:schemeClr val="dk1"/>
                </a:solidFill>
                <a:latin typeface="Calibri"/>
                <a:ea typeface="Calibri"/>
                <a:cs typeface="Calibri"/>
                <a:sym typeface="Calibri"/>
              </a:rPr>
              <a:t>enodigde</a:t>
            </a:r>
            <a:r>
              <a:rPr lang="en-US" sz="2400" b="1" dirty="0" smtClean="0">
                <a:solidFill>
                  <a:schemeClr val="dk1"/>
                </a:solidFill>
                <a:latin typeface="Calibri"/>
                <a:ea typeface="Calibri"/>
                <a:cs typeface="Calibri"/>
                <a:sym typeface="Calibri"/>
              </a:rPr>
              <a:t> </a:t>
            </a:r>
            <a:r>
              <a:rPr lang="en-US" sz="2400" b="1" dirty="0" err="1">
                <a:solidFill>
                  <a:schemeClr val="dk1"/>
                </a:solidFill>
                <a:latin typeface="Calibri"/>
                <a:ea typeface="Calibri"/>
                <a:cs typeface="Calibri"/>
                <a:sym typeface="Calibri"/>
              </a:rPr>
              <a:t>competenties</a:t>
            </a:r>
            <a:r>
              <a:rPr lang="en-US" sz="2400" b="1" dirty="0">
                <a:solidFill>
                  <a:schemeClr val="dk1"/>
                </a:solidFill>
                <a:latin typeface="Calibri"/>
                <a:ea typeface="Calibri"/>
                <a:cs typeface="Calibri"/>
                <a:sym typeface="Calibri"/>
              </a:rPr>
              <a:t> en </a:t>
            </a:r>
            <a:r>
              <a:rPr lang="en-US" sz="2400" b="1" dirty="0" err="1" smtClean="0">
                <a:solidFill>
                  <a:schemeClr val="dk1"/>
                </a:solidFill>
                <a:latin typeface="Calibri"/>
                <a:ea typeface="Calibri"/>
                <a:cs typeface="Calibri"/>
                <a:sym typeface="Calibri"/>
              </a:rPr>
              <a:t>deskundigheid</a:t>
            </a:r>
            <a:r>
              <a:rPr lang="en-US" sz="2400" b="1" dirty="0" smtClean="0">
                <a:solidFill>
                  <a:schemeClr val="dk1"/>
                </a:solidFill>
                <a:latin typeface="Calibri"/>
                <a:ea typeface="Calibri"/>
                <a:cs typeface="Calibri"/>
                <a:sym typeface="Calibri"/>
              </a:rPr>
              <a:t> </a:t>
            </a:r>
            <a:endParaRPr lang="en-US" sz="24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Calibri"/>
              <a:buNone/>
            </a:pPr>
            <a:r>
              <a:rPr lang="en-US" sz="2400" b="1" i="0" u="none" strike="noStrike" cap="none" dirty="0" smtClean="0">
                <a:solidFill>
                  <a:schemeClr val="dk2"/>
                </a:solidFill>
                <a:latin typeface="Calibri"/>
                <a:ea typeface="Calibri"/>
                <a:cs typeface="Calibri"/>
                <a:sym typeface="Calibri"/>
              </a:rPr>
              <a:t> </a:t>
            </a:r>
            <a:endParaRPr lang="en-US" sz="2400" b="1" i="0" u="none" strike="noStrike" cap="none" dirty="0">
              <a:solidFill>
                <a:schemeClr val="dk2"/>
              </a:solidFill>
              <a:latin typeface="Calibri"/>
              <a:ea typeface="Calibri"/>
              <a:cs typeface="Calibri"/>
              <a:sym typeface="Calibri"/>
            </a:endParaRPr>
          </a:p>
        </p:txBody>
      </p:sp>
      <p:sp>
        <p:nvSpPr>
          <p:cNvPr id="129" name="Shape 129"/>
          <p:cNvSpPr txBox="1"/>
          <p:nvPr/>
        </p:nvSpPr>
        <p:spPr>
          <a:xfrm>
            <a:off x="1547812" y="2160000"/>
            <a:ext cx="7138986" cy="4440382"/>
          </a:xfrm>
          <a:prstGeom prst="rect">
            <a:avLst/>
          </a:prstGeom>
          <a:noFill/>
          <a:ln>
            <a:noFill/>
          </a:ln>
        </p:spPr>
        <p:txBody>
          <a:bodyPr lIns="91425" tIns="45700" rIns="91425" bIns="45700" anchor="t" anchorCtr="0">
            <a:noAutofit/>
          </a:bodyPr>
          <a:lstStyle/>
          <a:p>
            <a:endParaRPr lang="nl-NL" sz="2000" b="1" dirty="0" smtClean="0">
              <a:latin typeface="Calibri" panose="020F0502020204030204" pitchFamily="34" charset="0"/>
            </a:endParaRPr>
          </a:p>
          <a:p>
            <a:r>
              <a:rPr lang="nl-NL" sz="2000" b="1" dirty="0" smtClean="0">
                <a:latin typeface="Calibri" panose="020F0502020204030204" pitchFamily="34" charset="0"/>
              </a:rPr>
              <a:t>Schoolverzuim  </a:t>
            </a:r>
            <a:endParaRPr lang="nl-NL" sz="2000" b="1" dirty="0">
              <a:latin typeface="Calibri" panose="020F0502020204030204" pitchFamily="34" charset="0"/>
            </a:endParaRPr>
          </a:p>
          <a:p>
            <a:pPr marL="285750" indent="-285750">
              <a:buFont typeface="Arial" panose="020B0604020202020204" pitchFamily="34" charset="0"/>
              <a:buChar char="•"/>
            </a:pPr>
            <a:endParaRPr lang="nl-NL" sz="2000" dirty="0">
              <a:latin typeface="Calibri" panose="020F0502020204030204" pitchFamily="34" charset="0"/>
            </a:endParaRPr>
          </a:p>
          <a:p>
            <a:pPr marL="285750" indent="-285750">
              <a:buFont typeface="Arial" panose="020B0604020202020204" pitchFamily="34" charset="0"/>
              <a:buChar char="•"/>
            </a:pPr>
            <a:r>
              <a:rPr lang="nl-NL" sz="2000" dirty="0">
                <a:latin typeface="Calibri" panose="020F0502020204030204" pitchFamily="34" charset="0"/>
              </a:rPr>
              <a:t>Kennis hebben van de symptomen van </a:t>
            </a:r>
            <a:r>
              <a:rPr lang="nl-NL" sz="2000" dirty="0" smtClean="0">
                <a:latin typeface="Calibri" panose="020F0502020204030204" pitchFamily="34" charset="0"/>
              </a:rPr>
              <a:t>schoolverzuim</a:t>
            </a:r>
            <a:endParaRPr lang="nl-NL" sz="2000" dirty="0">
              <a:latin typeface="Calibri" panose="020F0502020204030204" pitchFamily="34" charset="0"/>
            </a:endParaRPr>
          </a:p>
          <a:p>
            <a:pPr marL="285750" indent="-285750">
              <a:buFont typeface="Arial" panose="020B0604020202020204" pitchFamily="34" charset="0"/>
              <a:buChar char="•"/>
            </a:pPr>
            <a:r>
              <a:rPr lang="nl-NL" sz="2000" dirty="0">
                <a:latin typeface="Calibri" panose="020F0502020204030204" pitchFamily="34" charset="0"/>
              </a:rPr>
              <a:t>Kennis hebben van het schoolsysteem en het veld/de </a:t>
            </a:r>
            <a:r>
              <a:rPr lang="nl-NL" sz="2000" dirty="0" smtClean="0">
                <a:latin typeface="Calibri" panose="020F0502020204030204" pitchFamily="34" charset="0"/>
              </a:rPr>
              <a:t>ketenpartners</a:t>
            </a:r>
            <a:endParaRPr lang="nl-NL" sz="2000" dirty="0">
              <a:latin typeface="Calibri" panose="020F0502020204030204" pitchFamily="34" charset="0"/>
            </a:endParaRPr>
          </a:p>
          <a:p>
            <a:pPr marL="285750" indent="-285750">
              <a:buFont typeface="Arial" panose="020B0604020202020204" pitchFamily="34" charset="0"/>
              <a:buChar char="•"/>
            </a:pPr>
            <a:r>
              <a:rPr lang="nl-NL" sz="2000" dirty="0">
                <a:latin typeface="Calibri" panose="020F0502020204030204" pitchFamily="34" charset="0"/>
              </a:rPr>
              <a:t>Weten hoe je schoolverzuim </a:t>
            </a:r>
            <a:r>
              <a:rPr lang="nl-NL" sz="2000" dirty="0" smtClean="0">
                <a:latin typeface="Calibri" panose="020F0502020204030204" pitchFamily="34" charset="0"/>
              </a:rPr>
              <a:t>uitvraagt</a:t>
            </a:r>
            <a:endParaRPr lang="nl-NL" sz="2000" dirty="0">
              <a:latin typeface="Calibri" panose="020F0502020204030204" pitchFamily="34" charset="0"/>
            </a:endParaRPr>
          </a:p>
          <a:p>
            <a:pPr marL="285750" indent="-285750">
              <a:buFont typeface="Arial" panose="020B0604020202020204" pitchFamily="34" charset="0"/>
              <a:buChar char="•"/>
            </a:pPr>
            <a:r>
              <a:rPr lang="nl-NL" sz="2000" dirty="0">
                <a:latin typeface="Calibri" panose="020F0502020204030204" pitchFamily="34" charset="0"/>
              </a:rPr>
              <a:t>Coachen van scholen, mentoren en leerlingbegeleiders bij (beginnend) schoolverzuim in het kader van angst</a:t>
            </a:r>
            <a:endParaRPr lang="en-GB" sz="2000" dirty="0">
              <a:latin typeface="Calibri" panose="020F0502020204030204" pitchFamily="34" charset="0"/>
            </a:endParaRPr>
          </a:p>
        </p:txBody>
      </p:sp>
      <p:sp>
        <p:nvSpPr>
          <p:cNvPr id="130" name="Shape 13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129849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Shape 35"/>
          <p:cNvSpPr txBox="1"/>
          <p:nvPr/>
        </p:nvSpPr>
        <p:spPr>
          <a:xfrm>
            <a:off x="1547700" y="1620000"/>
            <a:ext cx="7139099" cy="409500"/>
          </a:xfrm>
          <a:prstGeom prst="rect">
            <a:avLst/>
          </a:prstGeom>
          <a:noFill/>
          <a:ln>
            <a:noFill/>
          </a:ln>
        </p:spPr>
        <p:txBody>
          <a:bodyPr lIns="91425" tIns="45700" rIns="91425" bIns="45700" anchor="ctr" anchorCtr="0">
            <a:noAutofit/>
          </a:bodyPr>
          <a:lstStyle/>
          <a:p>
            <a:pPr marL="0" marR="0" lvl="0" indent="0" rtl="0">
              <a:lnSpc>
                <a:spcPct val="100000"/>
              </a:lnSpc>
              <a:spcBef>
                <a:spcPts val="0"/>
              </a:spcBef>
              <a:spcAft>
                <a:spcPts val="0"/>
              </a:spcAft>
              <a:buClr>
                <a:schemeClr val="dk2"/>
              </a:buClr>
              <a:buSzPct val="25000"/>
              <a:buFont typeface="Calibri"/>
              <a:buNone/>
            </a:pPr>
            <a:r>
              <a:rPr lang="en-US" sz="2400" b="1" dirty="0" err="1">
                <a:solidFill>
                  <a:schemeClr val="dk2"/>
                </a:solidFill>
                <a:latin typeface="Calibri"/>
                <a:ea typeface="Calibri"/>
                <a:cs typeface="Calibri"/>
                <a:sym typeface="Calibri"/>
              </a:rPr>
              <a:t>Waarom</a:t>
            </a:r>
            <a:r>
              <a:rPr lang="en-US" sz="2400" b="1" dirty="0">
                <a:solidFill>
                  <a:schemeClr val="dk2"/>
                </a:solidFill>
                <a:latin typeface="Calibri"/>
                <a:ea typeface="Calibri"/>
                <a:cs typeface="Calibri"/>
                <a:sym typeface="Calibri"/>
              </a:rPr>
              <a:t> </a:t>
            </a:r>
            <a:r>
              <a:rPr lang="en-US" sz="2400" b="1" dirty="0" err="1">
                <a:solidFill>
                  <a:schemeClr val="dk2"/>
                </a:solidFill>
                <a:latin typeface="Calibri"/>
                <a:ea typeface="Calibri"/>
                <a:cs typeface="Calibri"/>
                <a:sym typeface="Calibri"/>
              </a:rPr>
              <a:t>deze</a:t>
            </a:r>
            <a:r>
              <a:rPr lang="en-US" sz="2400" b="1" dirty="0">
                <a:solidFill>
                  <a:schemeClr val="dk2"/>
                </a:solidFill>
                <a:latin typeface="Calibri"/>
                <a:ea typeface="Calibri"/>
                <a:cs typeface="Calibri"/>
                <a:sym typeface="Calibri"/>
              </a:rPr>
              <a:t> </a:t>
            </a:r>
            <a:r>
              <a:rPr lang="en-US" sz="2400" b="1" dirty="0" err="1">
                <a:solidFill>
                  <a:schemeClr val="dk2"/>
                </a:solidFill>
                <a:latin typeface="Calibri"/>
                <a:ea typeface="Calibri"/>
                <a:cs typeface="Calibri"/>
                <a:sym typeface="Calibri"/>
              </a:rPr>
              <a:t>richtlijn</a:t>
            </a:r>
            <a:r>
              <a:rPr lang="en-US" sz="2400" b="1" dirty="0">
                <a:solidFill>
                  <a:schemeClr val="dk2"/>
                </a:solidFill>
                <a:latin typeface="Calibri"/>
                <a:ea typeface="Calibri"/>
                <a:cs typeface="Calibri"/>
                <a:sym typeface="Calibri"/>
              </a:rPr>
              <a:t>?</a:t>
            </a:r>
          </a:p>
        </p:txBody>
      </p:sp>
      <p:sp>
        <p:nvSpPr>
          <p:cNvPr id="36" name="Shape 36"/>
          <p:cNvSpPr txBox="1"/>
          <p:nvPr/>
        </p:nvSpPr>
        <p:spPr>
          <a:xfrm>
            <a:off x="1547813" y="2160000"/>
            <a:ext cx="7138986" cy="4627803"/>
          </a:xfrm>
          <a:prstGeom prst="rect">
            <a:avLst/>
          </a:prstGeom>
          <a:noFill/>
          <a:ln>
            <a:noFill/>
          </a:ln>
        </p:spPr>
        <p:txBody>
          <a:bodyPr lIns="91425" tIns="45700" rIns="91425" bIns="45700" anchor="t" anchorCtr="0">
            <a:noAutofit/>
          </a:bodyPr>
          <a:lstStyle/>
          <a:p>
            <a:pPr marL="342900" indent="-342900">
              <a:spcBef>
                <a:spcPts val="380"/>
              </a:spcBef>
              <a:buClr>
                <a:schemeClr val="dk1"/>
              </a:buClr>
              <a:buSzPct val="100000"/>
              <a:buFont typeface="Arial" panose="020B0604020202020204" pitchFamily="34" charset="0"/>
              <a:buChar char="•"/>
            </a:pPr>
            <a:r>
              <a:rPr lang="en-US" sz="1900" dirty="0" err="1">
                <a:solidFill>
                  <a:schemeClr val="dk1"/>
                </a:solidFill>
                <a:latin typeface="Calibri"/>
                <a:ea typeface="Calibri"/>
                <a:cs typeface="Calibri"/>
                <a:sym typeface="Calibri"/>
              </a:rPr>
              <a:t>Ontbreken</a:t>
            </a:r>
            <a:r>
              <a:rPr lang="en-US" sz="1900" dirty="0">
                <a:solidFill>
                  <a:schemeClr val="dk1"/>
                </a:solidFill>
                <a:latin typeface="Calibri"/>
                <a:ea typeface="Calibri"/>
                <a:cs typeface="Calibri"/>
                <a:sym typeface="Calibri"/>
              </a:rPr>
              <a:t> van </a:t>
            </a:r>
            <a:r>
              <a:rPr lang="en-US" sz="1900" dirty="0" err="1">
                <a:solidFill>
                  <a:schemeClr val="dk1"/>
                </a:solidFill>
                <a:latin typeface="Calibri"/>
                <a:ea typeface="Calibri"/>
                <a:cs typeface="Calibri"/>
                <a:sym typeface="Calibri"/>
              </a:rPr>
              <a:t>een</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vastgestelde</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aanpak</a:t>
            </a:r>
            <a:r>
              <a:rPr lang="en-US" sz="1900" dirty="0">
                <a:solidFill>
                  <a:schemeClr val="dk1"/>
                </a:solidFill>
                <a:latin typeface="Calibri"/>
                <a:ea typeface="Calibri"/>
                <a:cs typeface="Calibri"/>
                <a:sym typeface="Calibri"/>
              </a:rPr>
              <a:t> en </a:t>
            </a:r>
            <a:r>
              <a:rPr lang="en-US" sz="1900" dirty="0" err="1">
                <a:solidFill>
                  <a:schemeClr val="dk1"/>
                </a:solidFill>
                <a:latin typeface="Calibri"/>
                <a:ea typeface="Calibri"/>
                <a:cs typeface="Calibri"/>
                <a:sym typeface="Calibri"/>
              </a:rPr>
              <a:t>werkwijze</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voor</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jeugdigen</a:t>
            </a:r>
            <a:r>
              <a:rPr lang="en-US" sz="1900" dirty="0">
                <a:solidFill>
                  <a:schemeClr val="dk1"/>
                </a:solidFill>
                <a:latin typeface="Calibri"/>
                <a:ea typeface="Calibri"/>
                <a:cs typeface="Calibri"/>
                <a:sym typeface="Calibri"/>
              </a:rPr>
              <a:t> met angst in de JGZ</a:t>
            </a:r>
            <a:endParaRPr lang="en-US" sz="1900" dirty="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en-US" sz="1900" dirty="0">
                <a:solidFill>
                  <a:schemeClr val="dk1"/>
                </a:solidFill>
                <a:latin typeface="Calibri"/>
                <a:ea typeface="Calibri"/>
                <a:cs typeface="Calibri"/>
                <a:sym typeface="Calibri"/>
              </a:rPr>
              <a:t>P</a:t>
            </a:r>
            <a:r>
              <a:rPr lang="nl-NL" sz="1900" dirty="0" err="1">
                <a:solidFill>
                  <a:schemeClr val="dk1"/>
                </a:solidFill>
                <a:latin typeface="Calibri"/>
                <a:ea typeface="Calibri"/>
                <a:cs typeface="Calibri"/>
                <a:sym typeface="Calibri"/>
              </a:rPr>
              <a:t>rofessionaliseren</a:t>
            </a:r>
            <a:r>
              <a:rPr lang="nl-NL" sz="1900" dirty="0">
                <a:solidFill>
                  <a:schemeClr val="dk1"/>
                </a:solidFill>
                <a:latin typeface="Calibri"/>
                <a:ea typeface="Calibri"/>
                <a:cs typeface="Calibri"/>
                <a:sym typeface="Calibri"/>
              </a:rPr>
              <a:t> en uniformeren van het handelen van de JGZ-professional:</a:t>
            </a:r>
          </a:p>
          <a:p>
            <a:pPr lvl="3">
              <a:spcBef>
                <a:spcPts val="380"/>
              </a:spcBef>
              <a:buClr>
                <a:schemeClr val="dk1"/>
              </a:buClr>
              <a:buSzPct val="100000"/>
            </a:pPr>
            <a:r>
              <a:rPr lang="nl-NL" sz="1900" dirty="0">
                <a:solidFill>
                  <a:schemeClr val="dk1"/>
                </a:solidFill>
                <a:latin typeface="Calibri"/>
                <a:ea typeface="Calibri"/>
                <a:cs typeface="Calibri"/>
                <a:sym typeface="Calibri"/>
              </a:rPr>
              <a:t>	</a:t>
            </a:r>
            <a:r>
              <a:rPr lang="nl-NL" sz="1900" dirty="0" smtClean="0">
                <a:solidFill>
                  <a:schemeClr val="dk1"/>
                </a:solidFill>
                <a:latin typeface="Calibri"/>
                <a:ea typeface="Calibri"/>
                <a:cs typeface="Calibri"/>
                <a:sym typeface="Calibri"/>
              </a:rPr>
              <a:t>-  herkennen en signaleren van angst,</a:t>
            </a:r>
          </a:p>
          <a:p>
            <a:pPr lvl="3">
              <a:spcBef>
                <a:spcPts val="380"/>
              </a:spcBef>
              <a:buClr>
                <a:schemeClr val="dk1"/>
              </a:buClr>
              <a:buSzPct val="100000"/>
            </a:pPr>
            <a:r>
              <a:rPr lang="nl-NL" sz="1900" dirty="0">
                <a:solidFill>
                  <a:schemeClr val="dk1"/>
                </a:solidFill>
                <a:latin typeface="Calibri"/>
                <a:ea typeface="Calibri"/>
                <a:cs typeface="Calibri"/>
                <a:sym typeface="Calibri"/>
              </a:rPr>
              <a:t>	</a:t>
            </a:r>
            <a:r>
              <a:rPr lang="nl-NL" sz="1900" dirty="0" smtClean="0">
                <a:solidFill>
                  <a:schemeClr val="dk1"/>
                </a:solidFill>
                <a:latin typeface="Calibri"/>
                <a:ea typeface="Calibri"/>
                <a:cs typeface="Calibri"/>
                <a:sym typeface="Calibri"/>
              </a:rPr>
              <a:t>- </a:t>
            </a:r>
            <a:r>
              <a:rPr lang="nl-NL" sz="1900" dirty="0">
                <a:solidFill>
                  <a:schemeClr val="dk1"/>
                </a:solidFill>
                <a:latin typeface="Calibri"/>
                <a:ea typeface="Calibri"/>
                <a:cs typeface="Calibri"/>
                <a:sym typeface="Calibri"/>
              </a:rPr>
              <a:t> </a:t>
            </a:r>
            <a:r>
              <a:rPr lang="nl-NL" sz="1900" dirty="0" smtClean="0">
                <a:solidFill>
                  <a:schemeClr val="dk1"/>
                </a:solidFill>
                <a:latin typeface="Calibri"/>
                <a:ea typeface="Calibri"/>
                <a:cs typeface="Calibri"/>
                <a:sym typeface="Calibri"/>
              </a:rPr>
              <a:t>voorlichten, ondersteunen, zo </a:t>
            </a:r>
            <a:r>
              <a:rPr lang="nl-NL" sz="1900" dirty="0">
                <a:solidFill>
                  <a:schemeClr val="dk1"/>
                </a:solidFill>
                <a:latin typeface="Calibri"/>
                <a:ea typeface="Calibri"/>
                <a:cs typeface="Calibri"/>
                <a:sym typeface="Calibri"/>
              </a:rPr>
              <a:t>nodig </a:t>
            </a:r>
            <a:r>
              <a:rPr lang="nl-NL" sz="1900" dirty="0" err="1" smtClean="0">
                <a:solidFill>
                  <a:schemeClr val="dk1"/>
                </a:solidFill>
                <a:latin typeface="Calibri"/>
                <a:ea typeface="Calibri"/>
                <a:cs typeface="Calibri"/>
                <a:sym typeface="Calibri"/>
              </a:rPr>
              <a:t>toeleiden</a:t>
            </a:r>
            <a:r>
              <a:rPr lang="nl-NL" sz="1900" dirty="0" smtClean="0">
                <a:solidFill>
                  <a:schemeClr val="dk1"/>
                </a:solidFill>
                <a:latin typeface="Calibri"/>
                <a:ea typeface="Calibri"/>
                <a:cs typeface="Calibri"/>
                <a:sym typeface="Calibri"/>
              </a:rPr>
              <a:t> </a:t>
            </a:r>
            <a:r>
              <a:rPr lang="nl-NL" sz="1900" dirty="0">
                <a:solidFill>
                  <a:schemeClr val="dk1"/>
                </a:solidFill>
                <a:latin typeface="Calibri"/>
                <a:ea typeface="Calibri"/>
                <a:cs typeface="Calibri"/>
                <a:sym typeface="Calibri"/>
              </a:rPr>
              <a:t>naar </a:t>
            </a:r>
            <a:endParaRPr lang="nl-NL" sz="1900" dirty="0" smtClean="0">
              <a:solidFill>
                <a:schemeClr val="dk1"/>
              </a:solidFill>
              <a:latin typeface="Calibri"/>
              <a:ea typeface="Calibri"/>
              <a:cs typeface="Calibri"/>
              <a:sym typeface="Calibri"/>
            </a:endParaRPr>
          </a:p>
          <a:p>
            <a:pPr lvl="3">
              <a:spcBef>
                <a:spcPts val="380"/>
              </a:spcBef>
              <a:buClr>
                <a:schemeClr val="dk1"/>
              </a:buClr>
              <a:buSzPct val="100000"/>
            </a:pPr>
            <a:r>
              <a:rPr lang="nl-NL" sz="1900" dirty="0">
                <a:solidFill>
                  <a:schemeClr val="dk1"/>
                </a:solidFill>
                <a:latin typeface="Calibri"/>
                <a:ea typeface="Calibri"/>
                <a:cs typeface="Calibri"/>
                <a:sym typeface="Calibri"/>
              </a:rPr>
              <a:t> </a:t>
            </a:r>
            <a:r>
              <a:rPr lang="nl-NL" sz="1900" dirty="0" smtClean="0">
                <a:solidFill>
                  <a:schemeClr val="dk1"/>
                </a:solidFill>
                <a:latin typeface="Calibri"/>
                <a:ea typeface="Calibri"/>
                <a:cs typeface="Calibri"/>
                <a:sym typeface="Calibri"/>
              </a:rPr>
              <a:t>               	   andere zorg, samenwerken in de keten bij angst </a:t>
            </a:r>
          </a:p>
          <a:p>
            <a:pPr lvl="3">
              <a:spcBef>
                <a:spcPts val="380"/>
              </a:spcBef>
              <a:buClr>
                <a:schemeClr val="dk1"/>
              </a:buClr>
              <a:buSzPct val="100000"/>
            </a:pPr>
            <a:r>
              <a:rPr lang="nl-NL" sz="1900" b="0" i="0" u="none" strike="noStrike" cap="none" dirty="0">
                <a:solidFill>
                  <a:schemeClr val="dk1"/>
                </a:solidFill>
                <a:latin typeface="Calibri"/>
                <a:ea typeface="Calibri"/>
                <a:cs typeface="Calibri"/>
                <a:sym typeface="Calibri"/>
              </a:rPr>
              <a:t> </a:t>
            </a:r>
            <a:r>
              <a:rPr lang="nl-NL" sz="1900" b="0" i="0" u="none" strike="noStrike" cap="none" dirty="0" smtClean="0">
                <a:solidFill>
                  <a:schemeClr val="dk1"/>
                </a:solidFill>
                <a:latin typeface="Calibri"/>
                <a:ea typeface="Calibri"/>
                <a:cs typeface="Calibri"/>
                <a:sym typeface="Calibri"/>
              </a:rPr>
              <a:t>                -  gericht op preventie en </a:t>
            </a:r>
            <a:r>
              <a:rPr lang="nl-NL" sz="1900" b="0" i="0" u="none" strike="noStrike" cap="none" dirty="0" err="1" smtClean="0">
                <a:solidFill>
                  <a:schemeClr val="dk1"/>
                </a:solidFill>
                <a:latin typeface="Calibri"/>
                <a:ea typeface="Calibri"/>
                <a:cs typeface="Calibri"/>
                <a:sym typeface="Calibri"/>
              </a:rPr>
              <a:t>vroegsignalering</a:t>
            </a:r>
            <a:r>
              <a:rPr lang="en-US" sz="1900" b="0" i="0" u="none" strike="noStrike" cap="none" dirty="0">
                <a:solidFill>
                  <a:schemeClr val="dk1"/>
                </a:solidFill>
                <a:latin typeface="Calibri"/>
                <a:ea typeface="Calibri"/>
                <a:cs typeface="Calibri"/>
                <a:sym typeface="Calibri"/>
              </a:rPr>
              <a:t>	</a:t>
            </a:r>
          </a:p>
          <a:p>
            <a:pPr marL="342900" indent="-342900">
              <a:spcBef>
                <a:spcPts val="380"/>
              </a:spcBef>
              <a:buClr>
                <a:schemeClr val="dk1"/>
              </a:buClr>
              <a:buSzPct val="100000"/>
              <a:buFont typeface="Arial" panose="020B0604020202020204" pitchFamily="34" charset="0"/>
              <a:buChar char="•"/>
            </a:pPr>
            <a:r>
              <a:rPr lang="en-US" sz="1900" dirty="0" err="1">
                <a:solidFill>
                  <a:schemeClr val="dk1"/>
                </a:solidFill>
                <a:latin typeface="Calibri"/>
                <a:ea typeface="Calibri"/>
                <a:cs typeface="Calibri"/>
                <a:sym typeface="Calibri"/>
              </a:rPr>
              <a:t>Gericht</a:t>
            </a:r>
            <a:r>
              <a:rPr lang="en-US" sz="1900" dirty="0">
                <a:solidFill>
                  <a:schemeClr val="dk1"/>
                </a:solidFill>
                <a:latin typeface="Calibri"/>
                <a:ea typeface="Calibri"/>
                <a:cs typeface="Calibri"/>
                <a:sym typeface="Calibri"/>
              </a:rPr>
              <a:t> </a:t>
            </a:r>
            <a:r>
              <a:rPr lang="en-US" sz="1900" dirty="0">
                <a:solidFill>
                  <a:schemeClr val="dk1"/>
                </a:solidFill>
                <a:latin typeface="Calibri"/>
                <a:ea typeface="Calibri"/>
                <a:cs typeface="Calibri"/>
                <a:sym typeface="Calibri"/>
              </a:rPr>
              <a:t>op </a:t>
            </a:r>
            <a:r>
              <a:rPr lang="en-US" sz="1900" dirty="0" err="1">
                <a:solidFill>
                  <a:schemeClr val="dk1"/>
                </a:solidFill>
                <a:latin typeface="Calibri"/>
                <a:ea typeface="Calibri"/>
                <a:cs typeface="Calibri"/>
                <a:sym typeface="Calibri"/>
              </a:rPr>
              <a:t>preventieve</a:t>
            </a:r>
            <a:r>
              <a:rPr lang="en-US" sz="1900" dirty="0">
                <a:solidFill>
                  <a:schemeClr val="dk1"/>
                </a:solidFill>
                <a:latin typeface="Calibri"/>
                <a:ea typeface="Calibri"/>
                <a:cs typeface="Calibri"/>
                <a:sym typeface="Calibri"/>
              </a:rPr>
              <a:t> taken van de JGZ, </a:t>
            </a:r>
            <a:r>
              <a:rPr lang="en-US" sz="1900" dirty="0" err="1">
                <a:solidFill>
                  <a:schemeClr val="dk1"/>
                </a:solidFill>
                <a:latin typeface="Calibri"/>
                <a:ea typeface="Calibri"/>
                <a:cs typeface="Calibri"/>
                <a:sym typeface="Calibri"/>
              </a:rPr>
              <a:t>niet</a:t>
            </a:r>
            <a:r>
              <a:rPr lang="en-US" sz="1900" dirty="0">
                <a:solidFill>
                  <a:schemeClr val="dk1"/>
                </a:solidFill>
                <a:latin typeface="Calibri"/>
                <a:ea typeface="Calibri"/>
                <a:cs typeface="Calibri"/>
                <a:sym typeface="Calibri"/>
              </a:rPr>
              <a:t> op </a:t>
            </a:r>
            <a:r>
              <a:rPr lang="en-US" sz="1900" dirty="0" err="1">
                <a:solidFill>
                  <a:schemeClr val="dk1"/>
                </a:solidFill>
                <a:latin typeface="Calibri"/>
                <a:ea typeface="Calibri"/>
                <a:cs typeface="Calibri"/>
                <a:sym typeface="Calibri"/>
              </a:rPr>
              <a:t>diagnostiek</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en</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behandeling</a:t>
            </a:r>
            <a:endParaRPr lang="nl-NL" sz="1900" dirty="0">
              <a:solidFill>
                <a:schemeClr val="dk1"/>
              </a:solidFill>
              <a:latin typeface="Calibri"/>
              <a:ea typeface="Calibri"/>
              <a:cs typeface="Calibri"/>
              <a:sym typeface="Calibri"/>
            </a:endParaRPr>
          </a:p>
          <a:p>
            <a:endParaRPr lang="nl-NL" sz="1800" dirty="0">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chemeClr val="dk1"/>
              </a:solidFill>
              <a:latin typeface="Arial"/>
              <a:ea typeface="Arial"/>
              <a:cs typeface="Arial"/>
              <a:sym typeface="Arial"/>
            </a:endParaRPr>
          </a:p>
        </p:txBody>
      </p:sp>
      <p:sp>
        <p:nvSpPr>
          <p:cNvPr id="37" name="Shape 37"/>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p:nvPr/>
        </p:nvSpPr>
        <p:spPr>
          <a:xfrm>
            <a:off x="1547812" y="1620000"/>
            <a:ext cx="7138986" cy="942975"/>
          </a:xfrm>
          <a:prstGeom prst="rect">
            <a:avLst/>
          </a:prstGeom>
          <a:noFill/>
          <a:ln>
            <a:noFill/>
          </a:ln>
        </p:spPr>
        <p:txBody>
          <a:bodyPr lIns="91425" tIns="45700" rIns="91425" bIns="45700" anchor="t" anchorCtr="0">
            <a:noAutofit/>
          </a:bodyPr>
          <a:lstStyle/>
          <a:p>
            <a:pPr>
              <a:buClr>
                <a:schemeClr val="dk2"/>
              </a:buClr>
              <a:buSzPct val="25000"/>
            </a:pPr>
            <a:r>
              <a:rPr lang="nl-NL" sz="2400" b="1" i="0" u="none" strike="noStrike" cap="none" dirty="0" smtClean="0">
                <a:solidFill>
                  <a:schemeClr val="dk2"/>
                </a:solidFill>
                <a:latin typeface="Calibri"/>
                <a:ea typeface="Calibri"/>
                <a:cs typeface="Calibri"/>
                <a:sym typeface="Calibri"/>
              </a:rPr>
              <a:t>Randvoorwaarden (3)</a:t>
            </a:r>
          </a:p>
          <a:p>
            <a:pPr>
              <a:buClr>
                <a:schemeClr val="dk2"/>
              </a:buClr>
              <a:buSzPct val="25000"/>
            </a:pPr>
            <a:r>
              <a:rPr lang="nl-NL" sz="2400" b="1" dirty="0" smtClean="0">
                <a:solidFill>
                  <a:schemeClr val="dk1"/>
                </a:solidFill>
                <a:latin typeface="Calibri"/>
                <a:ea typeface="Calibri"/>
                <a:cs typeface="Calibri"/>
                <a:sym typeface="Calibri"/>
              </a:rPr>
              <a:t>Samenwerking met (keten)partners</a:t>
            </a:r>
          </a:p>
          <a:p>
            <a:pPr>
              <a:buClr>
                <a:schemeClr val="dk2"/>
              </a:buClr>
              <a:buSzPct val="25000"/>
            </a:pPr>
            <a:endParaRPr lang="nl-NL" sz="1900" dirty="0" smtClean="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Calibri"/>
              <a:buNone/>
            </a:pPr>
            <a:r>
              <a:rPr lang="nl-NL" sz="1900" b="1" i="0" u="none" strike="noStrike" cap="none" dirty="0" smtClean="0">
                <a:solidFill>
                  <a:schemeClr val="dk2"/>
                </a:solidFill>
                <a:latin typeface="Calibri"/>
                <a:ea typeface="Calibri"/>
                <a:cs typeface="Calibri"/>
                <a:sym typeface="Calibri"/>
              </a:rPr>
              <a:t> </a:t>
            </a:r>
            <a:endParaRPr lang="nl-NL" sz="1900" b="1" i="0" u="none" strike="noStrike" cap="none" dirty="0">
              <a:solidFill>
                <a:schemeClr val="dk2"/>
              </a:solidFill>
              <a:latin typeface="Calibri"/>
              <a:ea typeface="Calibri"/>
              <a:cs typeface="Calibri"/>
              <a:sym typeface="Calibri"/>
            </a:endParaRPr>
          </a:p>
        </p:txBody>
      </p:sp>
      <p:sp>
        <p:nvSpPr>
          <p:cNvPr id="129" name="Shape 129"/>
          <p:cNvSpPr txBox="1"/>
          <p:nvPr/>
        </p:nvSpPr>
        <p:spPr>
          <a:xfrm>
            <a:off x="1547812" y="2160000"/>
            <a:ext cx="7138986" cy="4440382"/>
          </a:xfrm>
          <a:prstGeom prst="rect">
            <a:avLst/>
          </a:prstGeom>
          <a:noFill/>
          <a:ln>
            <a:noFill/>
          </a:ln>
        </p:spPr>
        <p:txBody>
          <a:bodyPr lIns="91425" tIns="45700" rIns="91425" bIns="45700" anchor="t" anchorCtr="0">
            <a:noAutofit/>
          </a:bodyPr>
          <a:lstStyle/>
          <a:p>
            <a:endParaRPr lang="nl-NL" sz="1900" dirty="0" smtClean="0">
              <a:latin typeface="Calibri" panose="020F0502020204030204" pitchFamily="34" charset="0"/>
            </a:endParaRPr>
          </a:p>
          <a:p>
            <a:pPr marL="285750" indent="-285750">
              <a:buFont typeface="Arial" panose="020B0604020202020204" pitchFamily="34" charset="0"/>
              <a:buChar char="•"/>
            </a:pPr>
            <a:r>
              <a:rPr lang="nl-NL" sz="1900" dirty="0" smtClean="0">
                <a:latin typeface="Calibri" panose="020F0502020204030204" pitchFamily="34" charset="0"/>
              </a:rPr>
              <a:t>Kennis van de verschillende geïndiceerde preventieve interventies voor de aanpak van specifieke angstklachten, ook bij schoolverzuim</a:t>
            </a:r>
          </a:p>
          <a:p>
            <a:pPr marL="285750" indent="-285750">
              <a:buFont typeface="Arial" panose="020B0604020202020204" pitchFamily="34" charset="0"/>
              <a:buChar char="•"/>
            </a:pPr>
            <a:r>
              <a:rPr lang="nl-NL" sz="1900" dirty="0" smtClean="0">
                <a:latin typeface="Calibri" panose="020F0502020204030204" pitchFamily="34" charset="0"/>
              </a:rPr>
              <a:t>Kennis van de ketenpartners in de regio</a:t>
            </a:r>
          </a:p>
          <a:p>
            <a:pPr marL="285750" indent="-285750">
              <a:buFont typeface="Arial" panose="020B0604020202020204" pitchFamily="34" charset="0"/>
              <a:buChar char="•"/>
            </a:pPr>
            <a:r>
              <a:rPr lang="nl-NL" sz="1900" dirty="0" smtClean="0">
                <a:latin typeface="Calibri" panose="020F0502020204030204" pitchFamily="34" charset="0"/>
              </a:rPr>
              <a:t>Weten welke informatie overgedragen wordt bij en na verwijzing</a:t>
            </a:r>
            <a:endParaRPr lang="nl-NL" sz="1900" dirty="0">
              <a:latin typeface="Calibri" panose="020F0502020204030204" pitchFamily="34" charset="0"/>
            </a:endParaRPr>
          </a:p>
        </p:txBody>
      </p:sp>
      <p:sp>
        <p:nvSpPr>
          <p:cNvPr id="130" name="Shape 13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20265477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p:nvPr/>
        </p:nvSpPr>
        <p:spPr>
          <a:xfrm>
            <a:off x="1548000" y="1620000"/>
            <a:ext cx="7138986" cy="409575"/>
          </a:xfrm>
          <a:prstGeom prst="rect">
            <a:avLst/>
          </a:prstGeom>
          <a:noFill/>
          <a:ln>
            <a:noFill/>
          </a:ln>
        </p:spPr>
        <p:txBody>
          <a:bodyPr lIns="91425" tIns="45700" rIns="91425" bIns="45700" anchor="t" anchorCtr="0">
            <a:noAutofit/>
          </a:bodyPr>
          <a:lstStyle/>
          <a:p>
            <a:pPr>
              <a:buClr>
                <a:schemeClr val="dk2"/>
              </a:buClr>
              <a:buSzPct val="25000"/>
            </a:pPr>
            <a:r>
              <a:rPr lang="nl-NL" sz="2400" b="1" i="0" u="none" strike="noStrike" cap="none" dirty="0" smtClean="0">
                <a:solidFill>
                  <a:schemeClr val="dk2"/>
                </a:solidFill>
                <a:latin typeface="Calibri"/>
                <a:ea typeface="Calibri"/>
                <a:cs typeface="Calibri"/>
                <a:sym typeface="Calibri"/>
              </a:rPr>
              <a:t>Overige randvoorwaarden (4)</a:t>
            </a:r>
            <a:endParaRPr lang="nl-NL" sz="2400" dirty="0" smtClean="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Calibri"/>
              <a:buNone/>
            </a:pPr>
            <a:r>
              <a:rPr lang="nl-NL" sz="1900" b="1" i="0" u="none" strike="noStrike" cap="none" dirty="0" smtClean="0">
                <a:solidFill>
                  <a:schemeClr val="dk2"/>
                </a:solidFill>
                <a:latin typeface="Calibri"/>
                <a:ea typeface="Calibri"/>
                <a:cs typeface="Calibri"/>
                <a:sym typeface="Calibri"/>
              </a:rPr>
              <a:t>  </a:t>
            </a:r>
            <a:endParaRPr lang="nl-NL" sz="1900" b="1" i="0" u="none" strike="noStrike" cap="none" dirty="0">
              <a:solidFill>
                <a:schemeClr val="dk2"/>
              </a:solidFill>
              <a:latin typeface="Calibri"/>
              <a:ea typeface="Calibri"/>
              <a:cs typeface="Calibri"/>
              <a:sym typeface="Calibri"/>
            </a:endParaRPr>
          </a:p>
        </p:txBody>
      </p:sp>
      <p:sp>
        <p:nvSpPr>
          <p:cNvPr id="129" name="Shape 129"/>
          <p:cNvSpPr txBox="1"/>
          <p:nvPr/>
        </p:nvSpPr>
        <p:spPr>
          <a:xfrm>
            <a:off x="1548000" y="2160000"/>
            <a:ext cx="6221124" cy="3521900"/>
          </a:xfrm>
          <a:prstGeom prst="rect">
            <a:avLst/>
          </a:prstGeom>
          <a:noFill/>
          <a:ln>
            <a:noFill/>
          </a:ln>
        </p:spPr>
        <p:txBody>
          <a:bodyPr lIns="91425" tIns="45700" rIns="91425" bIns="45700" anchor="t" anchorCtr="0">
            <a:noAutofit/>
          </a:bodyPr>
          <a:lstStyle/>
          <a:p>
            <a:pPr lvl="0"/>
            <a:r>
              <a:rPr lang="nl-NL" sz="1900" dirty="0" smtClean="0">
                <a:latin typeface="Calibri" panose="020F0502020204030204" pitchFamily="34" charset="0"/>
              </a:rPr>
              <a:t>Voldoende financiële middelen voor de scholing van jeugdverpleegkundigen en jeugdartsen.</a:t>
            </a:r>
            <a:endParaRPr lang="nl-NL" sz="1900" b="0" i="0" u="none" strike="noStrike" cap="none" dirty="0">
              <a:solidFill>
                <a:schemeClr val="dk1"/>
              </a:solidFill>
              <a:latin typeface="Calibri" panose="020F0502020204030204" pitchFamily="34" charset="0"/>
              <a:sym typeface="Arial"/>
            </a:endParaRPr>
          </a:p>
        </p:txBody>
      </p:sp>
      <p:sp>
        <p:nvSpPr>
          <p:cNvPr id="130" name="Shape 13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32533736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p:nvPr/>
        </p:nvSpPr>
        <p:spPr>
          <a:xfrm>
            <a:off x="1548000" y="1620000"/>
            <a:ext cx="7138799" cy="409575"/>
          </a:xfrm>
          <a:prstGeom prst="rect">
            <a:avLst/>
          </a:prstGeom>
          <a:noFill/>
          <a:ln>
            <a:noFill/>
          </a:ln>
        </p:spPr>
        <p:txBody>
          <a:bodyPr lIns="91425" tIns="45700" rIns="91425" bIns="45700" anchor="t" anchorCtr="0">
            <a:noAutofit/>
          </a:bodyPr>
          <a:lstStyle/>
          <a:p>
            <a:pPr marL="0" marR="0" lvl="0" indent="0" rtl="0">
              <a:lnSpc>
                <a:spcPct val="100000"/>
              </a:lnSpc>
              <a:spcBef>
                <a:spcPts val="0"/>
              </a:spcBef>
              <a:spcAft>
                <a:spcPts val="0"/>
              </a:spcAft>
              <a:buClr>
                <a:schemeClr val="dk2"/>
              </a:buClr>
              <a:buSzPct val="25000"/>
              <a:buFont typeface="Calibri"/>
              <a:buNone/>
            </a:pPr>
            <a:r>
              <a:rPr lang="en-US" sz="2400" b="1" i="0" u="none" strike="noStrike" cap="none" dirty="0" err="1">
                <a:solidFill>
                  <a:schemeClr val="dk2"/>
                </a:solidFill>
                <a:latin typeface="Calibri"/>
                <a:ea typeface="Calibri"/>
                <a:cs typeface="Calibri"/>
                <a:sym typeface="Calibri"/>
              </a:rPr>
              <a:t>Vragen</a:t>
            </a:r>
            <a:r>
              <a:rPr lang="en-US" sz="2400" b="1" i="0" u="none" strike="noStrike" cap="none" dirty="0">
                <a:solidFill>
                  <a:schemeClr val="dk2"/>
                </a:solidFill>
                <a:latin typeface="Calibri"/>
                <a:ea typeface="Calibri"/>
                <a:cs typeface="Calibri"/>
                <a:sym typeface="Calibri"/>
              </a:rPr>
              <a:t> </a:t>
            </a:r>
            <a:r>
              <a:rPr lang="en-US" sz="2400" b="1" i="0" u="none" strike="noStrike" cap="none" dirty="0" err="1">
                <a:solidFill>
                  <a:schemeClr val="dk2"/>
                </a:solidFill>
                <a:latin typeface="Calibri"/>
                <a:ea typeface="Calibri"/>
                <a:cs typeface="Calibri"/>
                <a:sym typeface="Calibri"/>
              </a:rPr>
              <a:t>en</a:t>
            </a:r>
            <a:r>
              <a:rPr lang="en-US" sz="2400" b="1" i="0" u="none" strike="noStrike" cap="none" dirty="0">
                <a:solidFill>
                  <a:schemeClr val="dk2"/>
                </a:solidFill>
                <a:latin typeface="Calibri"/>
                <a:ea typeface="Calibri"/>
                <a:cs typeface="Calibri"/>
                <a:sym typeface="Calibri"/>
              </a:rPr>
              <a:t> </a:t>
            </a:r>
            <a:r>
              <a:rPr lang="en-US" sz="2400" b="1" i="0" u="none" strike="noStrike" cap="none" dirty="0" err="1" smtClean="0">
                <a:solidFill>
                  <a:schemeClr val="dk2"/>
                </a:solidFill>
                <a:latin typeface="Calibri"/>
                <a:ea typeface="Calibri"/>
                <a:cs typeface="Calibri"/>
                <a:sym typeface="Calibri"/>
              </a:rPr>
              <a:t>discussiepunten</a:t>
            </a:r>
            <a:r>
              <a:rPr lang="en-US" sz="2400" b="1" i="0" u="none" strike="noStrike" cap="none" dirty="0" smtClean="0">
                <a:solidFill>
                  <a:schemeClr val="dk2"/>
                </a:solidFill>
                <a:latin typeface="Calibri"/>
                <a:ea typeface="Calibri"/>
                <a:cs typeface="Calibri"/>
                <a:sym typeface="Calibri"/>
              </a:rPr>
              <a:t>?</a:t>
            </a:r>
            <a:endParaRPr lang="en-US" sz="2400" b="1" i="0" u="none" strike="noStrike" cap="none" dirty="0">
              <a:solidFill>
                <a:schemeClr val="dk2"/>
              </a:solidFill>
              <a:latin typeface="Calibri"/>
              <a:ea typeface="Calibri"/>
              <a:cs typeface="Calibri"/>
              <a:sym typeface="Calibri"/>
            </a:endParaRPr>
          </a:p>
        </p:txBody>
      </p:sp>
      <p:sp>
        <p:nvSpPr>
          <p:cNvPr id="136" name="Shape 13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p:nvPr/>
        </p:nvSpPr>
        <p:spPr>
          <a:xfrm>
            <a:off x="1547812" y="1620000"/>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nl-NL" sz="2400" b="1" i="0" u="none" strike="noStrike" cap="none" dirty="0" smtClean="0">
                <a:solidFill>
                  <a:schemeClr val="dk2"/>
                </a:solidFill>
                <a:latin typeface="Calibri"/>
                <a:ea typeface="Calibri"/>
                <a:cs typeface="Calibri"/>
                <a:sym typeface="Calibri"/>
              </a:rPr>
              <a:t>Contactinformatie</a:t>
            </a:r>
            <a:endParaRPr lang="nl-NL" sz="2400" b="1" i="0" u="none" strike="noStrike" cap="none" dirty="0">
              <a:solidFill>
                <a:schemeClr val="dk2"/>
              </a:solidFill>
              <a:latin typeface="Calibri"/>
              <a:ea typeface="Calibri"/>
              <a:cs typeface="Calibri"/>
              <a:sym typeface="Calibri"/>
            </a:endParaRPr>
          </a:p>
        </p:txBody>
      </p:sp>
      <p:sp>
        <p:nvSpPr>
          <p:cNvPr id="142" name="Shape 142"/>
          <p:cNvSpPr txBox="1"/>
          <p:nvPr/>
        </p:nvSpPr>
        <p:spPr>
          <a:xfrm>
            <a:off x="1547812" y="2160000"/>
            <a:ext cx="7139099" cy="3962399"/>
          </a:xfrm>
          <a:prstGeom prst="rect">
            <a:avLst/>
          </a:prstGeom>
          <a:noFill/>
          <a:ln>
            <a:noFill/>
          </a:ln>
        </p:spPr>
        <p:txBody>
          <a:bodyPr lIns="91425" tIns="45700" rIns="91425" bIns="45700" anchor="t" anchorCtr="0">
            <a:noAutofit/>
          </a:bodyPr>
          <a:lstStyle/>
          <a:p>
            <a:pPr marL="0" marR="0" lvl="0" indent="0" algn="l" rtl="0">
              <a:lnSpc>
                <a:spcPct val="115000"/>
              </a:lnSpc>
              <a:spcBef>
                <a:spcPts val="0"/>
              </a:spcBef>
              <a:spcAft>
                <a:spcPts val="0"/>
              </a:spcAft>
              <a:buSzPct val="25000"/>
              <a:buNone/>
            </a:pPr>
            <a:r>
              <a:rPr lang="nl-NL" sz="1900" dirty="0" smtClean="0">
                <a:solidFill>
                  <a:schemeClr val="dk1"/>
                </a:solidFill>
                <a:latin typeface="Calibri"/>
                <a:ea typeface="Calibri"/>
                <a:cs typeface="Calibri"/>
                <a:sym typeface="Calibri"/>
              </a:rPr>
              <a:t>Voor vragen over de richtlijn en de implementatiematerialen</a:t>
            </a:r>
          </a:p>
          <a:p>
            <a:pPr marL="0" marR="0" lvl="0" indent="0" algn="l" rtl="0">
              <a:lnSpc>
                <a:spcPct val="115000"/>
              </a:lnSpc>
              <a:spcBef>
                <a:spcPts val="0"/>
              </a:spcBef>
              <a:spcAft>
                <a:spcPts val="0"/>
              </a:spcAft>
              <a:buNone/>
            </a:pPr>
            <a:endParaRPr lang="nl-NL" sz="1800" dirty="0" smtClean="0">
              <a:solidFill>
                <a:schemeClr val="dk1"/>
              </a:solidFill>
            </a:endParaRPr>
          </a:p>
          <a:p>
            <a:pPr marL="0" marR="0" lvl="0" indent="0" algn="l" rtl="0">
              <a:lnSpc>
                <a:spcPct val="115000"/>
              </a:lnSpc>
              <a:spcBef>
                <a:spcPts val="0"/>
              </a:spcBef>
              <a:spcAft>
                <a:spcPts val="0"/>
              </a:spcAft>
              <a:buClr>
                <a:schemeClr val="dk1"/>
              </a:buClr>
              <a:buSzPct val="25000"/>
              <a:buFont typeface="Calibri"/>
              <a:buNone/>
            </a:pPr>
            <a:r>
              <a:rPr lang="nl-NL" sz="2400" b="1" i="0" u="none" strike="noStrike" cap="none" dirty="0" smtClean="0">
                <a:solidFill>
                  <a:schemeClr val="dk1"/>
                </a:solidFill>
                <a:latin typeface="Calibri"/>
                <a:ea typeface="Calibri"/>
                <a:cs typeface="Calibri"/>
                <a:sym typeface="Calibri"/>
              </a:rPr>
              <a:t>NCJ</a:t>
            </a:r>
          </a:p>
          <a:p>
            <a:pPr marL="0" marR="0" lvl="0" indent="0" algn="l" rtl="0">
              <a:lnSpc>
                <a:spcPct val="115000"/>
              </a:lnSpc>
              <a:spcBef>
                <a:spcPts val="0"/>
              </a:spcBef>
              <a:spcAft>
                <a:spcPts val="0"/>
              </a:spcAft>
              <a:buClr>
                <a:schemeClr val="dk1"/>
              </a:buClr>
              <a:buSzPct val="25000"/>
              <a:buFont typeface="Calibri"/>
              <a:buNone/>
            </a:pPr>
            <a:r>
              <a:rPr lang="nl-NL" sz="1900" b="0" i="0" u="sng" strike="noStrike" cap="none" dirty="0" smtClean="0">
                <a:solidFill>
                  <a:schemeClr val="hlink"/>
                </a:solidFill>
                <a:latin typeface="Calibri"/>
                <a:ea typeface="Calibri"/>
                <a:cs typeface="Calibri"/>
                <a:sym typeface="Calibri"/>
                <a:hlinkClick r:id="rId4"/>
              </a:rPr>
              <a:t>centrumjeugdgezondheid@ncj.nl</a:t>
            </a:r>
          </a:p>
          <a:p>
            <a:pPr marL="0" marR="0" lvl="0" indent="0" algn="l" rtl="0">
              <a:lnSpc>
                <a:spcPct val="115000"/>
              </a:lnSpc>
              <a:spcBef>
                <a:spcPts val="0"/>
              </a:spcBef>
              <a:spcAft>
                <a:spcPts val="0"/>
              </a:spcAft>
              <a:buClr>
                <a:schemeClr val="dk1"/>
              </a:buClr>
              <a:buSzPct val="25000"/>
              <a:buFont typeface="Calibri"/>
              <a:buNone/>
            </a:pPr>
            <a:endParaRPr lang="nl-NL" sz="1900" u="sng" dirty="0" smtClean="0">
              <a:solidFill>
                <a:schemeClr val="hlink"/>
              </a:solidFill>
              <a:latin typeface="Calibri"/>
              <a:ea typeface="Calibri"/>
              <a:cs typeface="Calibri"/>
              <a:sym typeface="Calibri"/>
              <a:hlinkClick r:id="rId4"/>
            </a:endParaRPr>
          </a:p>
          <a:p>
            <a:pPr>
              <a:lnSpc>
                <a:spcPct val="115000"/>
              </a:lnSpc>
              <a:buClr>
                <a:schemeClr val="dk1"/>
              </a:buClr>
              <a:buSzPct val="25000"/>
            </a:pPr>
            <a:r>
              <a:rPr lang="nl-NL" sz="1900" b="1" dirty="0" smtClean="0">
                <a:solidFill>
                  <a:schemeClr val="dk1"/>
                </a:solidFill>
                <a:latin typeface="Calibri"/>
                <a:ea typeface="Calibri"/>
                <a:cs typeface="Calibri"/>
                <a:sym typeface="Calibri"/>
              </a:rPr>
              <a:t>Richtlijnontwikkelaar(s)</a:t>
            </a:r>
          </a:p>
          <a:p>
            <a:pPr marL="0" marR="0" lvl="0" indent="0" algn="l" rtl="0">
              <a:lnSpc>
                <a:spcPct val="115000"/>
              </a:lnSpc>
              <a:spcBef>
                <a:spcPts val="0"/>
              </a:spcBef>
              <a:spcAft>
                <a:spcPts val="0"/>
              </a:spcAft>
              <a:buClr>
                <a:schemeClr val="dk1"/>
              </a:buClr>
              <a:buSzPct val="25000"/>
              <a:buFont typeface="Calibri"/>
              <a:buNone/>
            </a:pPr>
            <a:endParaRPr lang="nl-NL" sz="1900" b="0" i="0" u="sng" strike="noStrike" cap="none" dirty="0" smtClean="0">
              <a:solidFill>
                <a:schemeClr val="hlink"/>
              </a:solidFill>
              <a:latin typeface="Calibri"/>
              <a:ea typeface="Calibri"/>
              <a:cs typeface="Calibri"/>
              <a:sym typeface="Calibri"/>
              <a:hlinkClick r:id="rId4"/>
            </a:endParaRPr>
          </a:p>
          <a:p>
            <a:pPr marL="0" marR="0" lvl="0" indent="0" algn="l" rtl="0">
              <a:lnSpc>
                <a:spcPct val="115000"/>
              </a:lnSpc>
              <a:spcBef>
                <a:spcPts val="0"/>
              </a:spcBef>
              <a:spcAft>
                <a:spcPts val="0"/>
              </a:spcAft>
              <a:buClr>
                <a:schemeClr val="dk1"/>
              </a:buClr>
              <a:buFont typeface="Calibri"/>
              <a:buNone/>
            </a:pPr>
            <a:endParaRPr lang="nl-NL" sz="1900" dirty="0">
              <a:solidFill>
                <a:schemeClr val="dk1"/>
              </a:solidFill>
              <a:latin typeface="Calibri"/>
              <a:ea typeface="Calibri"/>
              <a:cs typeface="Calibri"/>
              <a:sym typeface="Calibri"/>
            </a:endParaRPr>
          </a:p>
        </p:txBody>
      </p:sp>
      <p:sp>
        <p:nvSpPr>
          <p:cNvPr id="143" name="Shape 143"/>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Arial"/>
              <a:buNone/>
            </a:pPr>
            <a:r>
              <a:rPr lang="en-US" sz="1000" b="0" i="0" u="none" strike="noStrike" cap="none">
                <a:solidFill>
                  <a:srgbClr val="A08241"/>
                </a:solidFill>
                <a:latin typeface="Arial"/>
                <a:ea typeface="Arial"/>
                <a:cs typeface="Arial"/>
                <a:sym typeface="Arial"/>
              </a:rPr>
              <a:t>*</a:t>
            </a:r>
          </a:p>
        </p:txBody>
      </p:sp>
      <p:sp>
        <p:nvSpPr>
          <p:cNvPr id="149" name="Shape 149"/>
          <p:cNvSpPr txBox="1"/>
          <p:nvPr/>
        </p:nvSpPr>
        <p:spPr>
          <a:xfrm>
            <a:off x="1547812" y="6553200"/>
            <a:ext cx="5157787" cy="2286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A08241"/>
              </a:buClr>
              <a:buSzPct val="25000"/>
              <a:buFont typeface="Arial"/>
              <a:buNone/>
            </a:pPr>
            <a:r>
              <a:rPr lang="en-US" sz="1000" b="1" i="0" u="none" strike="noStrike" cap="none">
                <a:solidFill>
                  <a:srgbClr val="A08241"/>
                </a:solidFill>
                <a:latin typeface="Arial"/>
                <a:ea typeface="Arial"/>
                <a:cs typeface="Arial"/>
                <a:sym typeface="Arial"/>
              </a:rPr>
              <a:t>Presentatie-titel | Wijzig deze tekst onder 'Beeld'&gt;'Koptekst en voettekst' |</a:t>
            </a:r>
          </a:p>
        </p:txBody>
      </p:sp>
      <p:pic>
        <p:nvPicPr>
          <p:cNvPr id="150" name="Shape 150"/>
          <p:cNvPicPr preferRelativeResize="0"/>
          <p:nvPr/>
        </p:nvPicPr>
        <p:blipFill>
          <a:blip r:embed="rId4">
            <a:alphaModFix/>
          </a:blip>
          <a:stretch>
            <a:fillRect/>
          </a:stretch>
        </p:blipFill>
        <p:spPr>
          <a:xfrm>
            <a:off x="0" y="0"/>
            <a:ext cx="9144000" cy="685800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p:nvPr/>
        </p:nvSpPr>
        <p:spPr>
          <a:xfrm>
            <a:off x="1547812" y="1620000"/>
            <a:ext cx="7138986" cy="516082"/>
          </a:xfrm>
          <a:prstGeom prst="rect">
            <a:avLst/>
          </a:prstGeom>
          <a:noFill/>
          <a:ln>
            <a:noFill/>
          </a:ln>
        </p:spPr>
        <p:txBody>
          <a:bodyPr lIns="91425" tIns="45700" rIns="91425" bIns="45700" anchor="t" anchorCtr="0">
            <a:noAutofit/>
          </a:bodyPr>
          <a:lstStyle/>
          <a:p>
            <a:pPr marL="0" marR="0" lvl="0" indent="0" rtl="0">
              <a:lnSpc>
                <a:spcPct val="100000"/>
              </a:lnSpc>
              <a:spcBef>
                <a:spcPts val="0"/>
              </a:spcBef>
              <a:spcAft>
                <a:spcPts val="0"/>
              </a:spcAft>
              <a:buClr>
                <a:schemeClr val="dk2"/>
              </a:buClr>
              <a:buSzPct val="25000"/>
              <a:buFont typeface="Calibri"/>
              <a:buNone/>
            </a:pPr>
            <a:r>
              <a:rPr lang="en-US" sz="2400" b="1" dirty="0" smtClean="0">
                <a:solidFill>
                  <a:schemeClr val="dk2"/>
                </a:solidFill>
                <a:latin typeface="Calibri"/>
                <a:ea typeface="Calibri"/>
                <a:cs typeface="Calibri"/>
                <a:sym typeface="Calibri"/>
              </a:rPr>
              <a:t>De JGZ-professional is in </a:t>
            </a:r>
            <a:r>
              <a:rPr lang="en-US" sz="2400" b="1" dirty="0" err="1" smtClean="0">
                <a:solidFill>
                  <a:schemeClr val="dk2"/>
                </a:solidFill>
                <a:latin typeface="Calibri"/>
                <a:ea typeface="Calibri"/>
                <a:cs typeface="Calibri"/>
                <a:sym typeface="Calibri"/>
              </a:rPr>
              <a:t>staat</a:t>
            </a:r>
            <a:r>
              <a:rPr lang="en-US" sz="2400" b="1" dirty="0" smtClean="0">
                <a:solidFill>
                  <a:schemeClr val="dk2"/>
                </a:solidFill>
                <a:latin typeface="Calibri"/>
                <a:ea typeface="Calibri"/>
                <a:cs typeface="Calibri"/>
                <a:sym typeface="Calibri"/>
              </a:rPr>
              <a:t> om (1)</a:t>
            </a:r>
            <a:endParaRPr lang="en-US" sz="2400" b="1" i="0" u="none" strike="noStrike" cap="none" dirty="0">
              <a:solidFill>
                <a:schemeClr val="dk2"/>
              </a:solidFill>
              <a:latin typeface="Calibri"/>
              <a:ea typeface="Calibri"/>
              <a:cs typeface="Calibri"/>
              <a:sym typeface="Calibri"/>
            </a:endParaRPr>
          </a:p>
        </p:txBody>
      </p:sp>
      <p:sp>
        <p:nvSpPr>
          <p:cNvPr id="43" name="Shape 43"/>
          <p:cNvSpPr txBox="1"/>
          <p:nvPr/>
        </p:nvSpPr>
        <p:spPr>
          <a:xfrm>
            <a:off x="1547812" y="2160000"/>
            <a:ext cx="7138986" cy="4393200"/>
          </a:xfrm>
          <a:prstGeom prst="rect">
            <a:avLst/>
          </a:prstGeom>
          <a:noFill/>
          <a:ln>
            <a:noFill/>
          </a:ln>
        </p:spPr>
        <p:txBody>
          <a:bodyPr lIns="91425" tIns="45700" rIns="91425" bIns="45700" anchor="t" anchorCtr="0">
            <a:noAutofit/>
          </a:bodyPr>
          <a:lstStyle/>
          <a:p>
            <a:pPr marL="342900" lvl="0"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Onderscheid te maken </a:t>
            </a:r>
            <a:r>
              <a:rPr lang="nl-NL" sz="1900" dirty="0">
                <a:solidFill>
                  <a:schemeClr val="dk1"/>
                </a:solidFill>
                <a:latin typeface="Calibri"/>
                <a:ea typeface="Calibri"/>
                <a:cs typeface="Calibri"/>
                <a:sym typeface="Calibri"/>
              </a:rPr>
              <a:t>tussen normale angst, problematische angst of een </a:t>
            </a:r>
            <a:r>
              <a:rPr lang="nl-NL" sz="1900" dirty="0" smtClean="0">
                <a:solidFill>
                  <a:schemeClr val="dk1"/>
                </a:solidFill>
                <a:latin typeface="Calibri"/>
                <a:ea typeface="Calibri"/>
                <a:cs typeface="Calibri"/>
                <a:sym typeface="Calibri"/>
              </a:rPr>
              <a:t>angststoornis</a:t>
            </a:r>
            <a:endParaRPr lang="en-US" sz="1900" dirty="0" smtClean="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en-US" sz="1900" dirty="0" err="1">
                <a:solidFill>
                  <a:schemeClr val="dk1"/>
                </a:solidFill>
                <a:latin typeface="Calibri"/>
                <a:ea typeface="Calibri"/>
                <a:cs typeface="Calibri"/>
                <a:sym typeface="Calibri"/>
              </a:rPr>
              <a:t>Aandacht</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te</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besteden</a:t>
            </a:r>
            <a:r>
              <a:rPr lang="en-US" sz="1900" dirty="0">
                <a:solidFill>
                  <a:schemeClr val="dk1"/>
                </a:solidFill>
                <a:latin typeface="Calibri"/>
                <a:ea typeface="Calibri"/>
                <a:cs typeface="Calibri"/>
                <a:sym typeface="Calibri"/>
              </a:rPr>
              <a:t> </a:t>
            </a:r>
            <a:r>
              <a:rPr lang="en-US" sz="1900" dirty="0" err="1">
                <a:solidFill>
                  <a:schemeClr val="dk1"/>
                </a:solidFill>
                <a:latin typeface="Calibri"/>
                <a:ea typeface="Calibri"/>
                <a:cs typeface="Calibri"/>
                <a:sym typeface="Calibri"/>
              </a:rPr>
              <a:t>aan</a:t>
            </a:r>
            <a:r>
              <a:rPr lang="en-US" sz="1900" dirty="0">
                <a:solidFill>
                  <a:schemeClr val="dk1"/>
                </a:solidFill>
                <a:latin typeface="Calibri"/>
                <a:ea typeface="Calibri"/>
                <a:cs typeface="Calibri"/>
                <a:sym typeface="Calibri"/>
              </a:rPr>
              <a:t> </a:t>
            </a:r>
            <a:r>
              <a:rPr lang="nl-NL" sz="1900" dirty="0">
                <a:solidFill>
                  <a:schemeClr val="dk1"/>
                </a:solidFill>
                <a:latin typeface="Calibri"/>
                <a:ea typeface="Calibri"/>
                <a:cs typeface="Calibri"/>
                <a:sym typeface="Calibri"/>
              </a:rPr>
              <a:t>de te beïnvloeden </a:t>
            </a:r>
            <a:r>
              <a:rPr lang="nl-NL" sz="1900" dirty="0">
                <a:solidFill>
                  <a:schemeClr val="dk1"/>
                </a:solidFill>
                <a:latin typeface="Calibri"/>
                <a:ea typeface="Calibri"/>
                <a:cs typeface="Calibri"/>
                <a:sym typeface="Calibri"/>
              </a:rPr>
              <a:t>risico – en beschermende </a:t>
            </a:r>
            <a:r>
              <a:rPr lang="nl-NL" sz="1900" dirty="0" smtClean="0">
                <a:solidFill>
                  <a:schemeClr val="dk1"/>
                </a:solidFill>
                <a:latin typeface="Calibri"/>
                <a:ea typeface="Calibri"/>
                <a:cs typeface="Calibri"/>
                <a:sym typeface="Calibri"/>
              </a:rPr>
              <a:t>factoren</a:t>
            </a:r>
            <a:endParaRPr lang="nl-NL" sz="1900" dirty="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sym typeface="Calibri"/>
              </a:rPr>
              <a:t>Alert te zijn op </a:t>
            </a:r>
            <a:r>
              <a:rPr lang="nl-NL" sz="1900" dirty="0">
                <a:solidFill>
                  <a:schemeClr val="dk1"/>
                </a:solidFill>
                <a:latin typeface="Calibri"/>
                <a:ea typeface="Calibri"/>
                <a:cs typeface="Calibri"/>
                <a:sym typeface="Calibri"/>
              </a:rPr>
              <a:t>angstproblematiek </a:t>
            </a:r>
            <a:r>
              <a:rPr lang="nl-NL" sz="1900" dirty="0">
                <a:solidFill>
                  <a:schemeClr val="dk1"/>
                </a:solidFill>
                <a:latin typeface="Calibri"/>
                <a:ea typeface="Calibri"/>
                <a:cs typeface="Calibri"/>
                <a:sym typeface="Calibri"/>
              </a:rPr>
              <a:t>en actief doorvragen </a:t>
            </a:r>
            <a:r>
              <a:rPr lang="nl-NL" sz="1900" dirty="0">
                <a:solidFill>
                  <a:schemeClr val="dk1"/>
                </a:solidFill>
                <a:latin typeface="Calibri"/>
                <a:ea typeface="Calibri"/>
                <a:cs typeface="Calibri"/>
                <a:sym typeface="Calibri"/>
              </a:rPr>
              <a:t>na ingrijpende levensgebeurtenissen en traumatische </a:t>
            </a:r>
            <a:r>
              <a:rPr lang="nl-NL" sz="1900" dirty="0" smtClean="0">
                <a:solidFill>
                  <a:schemeClr val="dk1"/>
                </a:solidFill>
                <a:latin typeface="Calibri"/>
                <a:ea typeface="Calibri"/>
                <a:cs typeface="Calibri"/>
                <a:sym typeface="Calibri"/>
              </a:rPr>
              <a:t>ervaringen</a:t>
            </a:r>
            <a:endParaRPr lang="nl-NL" sz="1900" dirty="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nl-NL" sz="1900" dirty="0" err="1">
                <a:solidFill>
                  <a:schemeClr val="dk1"/>
                </a:solidFill>
                <a:latin typeface="Calibri"/>
                <a:ea typeface="Calibri"/>
                <a:cs typeface="Calibri"/>
                <a:sym typeface="Calibri"/>
              </a:rPr>
              <a:t>Angstspecifieke</a:t>
            </a:r>
            <a:r>
              <a:rPr lang="nl-NL" sz="1900" dirty="0">
                <a:solidFill>
                  <a:schemeClr val="dk1"/>
                </a:solidFill>
                <a:latin typeface="Calibri"/>
                <a:ea typeface="Calibri"/>
                <a:cs typeface="Calibri"/>
                <a:sym typeface="Calibri"/>
              </a:rPr>
              <a:t> anamnese af </a:t>
            </a:r>
            <a:r>
              <a:rPr lang="nl-NL" sz="1900" dirty="0">
                <a:solidFill>
                  <a:schemeClr val="dk1"/>
                </a:solidFill>
                <a:latin typeface="Calibri"/>
                <a:ea typeface="Calibri"/>
                <a:cs typeface="Calibri"/>
                <a:sym typeface="Calibri"/>
              </a:rPr>
              <a:t>te </a:t>
            </a:r>
            <a:r>
              <a:rPr lang="nl-NL" sz="1900" dirty="0">
                <a:solidFill>
                  <a:schemeClr val="dk1"/>
                </a:solidFill>
                <a:latin typeface="Calibri"/>
                <a:ea typeface="Calibri"/>
                <a:cs typeface="Calibri"/>
                <a:sym typeface="Calibri"/>
              </a:rPr>
              <a:t>nemen bij </a:t>
            </a:r>
            <a:r>
              <a:rPr lang="nl-NL" sz="1900" dirty="0">
                <a:solidFill>
                  <a:schemeClr val="dk1"/>
                </a:solidFill>
                <a:latin typeface="Calibri"/>
                <a:ea typeface="Calibri"/>
                <a:cs typeface="Calibri"/>
                <a:sym typeface="Calibri"/>
              </a:rPr>
              <a:t>aanwijzingen voor problematische </a:t>
            </a:r>
            <a:r>
              <a:rPr lang="nl-NL" sz="1900" dirty="0" smtClean="0">
                <a:solidFill>
                  <a:schemeClr val="dk1"/>
                </a:solidFill>
                <a:latin typeface="Calibri"/>
                <a:ea typeface="Calibri"/>
                <a:cs typeface="Calibri"/>
                <a:sym typeface="Calibri"/>
              </a:rPr>
              <a:t>angst</a:t>
            </a:r>
            <a:endParaRPr lang="nl-NL" sz="1900" dirty="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sym typeface="Calibri"/>
              </a:rPr>
              <a:t>Ernst vast te stellen </a:t>
            </a:r>
            <a:r>
              <a:rPr lang="nl-NL" sz="1900" dirty="0">
                <a:solidFill>
                  <a:schemeClr val="dk1"/>
                </a:solidFill>
                <a:latin typeface="Calibri"/>
                <a:ea typeface="Calibri"/>
                <a:cs typeface="Calibri"/>
                <a:sym typeface="Calibri"/>
              </a:rPr>
              <a:t>van problematische angst of een </a:t>
            </a:r>
            <a:r>
              <a:rPr lang="nl-NL" sz="1900" dirty="0" smtClean="0">
                <a:solidFill>
                  <a:schemeClr val="dk1"/>
                </a:solidFill>
                <a:latin typeface="Calibri"/>
                <a:ea typeface="Calibri"/>
                <a:cs typeface="Calibri"/>
                <a:sym typeface="Calibri"/>
              </a:rPr>
              <a:t>angststoornis</a:t>
            </a:r>
            <a:endParaRPr lang="en-US" sz="1900" dirty="0">
              <a:solidFill>
                <a:schemeClr val="dk1"/>
              </a:solidFill>
              <a:latin typeface="Calibri"/>
              <a:ea typeface="Calibri"/>
              <a:cs typeface="Calibri"/>
              <a:sym typeface="Calibri"/>
            </a:endParaRPr>
          </a:p>
        </p:txBody>
      </p:sp>
      <p:sp>
        <p:nvSpPr>
          <p:cNvPr id="44" name="Shape 44"/>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1624055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p:nvPr/>
        </p:nvSpPr>
        <p:spPr>
          <a:xfrm>
            <a:off x="1547812" y="1620000"/>
            <a:ext cx="7138986" cy="409575"/>
          </a:xfrm>
          <a:prstGeom prst="rect">
            <a:avLst/>
          </a:prstGeom>
          <a:noFill/>
          <a:ln>
            <a:noFill/>
          </a:ln>
        </p:spPr>
        <p:txBody>
          <a:bodyPr lIns="91425" tIns="45700" rIns="91425" bIns="45700" anchor="t" anchorCtr="0">
            <a:noAutofit/>
          </a:bodyPr>
          <a:lstStyle/>
          <a:p>
            <a:pPr lvl="0">
              <a:buClr>
                <a:schemeClr val="dk2"/>
              </a:buClr>
              <a:buSzPct val="25000"/>
            </a:pPr>
            <a:r>
              <a:rPr lang="nl-NL" sz="2400" b="1" dirty="0" smtClean="0">
                <a:solidFill>
                  <a:schemeClr val="dk2"/>
                </a:solidFill>
                <a:latin typeface="Calibri"/>
                <a:ea typeface="Calibri"/>
                <a:cs typeface="Calibri"/>
                <a:sym typeface="Calibri"/>
              </a:rPr>
              <a:t>De</a:t>
            </a:r>
            <a:r>
              <a:rPr lang="nl-NL" sz="1900" b="1" dirty="0" smtClean="0">
                <a:solidFill>
                  <a:schemeClr val="dk2"/>
                </a:solidFill>
                <a:latin typeface="Calibri"/>
                <a:ea typeface="Calibri"/>
                <a:cs typeface="Calibri"/>
                <a:sym typeface="Calibri"/>
              </a:rPr>
              <a:t> </a:t>
            </a:r>
            <a:r>
              <a:rPr lang="nl-NL" sz="2400" b="1" dirty="0">
                <a:solidFill>
                  <a:schemeClr val="dk2"/>
                </a:solidFill>
                <a:latin typeface="Calibri"/>
                <a:ea typeface="Calibri"/>
                <a:cs typeface="Calibri"/>
                <a:sym typeface="Calibri"/>
              </a:rPr>
              <a:t>JGZ-professional</a:t>
            </a:r>
            <a:r>
              <a:rPr lang="nl-NL" sz="1900" b="1" dirty="0">
                <a:solidFill>
                  <a:schemeClr val="dk2"/>
                </a:solidFill>
                <a:latin typeface="Calibri"/>
                <a:ea typeface="Calibri"/>
                <a:cs typeface="Calibri"/>
                <a:sym typeface="Calibri"/>
              </a:rPr>
              <a:t> </a:t>
            </a:r>
            <a:r>
              <a:rPr lang="nl-NL" sz="2400" b="1" dirty="0" smtClean="0">
                <a:solidFill>
                  <a:schemeClr val="dk2"/>
                </a:solidFill>
                <a:latin typeface="Calibri"/>
                <a:ea typeface="Calibri"/>
                <a:cs typeface="Calibri"/>
                <a:sym typeface="Calibri"/>
              </a:rPr>
              <a:t>is in staat om  </a:t>
            </a:r>
            <a:r>
              <a:rPr lang="en-US" sz="2400" b="1" i="0" u="none" strike="noStrike" cap="none" dirty="0" smtClean="0">
                <a:solidFill>
                  <a:schemeClr val="dk2"/>
                </a:solidFill>
                <a:latin typeface="Calibri"/>
                <a:ea typeface="Calibri"/>
                <a:cs typeface="Calibri"/>
                <a:sym typeface="Calibri"/>
              </a:rPr>
              <a:t>(2)</a:t>
            </a:r>
            <a:endParaRPr lang="en-US" sz="2400" b="1" i="0" u="none" strike="noStrike" cap="none" dirty="0">
              <a:solidFill>
                <a:schemeClr val="dk2"/>
              </a:solidFill>
              <a:latin typeface="Calibri"/>
              <a:ea typeface="Calibri"/>
              <a:cs typeface="Calibri"/>
              <a:sym typeface="Calibri"/>
            </a:endParaRPr>
          </a:p>
        </p:txBody>
      </p:sp>
      <p:sp>
        <p:nvSpPr>
          <p:cNvPr id="43" name="Shape 43"/>
          <p:cNvSpPr txBox="1"/>
          <p:nvPr/>
        </p:nvSpPr>
        <p:spPr>
          <a:xfrm>
            <a:off x="1547812" y="2160000"/>
            <a:ext cx="7138986" cy="4392000"/>
          </a:xfrm>
          <a:prstGeom prst="rect">
            <a:avLst/>
          </a:prstGeom>
          <a:noFill/>
          <a:ln>
            <a:noFill/>
          </a:ln>
        </p:spPr>
        <p:txBody>
          <a:bodyPr lIns="91425" tIns="45700" rIns="91425" bIns="45700" anchor="t" anchorCtr="0">
            <a:noAutofit/>
          </a:bodyPr>
          <a:lstStyle/>
          <a:p>
            <a:pPr marL="342900"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Naast </a:t>
            </a:r>
            <a:r>
              <a:rPr lang="nl-NL" sz="1900" dirty="0" err="1">
                <a:solidFill>
                  <a:schemeClr val="dk1"/>
                </a:solidFill>
                <a:latin typeface="Calibri"/>
                <a:ea typeface="Calibri"/>
                <a:cs typeface="Calibri"/>
                <a:sym typeface="Calibri"/>
              </a:rPr>
              <a:t>psycho</a:t>
            </a:r>
            <a:r>
              <a:rPr lang="nl-NL" sz="1900" dirty="0">
                <a:solidFill>
                  <a:schemeClr val="dk1"/>
                </a:solidFill>
                <a:latin typeface="Calibri"/>
                <a:ea typeface="Calibri"/>
                <a:cs typeface="Calibri"/>
                <a:sym typeface="Calibri"/>
              </a:rPr>
              <a:t>-educatie en advisering</a:t>
            </a:r>
            <a:r>
              <a:rPr lang="nl-NL" sz="1900" dirty="0">
                <a:solidFill>
                  <a:schemeClr val="dk1"/>
                </a:solidFill>
                <a:latin typeface="Calibri"/>
                <a:ea typeface="Calibri"/>
                <a:cs typeface="Calibri"/>
                <a:sym typeface="Calibri"/>
              </a:rPr>
              <a:t>, </a:t>
            </a:r>
            <a:r>
              <a:rPr lang="nl-NL" sz="1900" dirty="0" err="1">
                <a:solidFill>
                  <a:schemeClr val="dk1"/>
                </a:solidFill>
                <a:latin typeface="Calibri"/>
                <a:ea typeface="Calibri"/>
                <a:cs typeface="Calibri"/>
                <a:sym typeface="Calibri"/>
              </a:rPr>
              <a:t>watchful</a:t>
            </a:r>
            <a:r>
              <a:rPr lang="nl-NL" sz="1900" dirty="0">
                <a:solidFill>
                  <a:schemeClr val="dk1"/>
                </a:solidFill>
                <a:latin typeface="Calibri"/>
                <a:ea typeface="Calibri"/>
                <a:cs typeface="Calibri"/>
                <a:sym typeface="Calibri"/>
              </a:rPr>
              <a:t> </a:t>
            </a:r>
            <a:r>
              <a:rPr lang="nl-NL" sz="1900" dirty="0" err="1">
                <a:solidFill>
                  <a:schemeClr val="dk1"/>
                </a:solidFill>
                <a:latin typeface="Calibri"/>
                <a:ea typeface="Calibri"/>
                <a:cs typeface="Calibri"/>
                <a:sym typeface="Calibri"/>
              </a:rPr>
              <a:t>waiting</a:t>
            </a:r>
            <a:r>
              <a:rPr lang="nl-NL" sz="1900" dirty="0">
                <a:solidFill>
                  <a:schemeClr val="dk1"/>
                </a:solidFill>
                <a:latin typeface="Calibri"/>
                <a:ea typeface="Calibri"/>
                <a:cs typeface="Calibri"/>
                <a:sym typeface="Calibri"/>
              </a:rPr>
              <a:t> in te zetten</a:t>
            </a:r>
            <a:endParaRPr lang="nl-NL" sz="1900" dirty="0">
              <a:solidFill>
                <a:schemeClr val="dk1"/>
              </a:solidFill>
              <a:latin typeface="Calibri"/>
              <a:ea typeface="Calibri"/>
              <a:cs typeface="Calibri"/>
              <a:sym typeface="Calibri"/>
            </a:endParaRPr>
          </a:p>
          <a:p>
            <a:pPr marL="342900"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Verschillende </a:t>
            </a:r>
            <a:r>
              <a:rPr lang="nl-NL" sz="1900" dirty="0">
                <a:solidFill>
                  <a:schemeClr val="dk1"/>
                </a:solidFill>
                <a:latin typeface="Calibri"/>
                <a:ea typeface="Calibri"/>
                <a:cs typeface="Calibri"/>
                <a:sym typeface="Calibri"/>
              </a:rPr>
              <a:t>geïndiceerde preventieve </a:t>
            </a:r>
            <a:r>
              <a:rPr lang="nl-NL" sz="1900" dirty="0">
                <a:solidFill>
                  <a:schemeClr val="dk1"/>
                </a:solidFill>
                <a:latin typeface="Calibri"/>
                <a:ea typeface="Calibri"/>
                <a:cs typeface="Calibri"/>
                <a:sym typeface="Calibri"/>
              </a:rPr>
              <a:t>interventies  te raadplegen</a:t>
            </a:r>
          </a:p>
          <a:p>
            <a:pPr marL="342900"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Samen </a:t>
            </a:r>
            <a:r>
              <a:rPr lang="nl-NL" sz="1900" dirty="0">
                <a:solidFill>
                  <a:schemeClr val="dk1"/>
                </a:solidFill>
                <a:latin typeface="Calibri"/>
                <a:ea typeface="Calibri"/>
                <a:cs typeface="Calibri"/>
                <a:sym typeface="Calibri"/>
              </a:rPr>
              <a:t>te werken met de Jeugd-GGZ </a:t>
            </a:r>
          </a:p>
          <a:p>
            <a:pPr marL="342900"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Verwijstraject </a:t>
            </a:r>
            <a:r>
              <a:rPr lang="nl-NL" sz="1900" dirty="0">
                <a:solidFill>
                  <a:schemeClr val="dk1"/>
                </a:solidFill>
                <a:latin typeface="Calibri"/>
                <a:ea typeface="Calibri"/>
                <a:cs typeface="Calibri"/>
                <a:sym typeface="Calibri"/>
              </a:rPr>
              <a:t>te monitoren</a:t>
            </a:r>
          </a:p>
          <a:p>
            <a:pPr marL="342900" indent="-342900">
              <a:spcBef>
                <a:spcPts val="380"/>
              </a:spcBef>
              <a:buClr>
                <a:schemeClr val="dk1"/>
              </a:buClr>
              <a:buSzPct val="100000"/>
              <a:buFont typeface="Arial" panose="020B0604020202020204" pitchFamily="34" charset="0"/>
              <a:buChar char="•"/>
            </a:pPr>
            <a:endParaRPr lang="nl-NL" sz="1900" dirty="0">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SzPct val="25000"/>
              <a:buFont typeface="Calibri"/>
              <a:buNone/>
            </a:pPr>
            <a:endParaRPr lang="en-US" sz="1900" b="0" i="1" u="none" strike="noStrike" cap="none" dirty="0">
              <a:solidFill>
                <a:schemeClr val="dk1"/>
              </a:solidFill>
              <a:latin typeface="Calibri"/>
              <a:ea typeface="Calibri"/>
              <a:cs typeface="Calibri"/>
              <a:sym typeface="Calibri"/>
            </a:endParaRPr>
          </a:p>
        </p:txBody>
      </p:sp>
      <p:sp>
        <p:nvSpPr>
          <p:cNvPr id="44" name="Shape 44"/>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2379154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Shape 49"/>
          <p:cNvSpPr txBox="1"/>
          <p:nvPr/>
        </p:nvSpPr>
        <p:spPr>
          <a:xfrm>
            <a:off x="1548000" y="1620000"/>
            <a:ext cx="7138986" cy="409575"/>
          </a:xfrm>
          <a:prstGeom prst="rect">
            <a:avLst/>
          </a:prstGeom>
          <a:noFill/>
          <a:ln>
            <a:noFill/>
          </a:ln>
        </p:spPr>
        <p:txBody>
          <a:bodyPr lIns="91425" tIns="45700" rIns="91425" bIns="45700" anchor="t" anchorCtr="0">
            <a:noAutofit/>
          </a:bodyPr>
          <a:lstStyle/>
          <a:p>
            <a:pPr marL="0" marR="0" lvl="0" indent="0" rtl="0">
              <a:lnSpc>
                <a:spcPct val="100000"/>
              </a:lnSpc>
              <a:spcBef>
                <a:spcPts val="0"/>
              </a:spcBef>
              <a:spcAft>
                <a:spcPts val="0"/>
              </a:spcAft>
              <a:buClr>
                <a:schemeClr val="dk2"/>
              </a:buClr>
              <a:buSzPct val="25000"/>
              <a:buFont typeface="Calibri"/>
              <a:buNone/>
            </a:pPr>
            <a:r>
              <a:rPr lang="nl-NL" sz="2400" b="1" i="0" u="none" strike="noStrike" cap="none" dirty="0" smtClean="0">
                <a:solidFill>
                  <a:schemeClr val="dk2"/>
                </a:solidFill>
                <a:latin typeface="Calibri"/>
                <a:ea typeface="Calibri"/>
                <a:cs typeface="Calibri"/>
                <a:sym typeface="Calibri"/>
              </a:rPr>
              <a:t>Geschatte</a:t>
            </a:r>
            <a:r>
              <a:rPr lang="en-US" sz="2400" b="1" i="0" u="none" strike="noStrike" cap="none" dirty="0" smtClean="0">
                <a:solidFill>
                  <a:schemeClr val="dk2"/>
                </a:solidFill>
                <a:latin typeface="Calibri"/>
                <a:ea typeface="Calibri"/>
                <a:cs typeface="Calibri"/>
                <a:sym typeface="Calibri"/>
              </a:rPr>
              <a:t> </a:t>
            </a:r>
            <a:r>
              <a:rPr lang="en-US" sz="2400" b="1" i="0" u="none" strike="noStrike" cap="none" dirty="0" err="1" smtClean="0">
                <a:solidFill>
                  <a:schemeClr val="dk2"/>
                </a:solidFill>
                <a:latin typeface="Calibri"/>
                <a:ea typeface="Calibri"/>
                <a:cs typeface="Calibri"/>
                <a:sym typeface="Calibri"/>
              </a:rPr>
              <a:t>prevalentie</a:t>
            </a:r>
            <a:r>
              <a:rPr lang="en-US" sz="2400" b="1" i="0" u="none" strike="noStrike" cap="none" dirty="0" smtClean="0">
                <a:solidFill>
                  <a:schemeClr val="dk2"/>
                </a:solidFill>
                <a:latin typeface="Calibri"/>
                <a:ea typeface="Calibri"/>
                <a:cs typeface="Calibri"/>
                <a:sym typeface="Calibri"/>
              </a:rPr>
              <a:t> </a:t>
            </a:r>
            <a:r>
              <a:rPr lang="nl-NL" sz="2400" b="1" i="0" u="none" strike="noStrike" cap="none" dirty="0" smtClean="0">
                <a:solidFill>
                  <a:schemeClr val="dk2"/>
                </a:solidFill>
                <a:latin typeface="Calibri"/>
                <a:ea typeface="Calibri"/>
                <a:cs typeface="Calibri"/>
                <a:sym typeface="Calibri"/>
              </a:rPr>
              <a:t>angststoornissen</a:t>
            </a:r>
            <a:endParaRPr lang="nl-NL" sz="2400" b="1" i="0" u="none" strike="noStrike" cap="none" dirty="0">
              <a:solidFill>
                <a:schemeClr val="dk2"/>
              </a:solidFill>
              <a:latin typeface="Calibri"/>
              <a:ea typeface="Calibri"/>
              <a:cs typeface="Calibri"/>
              <a:sym typeface="Calibri"/>
            </a:endParaRPr>
          </a:p>
        </p:txBody>
      </p:sp>
      <p:sp>
        <p:nvSpPr>
          <p:cNvPr id="50" name="Shape 50"/>
          <p:cNvSpPr txBox="1"/>
          <p:nvPr/>
        </p:nvSpPr>
        <p:spPr>
          <a:xfrm>
            <a:off x="1547812" y="2160000"/>
            <a:ext cx="7138986" cy="3962399"/>
          </a:xfrm>
          <a:prstGeom prst="rect">
            <a:avLst/>
          </a:prstGeom>
          <a:noFill/>
          <a:ln>
            <a:noFill/>
          </a:ln>
        </p:spPr>
        <p:txBody>
          <a:bodyPr lIns="91425" tIns="45700" rIns="91425" bIns="45700" anchor="t" anchorCtr="0">
            <a:noAutofit/>
          </a:bodyPr>
          <a:lstStyle/>
          <a:p>
            <a:pPr marL="342900" lvl="1"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2,5</a:t>
            </a:r>
            <a:r>
              <a:rPr lang="nl-NL" sz="1900" dirty="0">
                <a:solidFill>
                  <a:schemeClr val="dk1"/>
                </a:solidFill>
                <a:latin typeface="Calibri"/>
                <a:ea typeface="Calibri"/>
                <a:cs typeface="Calibri"/>
                <a:sym typeface="Calibri"/>
              </a:rPr>
              <a:t>% van de jonge kinderen </a:t>
            </a:r>
            <a:r>
              <a:rPr lang="nl-NL" sz="1900" dirty="0">
                <a:solidFill>
                  <a:schemeClr val="dk1"/>
                </a:solidFill>
                <a:latin typeface="Calibri"/>
                <a:ea typeface="Calibri"/>
                <a:cs typeface="Calibri"/>
                <a:sym typeface="Calibri"/>
              </a:rPr>
              <a:t>van 2-3 jaar</a:t>
            </a:r>
          </a:p>
          <a:p>
            <a:pPr marL="342900" lvl="1"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sym typeface="Calibri"/>
              </a:rPr>
              <a:t>10,5% van de jongeren van 13 t/m </a:t>
            </a:r>
            <a:r>
              <a:rPr lang="nl-NL" sz="1900" dirty="0">
                <a:solidFill>
                  <a:schemeClr val="dk1"/>
                </a:solidFill>
                <a:latin typeface="Calibri"/>
                <a:ea typeface="Calibri"/>
                <a:cs typeface="Calibri"/>
                <a:sym typeface="Calibri"/>
              </a:rPr>
              <a:t>17 </a:t>
            </a:r>
            <a:r>
              <a:rPr lang="nl-NL" sz="1900" dirty="0">
                <a:solidFill>
                  <a:schemeClr val="dk1"/>
                </a:solidFill>
                <a:latin typeface="Calibri"/>
                <a:ea typeface="Calibri"/>
                <a:cs typeface="Calibri"/>
                <a:sym typeface="Calibri"/>
              </a:rPr>
              <a:t>jaar</a:t>
            </a:r>
          </a:p>
          <a:p>
            <a:pPr marL="342900" lvl="1" indent="-342900">
              <a:spcBef>
                <a:spcPts val="380"/>
              </a:spcBef>
              <a:buClr>
                <a:schemeClr val="dk1"/>
              </a:buClr>
              <a:buSzPct val="100000"/>
              <a:buFont typeface="Arial" panose="020B0604020202020204" pitchFamily="34" charset="0"/>
              <a:buChar char="•"/>
            </a:pPr>
            <a:r>
              <a:rPr lang="nl-NL" sz="1900" dirty="0">
                <a:solidFill>
                  <a:schemeClr val="dk1"/>
                </a:solidFill>
                <a:latin typeface="Calibri"/>
                <a:ea typeface="Calibri"/>
                <a:cs typeface="Calibri"/>
                <a:sym typeface="Calibri"/>
              </a:rPr>
              <a:t>12</a:t>
            </a:r>
            <a:r>
              <a:rPr lang="nl-NL" sz="1900" dirty="0">
                <a:solidFill>
                  <a:schemeClr val="dk1"/>
                </a:solidFill>
                <a:latin typeface="Calibri"/>
                <a:ea typeface="Calibri"/>
                <a:cs typeface="Calibri"/>
                <a:sym typeface="Calibri"/>
              </a:rPr>
              <a:t>% van de jeugdigen van 18 tot 24 jaar</a:t>
            </a:r>
            <a:endParaRPr lang="nl-NL" sz="1900" dirty="0">
              <a:solidFill>
                <a:schemeClr val="dk1"/>
              </a:solidFill>
              <a:latin typeface="Calibri"/>
              <a:ea typeface="Calibri"/>
              <a:cs typeface="Calibri"/>
              <a:sym typeface="Calibri"/>
            </a:endParaRPr>
          </a:p>
          <a:p>
            <a:pPr marL="342900" lvl="1" indent="-342900">
              <a:spcBef>
                <a:spcPts val="380"/>
              </a:spcBef>
              <a:buClr>
                <a:schemeClr val="dk1"/>
              </a:buClr>
              <a:buSzPct val="100000"/>
              <a:buFont typeface="Arial" panose="020B0604020202020204" pitchFamily="34" charset="0"/>
              <a:buChar char="•"/>
            </a:pPr>
            <a:endParaRPr lang="en-GB" sz="1900" dirty="0">
              <a:solidFill>
                <a:schemeClr val="dk1"/>
              </a:solidFill>
              <a:latin typeface="Calibri"/>
              <a:ea typeface="Calibri"/>
              <a:cs typeface="Calibri"/>
            </a:endParaRPr>
          </a:p>
          <a:p>
            <a:pPr marL="342900" lvl="1">
              <a:lnSpc>
                <a:spcPct val="136842"/>
              </a:lnSpc>
              <a:buClr>
                <a:schemeClr val="dk1"/>
              </a:buClr>
              <a:buSzPct val="25000"/>
            </a:pPr>
            <a:endParaRPr lang="en-US" sz="1800" i="1" dirty="0">
              <a:solidFill>
                <a:schemeClr val="dk1"/>
              </a:solidFill>
            </a:endParaRPr>
          </a:p>
        </p:txBody>
      </p:sp>
      <p:sp>
        <p:nvSpPr>
          <p:cNvPr id="51" name="Shape 51"/>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369833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p:nvPr/>
        </p:nvSpPr>
        <p:spPr>
          <a:xfrm>
            <a:off x="1548000" y="1620000"/>
            <a:ext cx="7138986" cy="409575"/>
          </a:xfrm>
          <a:prstGeom prst="rect">
            <a:avLst/>
          </a:prstGeom>
          <a:noFill/>
          <a:ln>
            <a:noFill/>
          </a:ln>
        </p:spPr>
        <p:txBody>
          <a:bodyPr lIns="91425" tIns="45700" rIns="91425" bIns="45700" anchor="t" anchorCtr="0">
            <a:noAutofit/>
          </a:bodyPr>
          <a:lstStyle>
            <a:defPPr marR="0" lvl="0" algn="l" rtl="0">
              <a:lnSpc>
                <a:spcPct val="100000"/>
              </a:lnSpc>
              <a:spcBef>
                <a:spcPts val="0"/>
              </a:spcBef>
              <a:spcAft>
                <a:spcPts val="0"/>
              </a:spcAft>
            </a:defPPr>
            <a:lvl1pPr marL="0" indent="0">
              <a:buClr>
                <a:schemeClr val="dk2"/>
              </a:buClr>
              <a:buSzPct val="25000"/>
              <a:buFont typeface="Calibri"/>
              <a:defRPr sz="2400" b="1">
                <a:solidFill>
                  <a:schemeClr val="dk2"/>
                </a:solidFill>
                <a:latin typeface="Calibri"/>
                <a:ea typeface="Calibri"/>
                <a:cs typeface="Calibri"/>
              </a:defRPr>
            </a:lvl1pPr>
          </a:lstStyle>
          <a:p>
            <a:r>
              <a:rPr lang="en-US" dirty="0" err="1">
                <a:sym typeface="Calibri"/>
              </a:rPr>
              <a:t>Oorzaken</a:t>
            </a:r>
            <a:endParaRPr lang="en-US" dirty="0">
              <a:sym typeface="Calibri"/>
            </a:endParaRPr>
          </a:p>
        </p:txBody>
      </p:sp>
      <p:sp>
        <p:nvSpPr>
          <p:cNvPr id="57" name="Shape 57"/>
          <p:cNvSpPr txBox="1"/>
          <p:nvPr/>
        </p:nvSpPr>
        <p:spPr>
          <a:xfrm>
            <a:off x="1548000" y="2160000"/>
            <a:ext cx="7138986" cy="3962399"/>
          </a:xfrm>
          <a:prstGeom prst="rect">
            <a:avLst/>
          </a:prstGeom>
          <a:noFill/>
          <a:ln>
            <a:noFill/>
          </a:ln>
        </p:spPr>
        <p:txBody>
          <a:bodyPr lIns="91425" tIns="45700" rIns="91425" bIns="45700" anchor="t" anchorCtr="0">
            <a:noAutofit/>
          </a:bodyPr>
          <a:lstStyle/>
          <a:p>
            <a:pPr marL="342900" lvl="1"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Problematische angst en angststoornissen bij jeugdigen kunnen door verschillende factoren veroorzaakt en beïnvloed worden. </a:t>
            </a:r>
          </a:p>
          <a:p>
            <a:pPr marL="342900" lvl="1" indent="-342900">
              <a:spcBef>
                <a:spcPts val="380"/>
              </a:spcBef>
              <a:buClr>
                <a:schemeClr val="dk1"/>
              </a:buClr>
              <a:buSzPct val="100000"/>
              <a:buFont typeface="Arial" panose="020B0604020202020204" pitchFamily="34" charset="0"/>
              <a:buChar char="•"/>
            </a:pPr>
            <a:r>
              <a:rPr lang="nl-NL" sz="1900" dirty="0" smtClean="0">
                <a:solidFill>
                  <a:schemeClr val="dk1"/>
                </a:solidFill>
                <a:latin typeface="Calibri"/>
                <a:ea typeface="Calibri"/>
                <a:cs typeface="Calibri"/>
                <a:sym typeface="Calibri"/>
              </a:rPr>
              <a:t>Of </a:t>
            </a:r>
            <a:r>
              <a:rPr lang="nl-NL" sz="1900" dirty="0">
                <a:solidFill>
                  <a:schemeClr val="dk1"/>
                </a:solidFill>
                <a:latin typeface="Calibri"/>
                <a:ea typeface="Calibri"/>
                <a:cs typeface="Calibri"/>
                <a:sym typeface="Calibri"/>
              </a:rPr>
              <a:t>jeugdigen een </a:t>
            </a:r>
            <a:r>
              <a:rPr lang="nl-NL" sz="1900" dirty="0">
                <a:solidFill>
                  <a:schemeClr val="dk1"/>
                </a:solidFill>
                <a:latin typeface="Calibri"/>
                <a:ea typeface="Calibri"/>
                <a:cs typeface="Calibri"/>
                <a:sym typeface="Calibri"/>
              </a:rPr>
              <a:t>angststoornis ontwikkelen, hangt af van een samenspel van beschermende factoren en risicofactoren.  </a:t>
            </a:r>
            <a:endParaRPr lang="nl-NL" sz="1900" dirty="0">
              <a:solidFill>
                <a:schemeClr val="dk1"/>
              </a:solidFill>
              <a:latin typeface="Calibri"/>
              <a:ea typeface="Calibri"/>
              <a:cs typeface="Calibri"/>
              <a:sym typeface="Calibri"/>
            </a:endParaRPr>
          </a:p>
        </p:txBody>
      </p:sp>
      <p:sp>
        <p:nvSpPr>
          <p:cNvPr id="58" name="Shape 58"/>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extLst>
      <p:ext uri="{BB962C8B-B14F-4D97-AF65-F5344CB8AC3E}">
        <p14:creationId xmlns:p14="http://schemas.microsoft.com/office/powerpoint/2010/main" val="2620535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47812" y="1620000"/>
            <a:ext cx="7138986" cy="409575"/>
          </a:xfrm>
          <a:noFill/>
          <a:ln>
            <a:noFill/>
          </a:ln>
        </p:spPr>
        <p:txBody>
          <a:bodyPr lIns="91425" tIns="45700" rIns="91425" bIns="45700" anchor="t" anchorCtr="0">
            <a:noAutofit/>
          </a:bodyPr>
          <a:lstStyle/>
          <a:p>
            <a:pPr>
              <a:buClr>
                <a:schemeClr val="dk2"/>
              </a:buClr>
              <a:buSzPct val="25000"/>
              <a:buFont typeface="Calibri"/>
            </a:pPr>
            <a:r>
              <a:rPr lang="nl-NL" sz="2400" b="1" dirty="0">
                <a:latin typeface="Calibri"/>
                <a:ea typeface="Calibri"/>
                <a:cs typeface="Calibri"/>
              </a:rPr>
              <a:t>Gevolgen</a:t>
            </a:r>
            <a:endParaRPr lang="nl-NL" sz="2400" b="1" dirty="0">
              <a:latin typeface="Calibri"/>
              <a:ea typeface="Calibri"/>
              <a:cs typeface="Calibri"/>
            </a:endParaRPr>
          </a:p>
        </p:txBody>
      </p:sp>
      <p:sp>
        <p:nvSpPr>
          <p:cNvPr id="3" name="Tijdelijke aanduiding voor tekst 2"/>
          <p:cNvSpPr>
            <a:spLocks noGrp="1"/>
          </p:cNvSpPr>
          <p:nvPr>
            <p:ph type="body" idx="1"/>
          </p:nvPr>
        </p:nvSpPr>
        <p:spPr>
          <a:xfrm>
            <a:off x="1547812" y="2160000"/>
            <a:ext cx="7138986" cy="3962399"/>
          </a:xfrm>
          <a:noFill/>
          <a:ln>
            <a:noFill/>
          </a:ln>
        </p:spPr>
        <p:txBody>
          <a:bodyPr lIns="91425" tIns="45700" rIns="91425" bIns="45700" anchor="t" anchorCtr="0">
            <a:noAutofit/>
          </a:bodyPr>
          <a:lstStyle/>
          <a:p>
            <a:pPr marL="342900" lvl="1" indent="-342900">
              <a:lnSpc>
                <a:spcPct val="100000"/>
              </a:lnSpc>
              <a:buSzPct val="100000"/>
              <a:buFont typeface="Arial" panose="020B0604020202020204" pitchFamily="34" charset="0"/>
              <a:buChar char="•"/>
            </a:pPr>
            <a:r>
              <a:rPr lang="nl-NL" dirty="0">
                <a:latin typeface="Calibri"/>
                <a:ea typeface="Calibri"/>
                <a:cs typeface="Calibri"/>
              </a:rPr>
              <a:t>De aanwezigheid van chronische en ernstige angst kan een ernstige belemmering geven in het dagelijks leven.</a:t>
            </a:r>
          </a:p>
          <a:p>
            <a:pPr marL="342900" lvl="1" indent="-342900">
              <a:lnSpc>
                <a:spcPct val="100000"/>
              </a:lnSpc>
              <a:buSzPct val="100000"/>
              <a:buFont typeface="Arial" panose="020B0604020202020204" pitchFamily="34" charset="0"/>
              <a:buChar char="•"/>
            </a:pPr>
            <a:r>
              <a:rPr lang="nl-NL" dirty="0">
                <a:latin typeface="Calibri"/>
                <a:ea typeface="Calibri"/>
                <a:cs typeface="Calibri"/>
              </a:rPr>
              <a:t>Uitingsvormen: </a:t>
            </a:r>
            <a:endParaRPr lang="nl-NL" dirty="0" smtClean="0">
              <a:latin typeface="Calibri"/>
              <a:ea typeface="Calibri"/>
              <a:cs typeface="Calibri"/>
            </a:endParaRPr>
          </a:p>
          <a:p>
            <a:pPr marL="742950" lvl="2" indent="-342900">
              <a:lnSpc>
                <a:spcPct val="100000"/>
              </a:lnSpc>
              <a:buSzPct val="100000"/>
              <a:buFont typeface="Arial" panose="020B0604020202020204" pitchFamily="34" charset="0"/>
              <a:buChar char="•"/>
            </a:pPr>
            <a:r>
              <a:rPr lang="nl-NL" dirty="0" smtClean="0">
                <a:latin typeface="Calibri"/>
                <a:ea typeface="Calibri"/>
                <a:cs typeface="Calibri"/>
              </a:rPr>
              <a:t>Psychologisch</a:t>
            </a:r>
            <a:endParaRPr lang="nl-NL" dirty="0">
              <a:latin typeface="Calibri"/>
              <a:ea typeface="Calibri"/>
              <a:cs typeface="Calibri"/>
            </a:endParaRPr>
          </a:p>
          <a:p>
            <a:pPr marL="742950" lvl="2" indent="-342900">
              <a:lnSpc>
                <a:spcPct val="100000"/>
              </a:lnSpc>
              <a:buSzPct val="100000"/>
              <a:buFont typeface="Arial" panose="020B0604020202020204" pitchFamily="34" charset="0"/>
              <a:buChar char="•"/>
            </a:pPr>
            <a:r>
              <a:rPr lang="nl-NL" dirty="0" smtClean="0">
                <a:latin typeface="Calibri"/>
                <a:ea typeface="Calibri"/>
                <a:cs typeface="Calibri"/>
              </a:rPr>
              <a:t>Cognitief</a:t>
            </a:r>
            <a:endParaRPr lang="nl-NL" dirty="0">
              <a:latin typeface="Calibri"/>
              <a:ea typeface="Calibri"/>
              <a:cs typeface="Calibri"/>
            </a:endParaRPr>
          </a:p>
          <a:p>
            <a:pPr marL="742950" lvl="2" indent="-342900">
              <a:lnSpc>
                <a:spcPct val="100000"/>
              </a:lnSpc>
              <a:buSzPct val="100000"/>
              <a:buFont typeface="Arial" panose="020B0604020202020204" pitchFamily="34" charset="0"/>
              <a:buChar char="•"/>
            </a:pPr>
            <a:r>
              <a:rPr lang="nl-NL" dirty="0" smtClean="0">
                <a:latin typeface="Calibri"/>
                <a:ea typeface="Calibri"/>
                <a:cs typeface="Calibri"/>
              </a:rPr>
              <a:t>Motorisch</a:t>
            </a:r>
            <a:endParaRPr lang="nl-NL" dirty="0">
              <a:latin typeface="Calibri"/>
              <a:ea typeface="Calibri"/>
              <a:cs typeface="Calibri"/>
            </a:endParaRPr>
          </a:p>
          <a:p>
            <a:pPr marL="742950" lvl="2" indent="-342900">
              <a:lnSpc>
                <a:spcPct val="100000"/>
              </a:lnSpc>
              <a:buSzPct val="100000"/>
              <a:buFont typeface="Arial" panose="020B0604020202020204" pitchFamily="34" charset="0"/>
              <a:buChar char="•"/>
            </a:pPr>
            <a:r>
              <a:rPr lang="nl-NL" dirty="0" smtClean="0">
                <a:latin typeface="Calibri"/>
                <a:ea typeface="Calibri"/>
                <a:cs typeface="Calibri"/>
              </a:rPr>
              <a:t>Fysiologisch </a:t>
            </a:r>
            <a:endParaRPr lang="nl-NL" dirty="0">
              <a:latin typeface="Calibri"/>
              <a:ea typeface="Calibri"/>
              <a:cs typeface="Calibri"/>
            </a:endParaRPr>
          </a:p>
          <a:p>
            <a:pPr>
              <a:lnSpc>
                <a:spcPct val="100000"/>
              </a:lnSpc>
              <a:spcBef>
                <a:spcPts val="0"/>
              </a:spcBef>
              <a:buNone/>
            </a:pPr>
            <a:endParaRPr lang="nl-NL" sz="1400" dirty="0">
              <a:solidFill>
                <a:srgbClr val="000000"/>
              </a:solidFill>
            </a:endParaRPr>
          </a:p>
        </p:txBody>
      </p:sp>
    </p:spTree>
    <p:extLst>
      <p:ext uri="{BB962C8B-B14F-4D97-AF65-F5344CB8AC3E}">
        <p14:creationId xmlns:p14="http://schemas.microsoft.com/office/powerpoint/2010/main" val="20175224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p:nvPr/>
        </p:nvSpPr>
        <p:spPr>
          <a:xfrm>
            <a:off x="1548000" y="1620000"/>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2400" b="1" i="0" u="none" strike="noStrike" cap="none" dirty="0" err="1" smtClean="0">
                <a:solidFill>
                  <a:schemeClr val="dk2"/>
                </a:solidFill>
                <a:latin typeface="Calibri"/>
                <a:ea typeface="Calibri"/>
                <a:cs typeface="Calibri"/>
                <a:sym typeface="Calibri"/>
              </a:rPr>
              <a:t>Signalering</a:t>
            </a:r>
            <a:r>
              <a:rPr lang="en-US" sz="2400" b="1" i="0" u="none" strike="noStrike" cap="none" dirty="0" smtClean="0">
                <a:solidFill>
                  <a:schemeClr val="dk2"/>
                </a:solidFill>
                <a:latin typeface="Calibri"/>
                <a:ea typeface="Calibri"/>
                <a:cs typeface="Calibri"/>
                <a:sym typeface="Calibri"/>
              </a:rPr>
              <a:t> </a:t>
            </a:r>
            <a:endParaRPr lang="en-US" sz="2400" b="1" i="0" u="none" strike="noStrike" cap="none" dirty="0">
              <a:solidFill>
                <a:schemeClr val="dk2"/>
              </a:solidFill>
              <a:latin typeface="Calibri"/>
              <a:ea typeface="Calibri"/>
              <a:cs typeface="Calibri"/>
              <a:sym typeface="Calibri"/>
            </a:endParaRPr>
          </a:p>
        </p:txBody>
      </p:sp>
      <p:sp>
        <p:nvSpPr>
          <p:cNvPr id="71" name="Shape 71"/>
          <p:cNvSpPr txBox="1"/>
          <p:nvPr/>
        </p:nvSpPr>
        <p:spPr>
          <a:xfrm>
            <a:off x="1548000" y="2160000"/>
            <a:ext cx="7138986" cy="4476750"/>
          </a:xfrm>
          <a:prstGeom prst="rect">
            <a:avLst/>
          </a:prstGeom>
          <a:noFill/>
          <a:ln>
            <a:noFill/>
          </a:ln>
        </p:spPr>
        <p:txBody>
          <a:bodyPr lIns="91425" tIns="45700" rIns="91425" bIns="45700" anchor="t" anchorCtr="0">
            <a:noAutofit/>
          </a:bodyPr>
          <a:lstStyle/>
          <a:p>
            <a:pPr marL="342900" lvl="0" indent="-342900">
              <a:buFont typeface="Arial" panose="020B0604020202020204" pitchFamily="34" charset="0"/>
              <a:buChar char="•"/>
            </a:pPr>
            <a:r>
              <a:rPr lang="en-US" sz="1900" dirty="0" err="1" smtClean="0">
                <a:latin typeface="Calibri" panose="020F0502020204030204" pitchFamily="34" charset="0"/>
              </a:rPr>
              <a:t>Signaleringsinstrument</a:t>
            </a:r>
            <a:r>
              <a:rPr lang="en-US" sz="1900" dirty="0" smtClean="0">
                <a:latin typeface="Calibri" panose="020F0502020204030204" pitchFamily="34" charset="0"/>
              </a:rPr>
              <a:t> </a:t>
            </a:r>
            <a:r>
              <a:rPr lang="en-US" sz="1900" dirty="0" err="1" smtClean="0">
                <a:latin typeface="Calibri" panose="020F0502020204030204" pitchFamily="34" charset="0"/>
              </a:rPr>
              <a:t>voor</a:t>
            </a:r>
            <a:r>
              <a:rPr lang="en-US" sz="1900" dirty="0" smtClean="0">
                <a:latin typeface="Calibri" panose="020F0502020204030204" pitchFamily="34" charset="0"/>
              </a:rPr>
              <a:t> </a:t>
            </a:r>
            <a:r>
              <a:rPr lang="en-US" sz="1900" dirty="0" err="1" smtClean="0">
                <a:latin typeface="Calibri" panose="020F0502020204030204" pitchFamily="34" charset="0"/>
              </a:rPr>
              <a:t>psychosociale</a:t>
            </a:r>
            <a:r>
              <a:rPr lang="en-US" sz="1900" dirty="0" smtClean="0">
                <a:latin typeface="Calibri" panose="020F0502020204030204" pitchFamily="34" charset="0"/>
              </a:rPr>
              <a:t> </a:t>
            </a:r>
            <a:r>
              <a:rPr lang="en-US" sz="1900" dirty="0" err="1" smtClean="0">
                <a:latin typeface="Calibri" panose="020F0502020204030204" pitchFamily="34" charset="0"/>
              </a:rPr>
              <a:t>problemen</a:t>
            </a:r>
            <a:r>
              <a:rPr lang="en-US" sz="1900" dirty="0" smtClean="0">
                <a:latin typeface="Calibri" panose="020F0502020204030204" pitchFamily="34" charset="0"/>
              </a:rPr>
              <a:t> </a:t>
            </a:r>
            <a:r>
              <a:rPr lang="en-US" sz="1900" dirty="0" err="1" smtClean="0">
                <a:latin typeface="Calibri" panose="020F0502020204030204" pitchFamily="34" charset="0"/>
              </a:rPr>
              <a:t>gebruiken</a:t>
            </a:r>
            <a:r>
              <a:rPr lang="en-US" sz="1900" dirty="0" smtClean="0">
                <a:latin typeface="Calibri" panose="020F0502020204030204" pitchFamily="34" charset="0"/>
              </a:rPr>
              <a:t>.</a:t>
            </a:r>
          </a:p>
          <a:p>
            <a:pPr marL="342900" lvl="0" indent="-342900">
              <a:buFont typeface="Arial" panose="020B0604020202020204" pitchFamily="34" charset="0"/>
              <a:buChar char="•"/>
            </a:pPr>
            <a:r>
              <a:rPr lang="en-US" sz="1900" dirty="0" err="1" smtClean="0">
                <a:latin typeface="Calibri" panose="020F0502020204030204" pitchFamily="34" charset="0"/>
              </a:rPr>
              <a:t>Anamnese</a:t>
            </a:r>
            <a:r>
              <a:rPr lang="en-US" sz="1900" dirty="0" smtClean="0">
                <a:latin typeface="Calibri" panose="020F0502020204030204" pitchFamily="34" charset="0"/>
              </a:rPr>
              <a:t> </a:t>
            </a:r>
            <a:r>
              <a:rPr lang="en-US" sz="1900" dirty="0" err="1" smtClean="0">
                <a:latin typeface="Calibri" panose="020F0502020204030204" pitchFamily="34" charset="0"/>
              </a:rPr>
              <a:t>afnemen</a:t>
            </a:r>
            <a:r>
              <a:rPr lang="en-US" sz="1900" dirty="0" smtClean="0">
                <a:latin typeface="Calibri" panose="020F0502020204030204" pitchFamily="34" charset="0"/>
              </a:rPr>
              <a:t>  </a:t>
            </a:r>
            <a:r>
              <a:rPr lang="en-US" sz="1900" dirty="0" err="1" smtClean="0">
                <a:latin typeface="Calibri" panose="020F0502020204030204" pitchFamily="34" charset="0"/>
              </a:rPr>
              <a:t>bij</a:t>
            </a:r>
            <a:r>
              <a:rPr lang="en-US" sz="1900" dirty="0" smtClean="0">
                <a:latin typeface="Calibri" panose="020F0502020204030204" pitchFamily="34" charset="0"/>
              </a:rPr>
              <a:t> </a:t>
            </a:r>
            <a:r>
              <a:rPr lang="en-US" sz="1900" dirty="0" err="1" smtClean="0">
                <a:latin typeface="Calibri" panose="020F0502020204030204" pitchFamily="34" charset="0"/>
              </a:rPr>
              <a:t>jeugdigen</a:t>
            </a:r>
            <a:r>
              <a:rPr lang="en-US" sz="1900" dirty="0" smtClean="0">
                <a:latin typeface="Calibri" panose="020F0502020204030204" pitchFamily="34" charset="0"/>
              </a:rPr>
              <a:t> </a:t>
            </a:r>
            <a:r>
              <a:rPr lang="en-US" sz="1900" dirty="0" err="1" smtClean="0">
                <a:latin typeface="Calibri" panose="020F0502020204030204" pitchFamily="34" charset="0"/>
              </a:rPr>
              <a:t>en</a:t>
            </a:r>
            <a:r>
              <a:rPr lang="en-US" sz="1900" dirty="0" smtClean="0">
                <a:latin typeface="Calibri" panose="020F0502020204030204" pitchFamily="34" charset="0"/>
              </a:rPr>
              <a:t>/of </a:t>
            </a:r>
            <a:r>
              <a:rPr lang="en-US" sz="1900" dirty="0" err="1" smtClean="0">
                <a:latin typeface="Calibri" panose="020F0502020204030204" pitchFamily="34" charset="0"/>
              </a:rPr>
              <a:t>ouders</a:t>
            </a:r>
            <a:r>
              <a:rPr lang="en-US" sz="1900" dirty="0" smtClean="0">
                <a:latin typeface="Calibri" panose="020F0502020204030204" pitchFamily="34" charset="0"/>
              </a:rPr>
              <a:t>.</a:t>
            </a:r>
          </a:p>
          <a:p>
            <a:pPr marL="342000" lvl="0"/>
            <a:r>
              <a:rPr lang="nl-NL" sz="1900" dirty="0" smtClean="0">
                <a:latin typeface="Calibri" panose="020F0502020204030204" pitchFamily="34" charset="0"/>
              </a:rPr>
              <a:t>Neem </a:t>
            </a:r>
            <a:r>
              <a:rPr lang="nl-NL" sz="1900" dirty="0">
                <a:latin typeface="Calibri" panose="020F0502020204030204" pitchFamily="34" charset="0"/>
              </a:rPr>
              <a:t>signalen van jeugdigen serieus en raadt ouders aan om hetzelfde te doen</a:t>
            </a:r>
            <a:r>
              <a:rPr lang="nl-NL" sz="1900" dirty="0" smtClean="0">
                <a:latin typeface="Calibri" panose="020F0502020204030204" pitchFamily="34" charset="0"/>
              </a:rPr>
              <a:t>.</a:t>
            </a:r>
          </a:p>
          <a:p>
            <a:pPr marL="342900" lvl="0" indent="-342900">
              <a:buFont typeface="Arial" panose="020B0604020202020204" pitchFamily="34" charset="0"/>
              <a:buChar char="•"/>
            </a:pPr>
            <a:r>
              <a:rPr lang="nl-NL" sz="1900" dirty="0" smtClean="0">
                <a:latin typeface="Calibri" panose="020F0502020204030204" pitchFamily="34" charset="0"/>
              </a:rPr>
              <a:t>Eventueel </a:t>
            </a:r>
            <a:r>
              <a:rPr lang="nl-NL" sz="1900" dirty="0" smtClean="0">
                <a:latin typeface="Calibri" panose="020F0502020204030204" pitchFamily="34" charset="0"/>
              </a:rPr>
              <a:t>informatie van derden erbij betrekken.</a:t>
            </a:r>
          </a:p>
          <a:p>
            <a:pPr marL="342900" lvl="0" indent="-342900">
              <a:buFont typeface="Arial" panose="020B0604020202020204" pitchFamily="34" charset="0"/>
              <a:buChar char="•"/>
            </a:pPr>
            <a:r>
              <a:rPr lang="nl-NL" sz="1900" dirty="0" smtClean="0">
                <a:latin typeface="Calibri" panose="020F0502020204030204" pitchFamily="34" charset="0"/>
              </a:rPr>
              <a:t>Zo nodig </a:t>
            </a:r>
            <a:r>
              <a:rPr lang="nl-NL" sz="1900" dirty="0" smtClean="0">
                <a:latin typeface="Calibri" panose="020F0502020204030204" pitchFamily="34" charset="0"/>
              </a:rPr>
              <a:t>een </a:t>
            </a:r>
            <a:r>
              <a:rPr lang="nl-NL" sz="1900" dirty="0" err="1">
                <a:latin typeface="Calibri" panose="020F0502020204030204" pitchFamily="34" charset="0"/>
              </a:rPr>
              <a:t>a</a:t>
            </a:r>
            <a:r>
              <a:rPr lang="nl-NL" sz="1900" dirty="0" err="1" smtClean="0">
                <a:latin typeface="Calibri" panose="020F0502020204030204" pitchFamily="34" charset="0"/>
              </a:rPr>
              <a:t>ngstspecifieke</a:t>
            </a:r>
            <a:r>
              <a:rPr lang="nl-NL" sz="1900" dirty="0" smtClean="0">
                <a:latin typeface="Calibri" panose="020F0502020204030204" pitchFamily="34" charset="0"/>
              </a:rPr>
              <a:t> anamnese afnemen (15 min.)</a:t>
            </a:r>
          </a:p>
          <a:p>
            <a:pPr marL="342900" lvl="0" indent="-342900">
              <a:buFont typeface="Arial" panose="020B0604020202020204" pitchFamily="34" charset="0"/>
              <a:buChar char="•"/>
            </a:pPr>
            <a:r>
              <a:rPr lang="nl-NL" sz="1900" dirty="0" smtClean="0">
                <a:latin typeface="Calibri" panose="020F0502020204030204" pitchFamily="34" charset="0"/>
              </a:rPr>
              <a:t>Alert </a:t>
            </a:r>
            <a:r>
              <a:rPr lang="nl-NL" sz="1900" dirty="0" smtClean="0">
                <a:latin typeface="Calibri" panose="020F0502020204030204" pitchFamily="34" charset="0"/>
              </a:rPr>
              <a:t>zijn op/bij schoolverzuim</a:t>
            </a:r>
            <a:r>
              <a:rPr lang="nl-NL" sz="1900" dirty="0" smtClean="0">
                <a:latin typeface="Calibri" panose="020F0502020204030204" pitchFamily="34" charset="0"/>
              </a:rPr>
              <a:t>!</a:t>
            </a:r>
            <a:r>
              <a:rPr lang="nl-NL" sz="1900" dirty="0">
                <a:latin typeface="Calibri" panose="020F0502020204030204" pitchFamily="34" charset="0"/>
              </a:rPr>
              <a:t> </a:t>
            </a:r>
            <a:endParaRPr lang="en-GB" sz="1900" dirty="0">
              <a:latin typeface="Calibri" panose="020F0502020204030204" pitchFamily="34" charset="0"/>
            </a:endParaRPr>
          </a:p>
          <a:p>
            <a:r>
              <a:rPr lang="nl-NL" sz="1900" dirty="0">
                <a:latin typeface="Calibri" panose="020F0502020204030204" pitchFamily="34" charset="0"/>
              </a:rPr>
              <a:t> </a:t>
            </a:r>
            <a:endParaRPr lang="en-GB" sz="1900" dirty="0">
              <a:latin typeface="Calibri" panose="020F0502020204030204" pitchFamily="34" charset="0"/>
            </a:endParaRPr>
          </a:p>
        </p:txBody>
      </p:sp>
      <p:sp>
        <p:nvSpPr>
          <p:cNvPr id="72" name="Shape 72"/>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
        <p:nvSpPr>
          <p:cNvPr id="78" name="Shape 78"/>
          <p:cNvSpPr txBox="1"/>
          <p:nvPr/>
        </p:nvSpPr>
        <p:spPr>
          <a:xfrm>
            <a:off x="1548000" y="1620000"/>
            <a:ext cx="7468199" cy="605700"/>
          </a:xfrm>
          <a:prstGeom prst="rect">
            <a:avLst/>
          </a:prstGeom>
          <a:noFill/>
          <a:ln>
            <a:noFill/>
          </a:ln>
        </p:spPr>
        <p:txBody>
          <a:bodyPr lIns="91425" tIns="45700" rIns="91425" bIns="45700" anchor="t" anchorCtr="0">
            <a:noAutofit/>
          </a:bodyPr>
          <a:lstStyle>
            <a:defPPr marR="0" lvl="0" algn="l" rtl="0">
              <a:lnSpc>
                <a:spcPct val="100000"/>
              </a:lnSpc>
              <a:spcBef>
                <a:spcPts val="0"/>
              </a:spcBef>
              <a:spcAft>
                <a:spcPts val="0"/>
              </a:spcAft>
            </a:defPPr>
            <a:lvl1pPr marL="0" indent="0">
              <a:buClr>
                <a:schemeClr val="dk2"/>
              </a:buClr>
              <a:buSzPct val="25000"/>
              <a:buFont typeface="Calibri"/>
              <a:defRPr sz="2400" b="1">
                <a:solidFill>
                  <a:schemeClr val="dk2"/>
                </a:solidFill>
                <a:latin typeface="Calibri"/>
                <a:ea typeface="Calibri"/>
                <a:cs typeface="Calibri"/>
              </a:defRPr>
            </a:lvl1pPr>
          </a:lstStyle>
          <a:p>
            <a:r>
              <a:rPr lang="nl-NL" dirty="0">
                <a:sym typeface="Calibri"/>
              </a:rPr>
              <a:t>Casus signalering van problematische angst</a:t>
            </a:r>
            <a:endParaRPr lang="nl-NL" dirty="0">
              <a:sym typeface="Calibri"/>
            </a:endParaRPr>
          </a:p>
        </p:txBody>
      </p:sp>
      <p:sp>
        <p:nvSpPr>
          <p:cNvPr id="79" name="Shape 79"/>
          <p:cNvSpPr txBox="1"/>
          <p:nvPr/>
        </p:nvSpPr>
        <p:spPr>
          <a:xfrm>
            <a:off x="1548000" y="2160000"/>
            <a:ext cx="7139099" cy="4147275"/>
          </a:xfrm>
          <a:prstGeom prst="rect">
            <a:avLst/>
          </a:prstGeom>
          <a:noFill/>
          <a:ln>
            <a:noFill/>
          </a:ln>
        </p:spPr>
        <p:txBody>
          <a:bodyPr lIns="91425" tIns="45700" rIns="91425" bIns="45700" anchor="t" anchorCtr="0">
            <a:noAutofit/>
          </a:bodyPr>
          <a:lstStyle/>
          <a:p>
            <a:r>
              <a:rPr lang="nl-NL" dirty="0" smtClean="0">
                <a:latin typeface="Calibri" panose="020F0502020204030204" pitchFamily="34" charset="0"/>
              </a:rPr>
              <a:t>Rosa </a:t>
            </a:r>
            <a:r>
              <a:rPr lang="nl-NL" dirty="0">
                <a:latin typeface="Calibri" panose="020F0502020204030204" pitchFamily="34" charset="0"/>
              </a:rPr>
              <a:t>van 5 jaar komt met haar moeder voor gezondheidsonderzoek bij de JGZ. Wat problemen met het gehoor, verder loopt alles lekker, het gaat goed op school, ze speelt veel met leeftijdgenootjes. Moeder heeft op de SDQ aangegeven dat Rosa nog wel eens bang is. Waarvoor? Voor onweer en voor spoken. Maar vooral voor dieven die in huis komen als ze slaapt. Ze hebben dit met Rosa nog niet eerder meegemaakt. </a:t>
            </a:r>
            <a:endParaRPr lang="nl-NL" dirty="0" smtClean="0">
              <a:latin typeface="Calibri" panose="020F0502020204030204" pitchFamily="34" charset="0"/>
            </a:endParaRPr>
          </a:p>
          <a:p>
            <a:r>
              <a:rPr lang="nl-NL" dirty="0" smtClean="0">
                <a:latin typeface="Calibri" panose="020F0502020204030204" pitchFamily="34" charset="0"/>
              </a:rPr>
              <a:t>Bij </a:t>
            </a:r>
            <a:r>
              <a:rPr lang="nl-NL" dirty="0">
                <a:latin typeface="Calibri" panose="020F0502020204030204" pitchFamily="34" charset="0"/>
              </a:rPr>
              <a:t>zus Eva van negen is een half jaar geleden een separatieangststoornis gediagnosticeerd. Eva was erg bang voor dieven, kwam wel vijf keer uit bed om te vragen of ouders de deuren wel goed hebben afgesloten, wilde absoluut niet dat iemand met open raam sliep, en dit werd steeds erger. Eva is altijd een angstig meisje geweest, ze heeft sterke scheidingsangst gehad en nog wel, is altijd bang dat anderen haar niet aardig vinden en wil niet meer bij anderen gaan spelen. Ouders zijn al zeker een jaar niet meer samen weggeweest ’s avonds, ze moeten toch altijd eerder terugkomen voor Eva. Eva haar angststoornis wordt behandeld met cognitieve gedragstherapie binnen de Jeugd-GGZ, maar haar klachten zijn nog niet verdwenen. Rosa moet er af en toe om lachen of wordt er boos om, maar Eva’s angst begint haar ook bang te maken. Moeder vertelt dat zij als kind zelf ook altijd verlegen was en niet uit logeren durfde. Ze vraagt hoe ze kan voorkomen dat de problematische angst van Rosa verergerd en zij net zo angstig wordt als haar zus. Moeder wil graag handvatten om goed </a:t>
            </a:r>
            <a:r>
              <a:rPr lang="nl-NL" dirty="0" smtClean="0">
                <a:latin typeface="Calibri" panose="020F0502020204030204" pitchFamily="34" charset="0"/>
              </a:rPr>
              <a:t>te kunnen </a:t>
            </a:r>
            <a:r>
              <a:rPr lang="nl-NL" dirty="0">
                <a:latin typeface="Calibri" panose="020F0502020204030204" pitchFamily="34" charset="0"/>
              </a:rPr>
              <a:t>reageren op het gedrag van Rosa. 	</a:t>
            </a:r>
          </a:p>
          <a:p>
            <a:pPr marL="0" marR="0" lvl="0" indent="0" algn="l" rtl="0">
              <a:lnSpc>
                <a:spcPct val="136842"/>
              </a:lnSpc>
              <a:spcBef>
                <a:spcPts val="380"/>
              </a:spcBef>
              <a:spcAft>
                <a:spcPts val="0"/>
              </a:spcAft>
              <a:buClr>
                <a:schemeClr val="dk1"/>
              </a:buClr>
              <a:buSzPct val="25000"/>
              <a:buFont typeface="Calibri"/>
              <a:buNone/>
            </a:pPr>
            <a:endParaRPr lang="en-US" sz="1800" dirty="0">
              <a:solidFill>
                <a:schemeClr val="dk1"/>
              </a:solidFill>
              <a:latin typeface="Calibri" panose="020F0502020204030204" pitchFamily="34" charset="0"/>
            </a:endParaRPr>
          </a:p>
        </p:txBody>
      </p:sp>
    </p:spTree>
    <p:extLst>
      <p:ext uri="{BB962C8B-B14F-4D97-AF65-F5344CB8AC3E}">
        <p14:creationId xmlns:p14="http://schemas.microsoft.com/office/powerpoint/2010/main" val="547603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e">
  <a:themeElements>
    <a:clrScheme name="Office-th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sentatie">
  <a:themeElements>
    <a:clrScheme name="Office-th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2.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3.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4.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5.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6.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7.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8.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ppt/theme/themeOverride9.xml><?xml version="1.0" encoding="utf-8"?>
<a:themeOverride xmlns:a="http://schemas.openxmlformats.org/drawingml/2006/main">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1236</TotalTime>
  <Words>2141</Words>
  <Application>Microsoft Office PowerPoint</Application>
  <PresentationFormat>Diavoorstelling (4:3)</PresentationFormat>
  <Paragraphs>317</Paragraphs>
  <Slides>24</Slides>
  <Notes>24</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24</vt:i4>
      </vt:variant>
    </vt:vector>
  </HeadingPairs>
  <TitlesOfParts>
    <vt:vector size="29" baseType="lpstr">
      <vt:lpstr>Arial</vt:lpstr>
      <vt:lpstr>Calibri</vt:lpstr>
      <vt:lpstr>Open Sans</vt:lpstr>
      <vt:lpstr>Presentatie</vt:lpstr>
      <vt:lpstr>1_Presentatie</vt:lpstr>
      <vt:lpstr>PowerPoint-presentatie</vt:lpstr>
      <vt:lpstr>PowerPoint-presentatie</vt:lpstr>
      <vt:lpstr>PowerPoint-presentatie</vt:lpstr>
      <vt:lpstr>PowerPoint-presentatie</vt:lpstr>
      <vt:lpstr>PowerPoint-presentatie</vt:lpstr>
      <vt:lpstr>PowerPoint-presentatie</vt:lpstr>
      <vt:lpstr>Gevolgen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Registratie- Voorbeeld </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Henny Sinnema</dc:creator>
  <cp:lastModifiedBy>Gebruiker</cp:lastModifiedBy>
  <cp:revision>77</cp:revision>
  <cp:lastPrinted>2016-10-02T11:49:22Z</cp:lastPrinted>
  <dcterms:modified xsi:type="dcterms:W3CDTF">2016-10-04T22:04:01Z</dcterms:modified>
</cp:coreProperties>
</file>