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notesSlides/notesSlide11.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1" r:id="rId1"/>
    <p:sldMasterId id="2147483652" r:id="rId2"/>
  </p:sldMasterIdLst>
  <p:notesMasterIdLst>
    <p:notesMasterId r:id="rId31"/>
  </p:notesMasterIdLst>
  <p:sldIdLst>
    <p:sldId id="256" r:id="rId3"/>
    <p:sldId id="257" r:id="rId4"/>
    <p:sldId id="258" r:id="rId5"/>
    <p:sldId id="282" r:id="rId6"/>
    <p:sldId id="283" r:id="rId7"/>
    <p:sldId id="284" r:id="rId8"/>
    <p:sldId id="285" r:id="rId9"/>
    <p:sldId id="286" r:id="rId10"/>
    <p:sldId id="264" r:id="rId11"/>
    <p:sldId id="265" r:id="rId12"/>
    <p:sldId id="266" r:id="rId13"/>
    <p:sldId id="287" r:id="rId14"/>
    <p:sldId id="288" r:id="rId15"/>
    <p:sldId id="267" r:id="rId16"/>
    <p:sldId id="289" r:id="rId17"/>
    <p:sldId id="290" r:id="rId18"/>
    <p:sldId id="291" r:id="rId19"/>
    <p:sldId id="292" r:id="rId20"/>
    <p:sldId id="293" r:id="rId21"/>
    <p:sldId id="295" r:id="rId22"/>
    <p:sldId id="294" r:id="rId23"/>
    <p:sldId id="268" r:id="rId24"/>
    <p:sldId id="269" r:id="rId25"/>
    <p:sldId id="275" r:id="rId26"/>
    <p:sldId id="276" r:id="rId27"/>
    <p:sldId id="277" r:id="rId28"/>
    <p:sldId id="278" r:id="rId29"/>
    <p:sldId id="279"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BD165C68-7309-4CF4-8B53-3224727D01CD}">
  <a:tblStyle styleId="{BD165C68-7309-4CF4-8B53-3224727D01CD}" styleName="Table_0"/>
  <a:tblStyle styleId="{5E8EEF4C-CB55-410A-8FEA-A0F22F484FF0}" styleName="Table_1"/>
  <a:tblStyle styleId="{893BAEF1-26F3-4B3B-98CB-B5D4DD7DE09B}" styleName="Table_2"/>
  <a:tblStyle styleId="{39D79872-4D59-43F6-AAAD-2FFB72186320}" styleName="Table_3"/>
  <a:tblStyle styleId="{94FDE7A3-749D-4C91-A5B7-4A0A7E8025E3}" styleName="Table_4"/>
  <a:tblStyle styleId="{5F859665-BA9F-44EC-B33B-4A7E58675FDA}" styleName="Table_5"/>
  <a:tblStyle styleId="{35C38718-77C8-45FC-8513-8C73C8012871}" styleName="Table_6"/>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91" d="100"/>
          <a:sy n="91" d="100"/>
        </p:scale>
        <p:origin x="-848" y="-1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8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sz="18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03356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 name="Shape 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nl-NL" dirty="0" smtClean="0"/>
              <a:t>.</a:t>
            </a:r>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dk1"/>
              </a:solidFill>
              <a:latin typeface="Calibri"/>
              <a:ea typeface="Calibri"/>
              <a:cs typeface="Calibri"/>
              <a:sym typeface="Calibri"/>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endParaRPr lang="en-US" dirty="0"/>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buNone/>
            </a:pPr>
            <a:endParaRPr lang="en-US" dirty="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Leeg">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el en 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algn="l" rtl="0">
              <a:spcBef>
                <a:spcPts val="0"/>
              </a:spcBef>
              <a:spcAft>
                <a:spcPts val="0"/>
              </a:spcAft>
              <a:defRPr sz="1900">
                <a:solidFill>
                  <a:schemeClr val="dk2"/>
                </a:solidFill>
              </a:defRPr>
            </a:lvl1pPr>
            <a:lvl2pPr algn="l" rtl="0">
              <a:spcBef>
                <a:spcPts val="0"/>
              </a:spcBef>
              <a:spcAft>
                <a:spcPts val="0"/>
              </a:spcAft>
              <a:defRPr sz="1900">
                <a:solidFill>
                  <a:schemeClr val="dk2"/>
                </a:solidFill>
              </a:defRPr>
            </a:lvl2pPr>
            <a:lvl3pPr algn="l" rtl="0">
              <a:spcBef>
                <a:spcPts val="0"/>
              </a:spcBef>
              <a:spcAft>
                <a:spcPts val="0"/>
              </a:spcAft>
              <a:defRPr sz="1900">
                <a:solidFill>
                  <a:schemeClr val="dk2"/>
                </a:solidFill>
              </a:defRPr>
            </a:lvl3pPr>
            <a:lvl4pPr algn="l" rtl="0">
              <a:spcBef>
                <a:spcPts val="0"/>
              </a:spcBef>
              <a:spcAft>
                <a:spcPts val="0"/>
              </a:spcAft>
              <a:defRPr sz="1900">
                <a:solidFill>
                  <a:schemeClr val="dk2"/>
                </a:solidFill>
              </a:defRPr>
            </a:lvl4pPr>
            <a:lvl5pPr algn="l" rtl="0">
              <a:spcBef>
                <a:spcPts val="0"/>
              </a:spcBef>
              <a:spcAft>
                <a:spcPts val="0"/>
              </a:spcAft>
              <a:defRPr sz="1900">
                <a:solidFill>
                  <a:schemeClr val="dk2"/>
                </a:solidFil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7" name="Shape 17"/>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indent="-222250" algn="l" rtl="0">
              <a:lnSpc>
                <a:spcPct val="136842"/>
              </a:lnSpc>
              <a:spcBef>
                <a:spcPts val="380"/>
              </a:spcBef>
              <a:spcAft>
                <a:spcPts val="0"/>
              </a:spcAft>
              <a:buClr>
                <a:schemeClr val="dk1"/>
              </a:buClr>
              <a:buChar char="-"/>
              <a:defRPr sz="1900">
                <a:solidFill>
                  <a:schemeClr val="dk1"/>
                </a:solidFill>
              </a:defRPr>
            </a:lvl1pPr>
            <a:lvl2pPr marL="742950" indent="-165100" algn="l" rtl="0">
              <a:lnSpc>
                <a:spcPct val="136842"/>
              </a:lnSpc>
              <a:spcBef>
                <a:spcPts val="380"/>
              </a:spcBef>
              <a:spcAft>
                <a:spcPts val="0"/>
              </a:spcAft>
              <a:buClr>
                <a:schemeClr val="dk1"/>
              </a:buClr>
              <a:buChar char="-"/>
              <a:defRPr sz="1900">
                <a:solidFill>
                  <a:schemeClr val="dk1"/>
                </a:solidFill>
              </a:defRPr>
            </a:lvl2pPr>
            <a:lvl3pPr marL="1143000" indent="-107950" algn="l" rtl="0">
              <a:lnSpc>
                <a:spcPct val="136842"/>
              </a:lnSpc>
              <a:spcBef>
                <a:spcPts val="380"/>
              </a:spcBef>
              <a:spcAft>
                <a:spcPts val="0"/>
              </a:spcAft>
              <a:buClr>
                <a:schemeClr val="dk1"/>
              </a:buClr>
              <a:buChar char="-"/>
              <a:defRPr sz="1900">
                <a:solidFill>
                  <a:schemeClr val="dk1"/>
                </a:solidFill>
              </a:defRPr>
            </a:lvl3pPr>
            <a:lvl4pPr marL="1600200" indent="-107950" algn="l" rtl="0">
              <a:lnSpc>
                <a:spcPct val="136842"/>
              </a:lnSpc>
              <a:spcBef>
                <a:spcPts val="380"/>
              </a:spcBef>
              <a:spcAft>
                <a:spcPts val="0"/>
              </a:spcAft>
              <a:buClr>
                <a:schemeClr val="dk1"/>
              </a:buClr>
              <a:buChar char="-"/>
              <a:defRPr sz="1900">
                <a:solidFill>
                  <a:schemeClr val="dk1"/>
                </a:solidFill>
              </a:defRPr>
            </a:lvl4pPr>
            <a:lvl5pPr marL="2057400" indent="-107950" algn="l" rtl="0">
              <a:lnSpc>
                <a:spcPct val="136842"/>
              </a:lnSpc>
              <a:spcBef>
                <a:spcPts val="380"/>
              </a:spcBef>
              <a:spcAft>
                <a:spcPts val="0"/>
              </a:spcAft>
              <a:buClr>
                <a:schemeClr val="dk1"/>
              </a:buClr>
              <a:buChar char="-"/>
              <a:defRPr sz="1900">
                <a:solidFill>
                  <a:schemeClr val="dk1"/>
                </a:solidFil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eldia">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286000" y="1447800"/>
            <a:ext cx="6629400" cy="381000"/>
          </a:xfrm>
          <a:prstGeom prst="rect">
            <a:avLst/>
          </a:prstGeom>
          <a:noFill/>
          <a:ln>
            <a:noFill/>
          </a:ln>
        </p:spPr>
        <p:txBody>
          <a:bodyPr lIns="91425" tIns="91425" rIns="91425" bIns="91425" anchor="t" anchorCtr="0"/>
          <a:lstStyle>
            <a:lvl1pPr marL="0" marR="0" indent="0" algn="l" rtl="0">
              <a:spcBef>
                <a:spcPts val="0"/>
              </a:spcBef>
              <a:spcAft>
                <a:spcPts val="0"/>
              </a:spcAft>
              <a:defRPr sz="1900" b="1"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subTitle" idx="1"/>
          </p:nvPr>
        </p:nvSpPr>
        <p:spPr>
          <a:xfrm>
            <a:off x="2286000" y="1824038"/>
            <a:ext cx="6629400" cy="1447800"/>
          </a:xfrm>
          <a:prstGeom prst="rect">
            <a:avLst/>
          </a:prstGeom>
          <a:noFill/>
          <a:ln>
            <a:noFill/>
          </a:ln>
        </p:spPr>
        <p:txBody>
          <a:bodyPr lIns="91425" tIns="91425" rIns="91425" bIns="91425" anchor="t" anchorCtr="0"/>
          <a:lstStyle>
            <a:lvl1pPr marL="0" marR="0" indent="0" algn="l" rtl="0">
              <a:lnSpc>
                <a:spcPct val="136842"/>
              </a:lnSpc>
              <a:spcBef>
                <a:spcPts val="380"/>
              </a:spcBef>
              <a:spcAft>
                <a:spcPts val="0"/>
              </a:spcAft>
              <a:buClr>
                <a:schemeClr val="dk1"/>
              </a:buClr>
              <a:buFont typeface="Arial"/>
              <a:buNone/>
              <a:defRPr sz="1900" b="0"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CF8F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a:blip r:embed="rId4"/>
          <a:stretch>
            <a:fillRect/>
          </a:stretch>
        </p:blipFill>
        <p:spPr>
          <a:xfrm>
            <a:off x="0" y="0"/>
            <a:ext cx="2571750" cy="2182811"/>
          </a:xfrm>
          <a:prstGeom prst="rect">
            <a:avLst/>
          </a:prstGeom>
        </p:spPr>
      </p:pic>
      <p:sp>
        <p:nvSpPr>
          <p:cNvPr id="10" name="Shape 10"/>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705600" y="6553200"/>
            <a:ext cx="1981199" cy="228600"/>
          </a:xfrm>
          <a:prstGeom prst="rect">
            <a:avLst/>
          </a:prstGeom>
          <a:noFill/>
          <a:ln>
            <a:noFill/>
          </a:ln>
        </p:spPr>
        <p:txBody>
          <a:bodyPr lIns="91425" tIns="91425" rIns="91425" bIns="91425" anchor="t" anchorCtr="0"/>
          <a:lstStyle>
            <a:lvl1pPr marL="0" marR="0" indent="0" algn="r" rtl="0">
              <a:defRPr sz="1000" b="0" i="0" u="none" strike="noStrike" cap="none" baseline="0">
                <a:solidFill>
                  <a:srgbClr val="A0824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3" name="Shape 13"/>
          <p:cNvSpPr txBox="1">
            <a:spLocks noGrp="1"/>
          </p:cNvSpPr>
          <p:nvPr>
            <p:ph type="ftr" idx="11"/>
          </p:nvPr>
        </p:nvSpPr>
        <p:spPr>
          <a:xfrm>
            <a:off x="1547812" y="6553200"/>
            <a:ext cx="5157787" cy="228600"/>
          </a:xfrm>
          <a:prstGeom prst="rect">
            <a:avLst/>
          </a:prstGeom>
          <a:noFill/>
          <a:ln>
            <a:noFill/>
          </a:ln>
        </p:spPr>
        <p:txBody>
          <a:bodyPr lIns="91425" tIns="91425" rIns="91425" bIns="91425" anchor="t" anchorCtr="0"/>
          <a:lstStyle>
            <a:lvl1pPr marL="0" marR="0" indent="0" algn="l" rtl="0">
              <a:defRPr sz="1000" b="1" i="0" u="none" strike="noStrike" cap="none" baseline="0">
                <a:solidFill>
                  <a:srgbClr val="A0824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547812" y="1800225"/>
            <a:ext cx="7138986" cy="409575"/>
          </a:xfrm>
          <a:prstGeom prst="rect">
            <a:avLst/>
          </a:prstGeom>
          <a:noFill/>
          <a:ln>
            <a:noFill/>
          </a:ln>
        </p:spPr>
        <p:txBody>
          <a:bodyPr lIns="91425" tIns="91425" rIns="91425" bIns="91425" anchor="t" anchorCtr="0"/>
          <a:lstStyle>
            <a:lvl1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1pPr>
            <a:lvl2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2pPr>
            <a:lvl3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3pPr>
            <a:lvl4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4pPr>
            <a:lvl5pPr marL="0" marR="0" indent="0" algn="l" rtl="0">
              <a:spcBef>
                <a:spcPts val="0"/>
              </a:spcBef>
              <a:spcAft>
                <a:spcPts val="0"/>
              </a:spcAft>
              <a:defRPr sz="19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1547812" y="2209800"/>
            <a:ext cx="7138986" cy="3962399"/>
          </a:xfrm>
          <a:prstGeom prst="rect">
            <a:avLst/>
          </a:prstGeom>
          <a:noFill/>
          <a:ln>
            <a:noFill/>
          </a:ln>
        </p:spPr>
        <p:txBody>
          <a:bodyPr lIns="91425" tIns="91425" rIns="91425" bIns="91425" anchor="t" anchorCtr="0"/>
          <a:lstStyle>
            <a:lvl1pPr marL="342900" marR="0" indent="-2222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1pPr>
            <a:lvl2pPr marL="742950" marR="0" indent="-16510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2pPr>
            <a:lvl3pPr marL="11430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3pPr>
            <a:lvl4pPr marL="16002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4pPr>
            <a:lvl5pPr marL="2057400" marR="0" indent="-107950" algn="l" rtl="0">
              <a:lnSpc>
                <a:spcPct val="136842"/>
              </a:lnSpc>
              <a:spcBef>
                <a:spcPts val="380"/>
              </a:spcBef>
              <a:spcAft>
                <a:spcPts val="0"/>
              </a:spcAft>
              <a:buClr>
                <a:schemeClr val="dk1"/>
              </a:buClr>
              <a:buFont typeface="Arial"/>
              <a:buChar char="-"/>
              <a:defRPr sz="19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centrumjeugdgezondheid@ncj.n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3"/>
          <a:stretch>
            <a:fillRect/>
          </a:stretch>
        </a:blipFill>
        <a:effectLst/>
      </p:bgPr>
    </p:bg>
    <p:spTree>
      <p:nvGrpSpPr>
        <p:cNvPr id="1" name="Shape 24"/>
        <p:cNvGrpSpPr/>
        <p:nvPr/>
      </p:nvGrpSpPr>
      <p:grpSpPr>
        <a:xfrm>
          <a:off x="0" y="0"/>
          <a:ext cx="0" cy="0"/>
          <a:chOff x="0" y="0"/>
          <a:chExt cx="0" cy="0"/>
        </a:xfrm>
      </p:grpSpPr>
      <p:sp>
        <p:nvSpPr>
          <p:cNvPr id="25" name="Shape 25"/>
          <p:cNvSpPr txBox="1"/>
          <p:nvPr/>
        </p:nvSpPr>
        <p:spPr>
          <a:xfrm>
            <a:off x="2286000" y="736125"/>
            <a:ext cx="6629400" cy="1092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800" b="1" dirty="0">
                <a:solidFill>
                  <a:srgbClr val="4C1130"/>
                </a:solidFill>
                <a:latin typeface="Calibri"/>
                <a:ea typeface="Calibri"/>
                <a:cs typeface="Calibri"/>
                <a:sym typeface="Calibri"/>
              </a:rPr>
              <a:t>JGZ-</a:t>
            </a:r>
            <a:r>
              <a:rPr lang="en-US" sz="1800" b="1" dirty="0" err="1">
                <a:solidFill>
                  <a:srgbClr val="4C1130"/>
                </a:solidFill>
                <a:latin typeface="Calibri"/>
                <a:ea typeface="Calibri"/>
                <a:cs typeface="Calibri"/>
                <a:sym typeface="Calibri"/>
              </a:rPr>
              <a:t>richtlijn</a:t>
            </a:r>
            <a:r>
              <a:rPr lang="en-US" sz="1800" b="1" dirty="0">
                <a:solidFill>
                  <a:srgbClr val="4C1130"/>
                </a:solidFill>
                <a:latin typeface="Calibri"/>
                <a:ea typeface="Calibri"/>
                <a:cs typeface="Calibri"/>
                <a:sym typeface="Calibri"/>
              </a:rPr>
              <a:t> </a:t>
            </a:r>
            <a:r>
              <a:rPr lang="en-US" sz="1800" b="1" dirty="0" err="1" smtClean="0">
                <a:solidFill>
                  <a:srgbClr val="4C1130"/>
                </a:solidFill>
                <a:latin typeface="Calibri"/>
                <a:ea typeface="Calibri"/>
                <a:cs typeface="Calibri"/>
                <a:sym typeface="Calibri"/>
              </a:rPr>
              <a:t>Pesten</a:t>
            </a:r>
            <a:endParaRPr lang="en-US" sz="1800" b="1" dirty="0">
              <a:solidFill>
                <a:srgbClr val="4C1130"/>
              </a:solidFill>
              <a:latin typeface="Calibri"/>
              <a:ea typeface="Calibri"/>
              <a:cs typeface="Calibri"/>
              <a:sym typeface="Calibri"/>
            </a:endParaRPr>
          </a:p>
        </p:txBody>
      </p:sp>
      <p:sp>
        <p:nvSpPr>
          <p:cNvPr id="26" name="Shape 26"/>
          <p:cNvSpPr txBox="1"/>
          <p:nvPr/>
        </p:nvSpPr>
        <p:spPr>
          <a:xfrm>
            <a:off x="2478575" y="1388375"/>
            <a:ext cx="6436800" cy="1872900"/>
          </a:xfrm>
          <a:prstGeom prst="rect">
            <a:avLst/>
          </a:prstGeom>
          <a:noFill/>
          <a:ln>
            <a:noFill/>
          </a:ln>
        </p:spPr>
        <p:txBody>
          <a:bodyPr lIns="91425" tIns="45700" rIns="91425" bIns="45700" anchor="t" anchorCtr="0">
            <a:noAutofit/>
          </a:bodyPr>
          <a:lstStyle/>
          <a:p>
            <a:pPr marL="0" marR="0" lvl="0" indent="0" algn="l" rtl="0">
              <a:lnSpc>
                <a:spcPct val="136842"/>
              </a:lnSpc>
              <a:spcBef>
                <a:spcPts val="0"/>
              </a:spcBef>
              <a:spcAft>
                <a:spcPts val="0"/>
              </a:spcAft>
              <a:buClr>
                <a:schemeClr val="dk1"/>
              </a:buClr>
              <a:buSzPct val="25000"/>
              <a:buFont typeface="Calibri"/>
              <a:buNone/>
            </a:pPr>
            <a:r>
              <a:rPr lang="en-US" sz="1900"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Auteurs: </a:t>
            </a:r>
            <a:r>
              <a:rPr lang="en-US" sz="1800" dirty="0" smtClean="0">
                <a:solidFill>
                  <a:schemeClr val="dk1"/>
                </a:solidFill>
                <a:latin typeface="Calibri"/>
                <a:ea typeface="Calibri"/>
                <a:cs typeface="Calibri"/>
                <a:sym typeface="Calibri"/>
              </a:rPr>
              <a:t>dr</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M. Fekkes, dr. H. B.M. van Gameren-Oosterom, dr. K. </a:t>
            </a:r>
            <a:r>
              <a:rPr lang="en-US" sz="1800" dirty="0" err="1">
                <a:solidFill>
                  <a:schemeClr val="dk1"/>
                </a:solidFill>
                <a:latin typeface="Calibri"/>
                <a:ea typeface="Calibri"/>
                <a:cs typeface="Calibri"/>
                <a:sym typeface="Calibri"/>
              </a:rPr>
              <a:t>R</a:t>
            </a:r>
            <a:r>
              <a:rPr lang="en-US" sz="1800" dirty="0" err="1" smtClean="0">
                <a:solidFill>
                  <a:schemeClr val="dk1"/>
                </a:solidFill>
                <a:latin typeface="Calibri"/>
                <a:ea typeface="Calibri"/>
                <a:cs typeface="Calibri"/>
                <a:sym typeface="Calibri"/>
              </a:rPr>
              <a:t>osenbrand</a:t>
            </a:r>
            <a:r>
              <a:rPr lang="en-US" sz="1800" dirty="0" smtClean="0">
                <a:solidFill>
                  <a:schemeClr val="dk1"/>
                </a:solidFill>
                <a:latin typeface="Calibri"/>
                <a:ea typeface="Calibri"/>
                <a:cs typeface="Calibri"/>
                <a:sym typeface="Calibri"/>
              </a:rPr>
              <a:t>, dr. H. de Beer, </a:t>
            </a:r>
            <a:r>
              <a:rPr lang="en-US" sz="1800" dirty="0">
                <a:solidFill>
                  <a:schemeClr val="dk1"/>
                </a:solidFill>
                <a:latin typeface="Calibri"/>
                <a:ea typeface="Calibri"/>
                <a:cs typeface="Calibri"/>
                <a:sym typeface="Calibri"/>
              </a:rPr>
              <a:t>dr. M. </a:t>
            </a:r>
            <a:r>
              <a:rPr lang="en-US" sz="1800" dirty="0" smtClean="0">
                <a:solidFill>
                  <a:schemeClr val="dk1"/>
                </a:solidFill>
                <a:latin typeface="Calibri"/>
                <a:ea typeface="Calibri"/>
                <a:cs typeface="Calibri"/>
                <a:sym typeface="Calibri"/>
              </a:rPr>
              <a:t>Kamphuis </a:t>
            </a:r>
            <a:endParaRPr lang="en-US" sz="1800"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SzPct val="25000"/>
              <a:buFont typeface="Calibri"/>
              <a:buNone/>
            </a:pPr>
            <a:r>
              <a:rPr lang="en-US" sz="1900" b="0" i="0" u="none" strike="noStrike" cap="none" baseline="0" dirty="0" err="1">
                <a:solidFill>
                  <a:schemeClr val="dk1"/>
                </a:solidFill>
                <a:latin typeface="Calibri"/>
                <a:ea typeface="Calibri"/>
                <a:cs typeface="Calibri"/>
                <a:sym typeface="Calibri"/>
              </a:rPr>
              <a:t>Publicatiedatum</a:t>
            </a:r>
            <a:r>
              <a:rPr lang="en-US" sz="1900" b="0" i="0" u="none" strike="noStrike" cap="none" baseline="0" dirty="0">
                <a:solidFill>
                  <a:schemeClr val="dk1"/>
                </a:solidFill>
                <a:latin typeface="Calibri"/>
                <a:ea typeface="Calibri"/>
                <a:cs typeface="Calibri"/>
                <a:sym typeface="Calibri"/>
              </a:rPr>
              <a:t> 30 </a:t>
            </a:r>
            <a:r>
              <a:rPr lang="en-US" sz="1900" b="0" i="0" u="none" strike="noStrike" cap="none" baseline="0" dirty="0" err="1">
                <a:solidFill>
                  <a:schemeClr val="dk1"/>
                </a:solidFill>
                <a:latin typeface="Calibri"/>
                <a:ea typeface="Calibri"/>
                <a:cs typeface="Calibri"/>
                <a:sym typeface="Calibri"/>
              </a:rPr>
              <a:t>januari</a:t>
            </a:r>
            <a:r>
              <a:rPr lang="en-US" sz="1900" b="0" i="0" u="none" strike="noStrike" cap="none" baseline="0" dirty="0">
                <a:solidFill>
                  <a:schemeClr val="dk1"/>
                </a:solidFill>
                <a:latin typeface="Calibri"/>
                <a:ea typeface="Calibri"/>
                <a:cs typeface="Calibri"/>
                <a:sym typeface="Calibri"/>
              </a:rPr>
              <a:t> 2014</a:t>
            </a:r>
          </a:p>
          <a:p>
            <a:endParaRPr lang="en-US" sz="19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36124" y="1196752"/>
            <a:ext cx="7761900" cy="5040560"/>
          </a:xfrm>
          <a:prstGeom prst="rect">
            <a:avLst/>
          </a:prstGeom>
        </p:spPr>
        <p:txBody>
          <a:bodyPr lIns="91425" tIns="91425" rIns="91425" bIns="91425" anchor="t" anchorCtr="0">
            <a:noAutofit/>
          </a:bodyPr>
          <a:lstStyle/>
          <a:p>
            <a:pPr lvl="0" algn="ctr" rtl="0">
              <a:buNone/>
            </a:pPr>
            <a:r>
              <a:rPr lang="en-US" sz="2400" b="1" dirty="0" err="1">
                <a:solidFill>
                  <a:srgbClr val="741B47"/>
                </a:solidFill>
                <a:latin typeface="Calibri"/>
                <a:ea typeface="Calibri"/>
                <a:cs typeface="Calibri"/>
                <a:sym typeface="Calibri"/>
              </a:rPr>
              <a:t>Afbakening</a:t>
            </a:r>
            <a:endParaRPr lang="en-US" sz="2400" b="1" dirty="0">
              <a:solidFill>
                <a:srgbClr val="741B47"/>
              </a:solidFill>
              <a:latin typeface="Calibri"/>
              <a:ea typeface="Calibri"/>
              <a:cs typeface="Calibri"/>
              <a:sym typeface="Calibri"/>
            </a:endParaRPr>
          </a:p>
          <a:p>
            <a:pPr lvl="0" rtl="0">
              <a:buNone/>
            </a:pPr>
            <a:r>
              <a:rPr lang="en-US" sz="1600" b="1" dirty="0">
                <a:latin typeface="Calibri"/>
                <a:ea typeface="Calibri"/>
                <a:cs typeface="Calibri"/>
                <a:sym typeface="Calibri"/>
              </a:rPr>
              <a:t>De </a:t>
            </a:r>
            <a:r>
              <a:rPr lang="en-US" sz="1600" b="1" dirty="0" err="1">
                <a:latin typeface="Calibri"/>
                <a:ea typeface="Calibri"/>
                <a:cs typeface="Calibri"/>
                <a:sym typeface="Calibri"/>
              </a:rPr>
              <a:t>richtlijn</a:t>
            </a:r>
            <a:r>
              <a:rPr lang="en-US" sz="1600" b="1" dirty="0">
                <a:latin typeface="Calibri"/>
                <a:ea typeface="Calibri"/>
                <a:cs typeface="Calibri"/>
                <a:sym typeface="Calibri"/>
              </a:rPr>
              <a:t> is </a:t>
            </a:r>
            <a:r>
              <a:rPr lang="en-US" sz="1600" b="1" dirty="0" err="1">
                <a:latin typeface="Calibri"/>
                <a:ea typeface="Calibri"/>
                <a:cs typeface="Calibri"/>
                <a:sym typeface="Calibri"/>
              </a:rPr>
              <a:t>specifiek</a:t>
            </a:r>
            <a:r>
              <a:rPr lang="en-US" sz="1600" b="1" dirty="0">
                <a:latin typeface="Calibri"/>
                <a:ea typeface="Calibri"/>
                <a:cs typeface="Calibri"/>
                <a:sym typeface="Calibri"/>
              </a:rPr>
              <a:t> </a:t>
            </a:r>
            <a:r>
              <a:rPr lang="en-US" sz="1600" b="1" dirty="0" err="1">
                <a:latin typeface="Calibri"/>
                <a:ea typeface="Calibri"/>
                <a:cs typeface="Calibri"/>
                <a:sym typeface="Calibri"/>
              </a:rPr>
              <a:t>gericht</a:t>
            </a:r>
            <a:r>
              <a:rPr lang="en-US" sz="1600" b="1" dirty="0">
                <a:latin typeface="Calibri"/>
                <a:ea typeface="Calibri"/>
                <a:cs typeface="Calibri"/>
                <a:sym typeface="Calibri"/>
              </a:rPr>
              <a:t> op</a:t>
            </a:r>
            <a:r>
              <a:rPr lang="en-US" sz="1600" b="1" dirty="0" smtClean="0">
                <a:latin typeface="Calibri"/>
                <a:ea typeface="Calibri"/>
                <a:cs typeface="Calibri"/>
                <a:sym typeface="Calibri"/>
              </a:rPr>
              <a:t>:</a:t>
            </a:r>
          </a:p>
          <a:p>
            <a:r>
              <a:rPr lang="nl-NL" sz="1800" dirty="0" smtClean="0">
                <a:latin typeface="Calibri" panose="020F0502020204030204" pitchFamily="34" charset="0"/>
              </a:rPr>
              <a:t>Voorlichting en preventie van pestproblematiek</a:t>
            </a:r>
          </a:p>
          <a:p>
            <a:r>
              <a:rPr lang="nl-NL" sz="1800" dirty="0">
                <a:latin typeface="Calibri" panose="020F0502020204030204" pitchFamily="34" charset="0"/>
              </a:rPr>
              <a:t>Signaleren van pestproblematiek bij 4-19 jarigen</a:t>
            </a:r>
          </a:p>
          <a:p>
            <a:r>
              <a:rPr lang="nl-NL" sz="1800" dirty="0" smtClean="0">
                <a:latin typeface="Calibri" panose="020F0502020204030204" pitchFamily="34" charset="0"/>
              </a:rPr>
              <a:t>Adequate ondersteuning en betrekken van de juiste partijen voor oplossen van pestprobleem (o.a. school, ouders)</a:t>
            </a:r>
          </a:p>
          <a:p>
            <a:r>
              <a:rPr lang="nl-NL" sz="1800" dirty="0" smtClean="0">
                <a:latin typeface="Calibri" panose="020F0502020204030204" pitchFamily="34" charset="0"/>
              </a:rPr>
              <a:t>Verwijzen naar interventies</a:t>
            </a:r>
            <a:endParaRPr lang="nl-NL" sz="1800" dirty="0">
              <a:latin typeface="Calibri" panose="020F0502020204030204" pitchFamily="34" charset="0"/>
            </a:endParaRPr>
          </a:p>
          <a:p>
            <a:r>
              <a:rPr lang="nl-NL" sz="1800" dirty="0" smtClean="0">
                <a:latin typeface="Calibri"/>
                <a:ea typeface="Calibri"/>
                <a:cs typeface="Calibri"/>
                <a:sym typeface="Calibri"/>
              </a:rPr>
              <a:t>Pesten </a:t>
            </a:r>
            <a:r>
              <a:rPr lang="nl-NL" sz="1800" dirty="0">
                <a:latin typeface="Calibri"/>
                <a:ea typeface="Calibri"/>
                <a:cs typeface="Calibri"/>
                <a:sym typeface="Calibri"/>
              </a:rPr>
              <a:t>en gerelateerde agressie op jonge leeftijd (kinderen tot 4 jaar) komt in deze richtlijn ook aan de orde, maar het beleid bij deze jonge kinderen is echter gericht op preventie van pesten met behulp van opvoedondersteuning. Voor de interventies wordt daarom verwezen naar de JGZ-richtlijn Opvoedondersteuning (2014). </a:t>
            </a:r>
            <a:r>
              <a:rPr lang="en-US" sz="1600" b="1" dirty="0" smtClean="0">
                <a:latin typeface="Calibri"/>
                <a:ea typeface="Calibri"/>
                <a:cs typeface="Calibri"/>
                <a:sym typeface="Calibri"/>
              </a:rPr>
              <a:t> </a:t>
            </a:r>
          </a:p>
          <a:p>
            <a:pPr lvl="0" rtl="0">
              <a:buFontTx/>
              <a:buChar char="-"/>
            </a:pPr>
            <a:endParaRPr lang="en-US" sz="1600" b="1" dirty="0">
              <a:latin typeface="Calibri"/>
              <a:ea typeface="Calibri"/>
              <a:cs typeface="Calibri"/>
              <a:sym typeface="Calibri"/>
            </a:endParaRPr>
          </a:p>
          <a:p>
            <a:endParaRPr lang="en-US" sz="1600" dirty="0">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7"/>
        <p:cNvGrpSpPr/>
        <p:nvPr/>
      </p:nvGrpSpPr>
      <p:grpSpPr>
        <a:xfrm>
          <a:off x="0" y="0"/>
          <a:ext cx="0" cy="0"/>
          <a:chOff x="0" y="0"/>
          <a:chExt cx="0" cy="0"/>
        </a:xfrm>
      </p:grpSpPr>
      <p:sp>
        <p:nvSpPr>
          <p:cNvPr id="108" name="Shape 108"/>
          <p:cNvSpPr txBox="1"/>
          <p:nvPr/>
        </p:nvSpPr>
        <p:spPr>
          <a:xfrm>
            <a:off x="1547800" y="1080875"/>
            <a:ext cx="7139099" cy="42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baseline="0" dirty="0" smtClean="0">
                <a:solidFill>
                  <a:srgbClr val="4C1130"/>
                </a:solidFill>
                <a:latin typeface="Calibri"/>
                <a:ea typeface="Calibri"/>
                <a:cs typeface="Calibri"/>
                <a:sym typeface="Calibri"/>
              </a:rPr>
              <a:t>	</a:t>
            </a:r>
            <a:r>
              <a:rPr lang="en-US" sz="2400" b="1" i="0" u="none" strike="noStrike" cap="none" baseline="0" dirty="0" err="1" smtClean="0">
                <a:solidFill>
                  <a:srgbClr val="4C1130"/>
                </a:solidFill>
                <a:latin typeface="Calibri"/>
                <a:ea typeface="Calibri"/>
                <a:cs typeface="Calibri"/>
                <a:sym typeface="Calibri"/>
              </a:rPr>
              <a:t>Inhoud</a:t>
            </a:r>
            <a:r>
              <a:rPr lang="en-US" sz="2400" b="1" i="0" u="none" strike="noStrike" cap="none" baseline="0" dirty="0" smtClean="0">
                <a:solidFill>
                  <a:srgbClr val="4C1130"/>
                </a:solidFill>
                <a:latin typeface="Calibri"/>
                <a:ea typeface="Calibri"/>
                <a:cs typeface="Calibri"/>
                <a:sym typeface="Calibri"/>
              </a:rPr>
              <a:t> </a:t>
            </a:r>
            <a:r>
              <a:rPr lang="en-US" sz="2400" b="1" i="0" u="none" strike="noStrike" cap="none" baseline="0" dirty="0">
                <a:solidFill>
                  <a:srgbClr val="4C1130"/>
                </a:solidFill>
                <a:latin typeface="Calibri"/>
                <a:ea typeface="Calibri"/>
                <a:cs typeface="Calibri"/>
                <a:sym typeface="Calibri"/>
              </a:rPr>
              <a:t>van de </a:t>
            </a:r>
            <a:r>
              <a:rPr lang="en-US" sz="2400" b="1" i="0" u="none" strike="noStrike" cap="none" baseline="0" dirty="0" err="1">
                <a:solidFill>
                  <a:srgbClr val="4C1130"/>
                </a:solidFill>
                <a:latin typeface="Calibri"/>
                <a:ea typeface="Calibri"/>
                <a:cs typeface="Calibri"/>
                <a:sym typeface="Calibri"/>
              </a:rPr>
              <a:t>richtlijn</a:t>
            </a:r>
            <a:endParaRPr lang="en-US" sz="2400" b="1" i="0" u="none" strike="noStrike" cap="none" baseline="0" dirty="0">
              <a:solidFill>
                <a:srgbClr val="4C1130"/>
              </a:solidFill>
              <a:latin typeface="Calibri"/>
              <a:ea typeface="Calibri"/>
              <a:cs typeface="Calibri"/>
              <a:sym typeface="Calibri"/>
            </a:endParaRPr>
          </a:p>
        </p:txBody>
      </p:sp>
      <p:sp>
        <p:nvSpPr>
          <p:cNvPr id="109" name="Shape 109"/>
          <p:cNvSpPr txBox="1"/>
          <p:nvPr/>
        </p:nvSpPr>
        <p:spPr>
          <a:xfrm>
            <a:off x="922475" y="1425650"/>
            <a:ext cx="8153100" cy="5356200"/>
          </a:xfrm>
          <a:prstGeom prst="rect">
            <a:avLst/>
          </a:prstGeom>
          <a:noFill/>
          <a:ln>
            <a:noFill/>
          </a:ln>
        </p:spPr>
        <p:txBody>
          <a:bodyPr lIns="91425" tIns="45700" rIns="91425" bIns="45700" anchor="t" anchorCtr="0">
            <a:noAutofit/>
          </a:bodyPr>
          <a:lstStyle/>
          <a:p>
            <a:r>
              <a:rPr lang="en-US" sz="1800" b="0" i="0" u="none" strike="noStrike" cap="none" baseline="0" dirty="0">
                <a:solidFill>
                  <a:schemeClr val="dk1"/>
                </a:solidFill>
                <a:latin typeface="Arial"/>
                <a:ea typeface="Arial"/>
                <a:cs typeface="Arial"/>
                <a:sym typeface="Arial"/>
              </a:rPr>
              <a:t>
</a:t>
            </a:r>
            <a:r>
              <a:rPr lang="nl-NL" sz="1800" dirty="0" smtClean="0">
                <a:latin typeface="Calibri" panose="020F0502020204030204" pitchFamily="34" charset="0"/>
              </a:rPr>
              <a:t>H1</a:t>
            </a:r>
            <a:r>
              <a:rPr lang="nl-NL" sz="1800" dirty="0">
                <a:latin typeface="Calibri" panose="020F0502020204030204" pitchFamily="34" charset="0"/>
              </a:rPr>
              <a:t>	</a:t>
            </a:r>
            <a:r>
              <a:rPr lang="nl-NL" sz="1800" dirty="0" smtClean="0">
                <a:latin typeface="Calibri" panose="020F0502020204030204" pitchFamily="34" charset="0"/>
              </a:rPr>
              <a:t>Inleiding</a:t>
            </a:r>
            <a:endParaRPr lang="nl-NL" sz="1800" dirty="0">
              <a:latin typeface="Calibri" panose="020F0502020204030204" pitchFamily="34" charset="0"/>
            </a:endParaRPr>
          </a:p>
          <a:p>
            <a:r>
              <a:rPr lang="nl-NL" sz="1800" dirty="0">
                <a:latin typeface="Calibri" panose="020F0502020204030204" pitchFamily="34" charset="0"/>
              </a:rPr>
              <a:t>H2	Definitie en aspecten van </a:t>
            </a:r>
            <a:r>
              <a:rPr lang="nl-NL" sz="1800" dirty="0" smtClean="0">
                <a:latin typeface="Calibri" panose="020F0502020204030204" pitchFamily="34" charset="0"/>
              </a:rPr>
              <a:t>pesten</a:t>
            </a:r>
            <a:endParaRPr lang="nl-NL" sz="1800" dirty="0">
              <a:latin typeface="Calibri" panose="020F0502020204030204" pitchFamily="34" charset="0"/>
            </a:endParaRPr>
          </a:p>
          <a:p>
            <a:r>
              <a:rPr lang="nl-NL" sz="1800" dirty="0">
                <a:latin typeface="Calibri" panose="020F0502020204030204" pitchFamily="34" charset="0"/>
              </a:rPr>
              <a:t>H3	Gevolgen van </a:t>
            </a:r>
            <a:r>
              <a:rPr lang="nl-NL" sz="1800" dirty="0" smtClean="0">
                <a:latin typeface="Calibri" panose="020F0502020204030204" pitchFamily="34" charset="0"/>
              </a:rPr>
              <a:t>pesten</a:t>
            </a:r>
            <a:endParaRPr lang="nl-NL" sz="1800" dirty="0">
              <a:latin typeface="Calibri" panose="020F0502020204030204" pitchFamily="34" charset="0"/>
            </a:endParaRPr>
          </a:p>
          <a:p>
            <a:r>
              <a:rPr lang="nl-NL" sz="1800" dirty="0">
                <a:latin typeface="Calibri" panose="020F0502020204030204" pitchFamily="34" charset="0"/>
              </a:rPr>
              <a:t>H4	Risicofactoren voor </a:t>
            </a:r>
            <a:r>
              <a:rPr lang="nl-NL" sz="1800" dirty="0" smtClean="0">
                <a:latin typeface="Calibri" panose="020F0502020204030204" pitchFamily="34" charset="0"/>
              </a:rPr>
              <a:t>pesten</a:t>
            </a:r>
            <a:endParaRPr lang="nl-NL" sz="1800" dirty="0">
              <a:latin typeface="Calibri" panose="020F0502020204030204" pitchFamily="34" charset="0"/>
            </a:endParaRPr>
          </a:p>
          <a:p>
            <a:r>
              <a:rPr lang="nl-NL" sz="1800" dirty="0">
                <a:latin typeface="Calibri" panose="020F0502020204030204" pitchFamily="34" charset="0"/>
              </a:rPr>
              <a:t>H5	Signalering van </a:t>
            </a:r>
            <a:r>
              <a:rPr lang="nl-NL" sz="1800" dirty="0" smtClean="0">
                <a:latin typeface="Calibri" panose="020F0502020204030204" pitchFamily="34" charset="0"/>
              </a:rPr>
              <a:t>pesten</a:t>
            </a:r>
            <a:endParaRPr lang="nl-NL" sz="1800" dirty="0">
              <a:latin typeface="Calibri" panose="020F0502020204030204" pitchFamily="34" charset="0"/>
            </a:endParaRPr>
          </a:p>
          <a:p>
            <a:r>
              <a:rPr lang="nl-NL" sz="1800" dirty="0">
                <a:latin typeface="Calibri" panose="020F0502020204030204" pitchFamily="34" charset="0"/>
              </a:rPr>
              <a:t>H6	Pesten bij </a:t>
            </a:r>
            <a:r>
              <a:rPr lang="nl-NL" sz="1800" dirty="0" smtClean="0">
                <a:latin typeface="Calibri" panose="020F0502020204030204" pitchFamily="34" charset="0"/>
              </a:rPr>
              <a:t>0-4-jarigen</a:t>
            </a:r>
            <a:endParaRPr lang="nl-NL" sz="1800" dirty="0">
              <a:latin typeface="Calibri" panose="020F0502020204030204" pitchFamily="34" charset="0"/>
            </a:endParaRPr>
          </a:p>
          <a:p>
            <a:r>
              <a:rPr lang="nl-NL" sz="1800" dirty="0">
                <a:latin typeface="Calibri" panose="020F0502020204030204" pitchFamily="34" charset="0"/>
              </a:rPr>
              <a:t>H7	Effectiviteit van school- en klasprogramma’s ter preventie van </a:t>
            </a:r>
            <a:r>
              <a:rPr lang="nl-NL" sz="1800" dirty="0" smtClean="0">
                <a:latin typeface="Calibri" panose="020F0502020204030204" pitchFamily="34" charset="0"/>
              </a:rPr>
              <a:t>pesten</a:t>
            </a:r>
            <a:endParaRPr lang="nl-NL" sz="1800" dirty="0">
              <a:latin typeface="Calibri" panose="020F0502020204030204" pitchFamily="34" charset="0"/>
            </a:endParaRPr>
          </a:p>
          <a:p>
            <a:r>
              <a:rPr lang="nl-NL" sz="1800" dirty="0">
                <a:latin typeface="Calibri" panose="020F0502020204030204" pitchFamily="34" charset="0"/>
              </a:rPr>
              <a:t>H8	Effectiviteit van programma’s voor individuele hulp aan </a:t>
            </a:r>
            <a:r>
              <a:rPr lang="nl-NL" sz="1800" dirty="0" err="1">
                <a:latin typeface="Calibri" panose="020F0502020204030204" pitchFamily="34" charset="0"/>
              </a:rPr>
              <a:t>gepesten</a:t>
            </a:r>
            <a:r>
              <a:rPr lang="nl-NL" sz="1800" dirty="0">
                <a:latin typeface="Calibri" panose="020F0502020204030204" pitchFamily="34" charset="0"/>
              </a:rPr>
              <a:t> </a:t>
            </a:r>
            <a:r>
              <a:rPr lang="nl-NL" sz="1800" dirty="0" smtClean="0">
                <a:latin typeface="Calibri" panose="020F0502020204030204" pitchFamily="34" charset="0"/>
              </a:rPr>
              <a:t>en</a:t>
            </a:r>
          </a:p>
          <a:p>
            <a:r>
              <a:rPr lang="nl-NL" sz="1800" dirty="0">
                <a:latin typeface="Calibri" panose="020F0502020204030204" pitchFamily="34" charset="0"/>
              </a:rPr>
              <a:t>	</a:t>
            </a:r>
            <a:r>
              <a:rPr lang="nl-NL" sz="1800" dirty="0" err="1" smtClean="0">
                <a:latin typeface="Calibri" panose="020F0502020204030204" pitchFamily="34" charset="0"/>
              </a:rPr>
              <a:t>pesters</a:t>
            </a:r>
            <a:r>
              <a:rPr lang="nl-NL" sz="1800" dirty="0" smtClean="0">
                <a:latin typeface="Calibri" panose="020F0502020204030204" pitchFamily="34" charset="0"/>
              </a:rPr>
              <a:t> </a:t>
            </a:r>
            <a:r>
              <a:rPr lang="nl-NL" sz="1800" dirty="0">
                <a:latin typeface="Calibri" panose="020F0502020204030204" pitchFamily="34" charset="0"/>
              </a:rPr>
              <a:t>(en hun ouders</a:t>
            </a:r>
            <a:r>
              <a:rPr lang="nl-NL" sz="1800" dirty="0" smtClean="0">
                <a:latin typeface="Calibri" panose="020F0502020204030204" pitchFamily="34" charset="0"/>
              </a:rPr>
              <a:t>)</a:t>
            </a:r>
            <a:endParaRPr lang="nl-NL" sz="1800" dirty="0">
              <a:latin typeface="Calibri" panose="020F0502020204030204" pitchFamily="34" charset="0"/>
            </a:endParaRPr>
          </a:p>
          <a:p>
            <a:r>
              <a:rPr lang="nl-NL" sz="1800" dirty="0">
                <a:latin typeface="Calibri" panose="020F0502020204030204" pitchFamily="34" charset="0"/>
              </a:rPr>
              <a:t>H9	Taken in de zorg: preventie, signalering en aanpak van </a:t>
            </a:r>
            <a:r>
              <a:rPr lang="nl-NL" sz="1800" dirty="0" smtClean="0">
                <a:latin typeface="Calibri" panose="020F0502020204030204" pitchFamily="34" charset="0"/>
              </a:rPr>
              <a:t>pesten</a:t>
            </a:r>
            <a:endParaRPr lang="nl-NL" sz="1800" dirty="0">
              <a:latin typeface="Calibri" panose="020F0502020204030204" pitchFamily="34" charset="0"/>
            </a:endParaRPr>
          </a:p>
          <a:p>
            <a:r>
              <a:rPr lang="nl-NL" sz="1800" dirty="0">
                <a:latin typeface="Calibri" panose="020F0502020204030204" pitchFamily="34" charset="0"/>
              </a:rPr>
              <a:t>H10	Stroomschema voor de </a:t>
            </a:r>
            <a:r>
              <a:rPr lang="nl-NL" sz="1800" dirty="0" smtClean="0">
                <a:latin typeface="Calibri" panose="020F0502020204030204" pitchFamily="34" charset="0"/>
              </a:rPr>
              <a:t>JGZ</a:t>
            </a:r>
            <a:endParaRPr lang="nl-NL" sz="1800" dirty="0">
              <a:latin typeface="Calibri" panose="020F0502020204030204" pitchFamily="34" charset="0"/>
            </a:endParaRPr>
          </a:p>
          <a:p>
            <a:r>
              <a:rPr lang="en-US" sz="1800" dirty="0">
                <a:latin typeface="Calibri" panose="020F0502020204030204" pitchFamily="34" charset="0"/>
              </a:rPr>
              <a:t> </a:t>
            </a:r>
            <a:endParaRPr lang="nl-NL" sz="1800" dirty="0">
              <a:latin typeface="Calibri" panose="020F0502020204030204" pitchFamily="34" charset="0"/>
            </a:endParaRPr>
          </a:p>
          <a:p>
            <a:endParaRPr lang="en-US" sz="1900" dirty="0">
              <a:solidFill>
                <a:schemeClr val="dk1"/>
              </a:solidFill>
              <a:latin typeface="Calibri"/>
              <a:ea typeface="Calibri"/>
              <a:cs typeface="Calibri"/>
              <a:sym typeface="Calibri"/>
            </a:endParaRPr>
          </a:p>
          <a:p>
            <a:pPr marL="0" marR="0" lvl="0" indent="0" algn="l" rtl="0">
              <a:lnSpc>
                <a:spcPct val="136842"/>
              </a:lnSpc>
              <a:spcBef>
                <a:spcPts val="380"/>
              </a:spcBef>
              <a:spcAft>
                <a:spcPts val="0"/>
              </a:spcAft>
              <a:buClr>
                <a:schemeClr val="dk1"/>
              </a:buClr>
              <a:buSzPct val="25000"/>
              <a:buFont typeface="Calibri"/>
              <a:buNone/>
            </a:pPr>
            <a:r>
              <a:rPr lang="en-US" sz="1900" dirty="0">
                <a:solidFill>
                  <a:srgbClr val="0000FF"/>
                </a:solidFill>
                <a:latin typeface="Calibri"/>
                <a:ea typeface="Calibri"/>
                <a:cs typeface="Calibri"/>
                <a:sym typeface="Calibri"/>
              </a:rPr>
              <a:t>De </a:t>
            </a:r>
            <a:r>
              <a:rPr lang="en-US" sz="1900" dirty="0" err="1">
                <a:solidFill>
                  <a:srgbClr val="0000FF"/>
                </a:solidFill>
                <a:latin typeface="Calibri"/>
                <a:ea typeface="Calibri"/>
                <a:cs typeface="Calibri"/>
                <a:sym typeface="Calibri"/>
              </a:rPr>
              <a:t>richtlijn</a:t>
            </a:r>
            <a:r>
              <a:rPr lang="en-US" sz="1900" dirty="0">
                <a:solidFill>
                  <a:srgbClr val="0000FF"/>
                </a:solidFill>
                <a:latin typeface="Calibri"/>
                <a:ea typeface="Calibri"/>
                <a:cs typeface="Calibri"/>
                <a:sym typeface="Calibri"/>
              </a:rPr>
              <a:t> </a:t>
            </a:r>
            <a:r>
              <a:rPr lang="en-US" sz="1900" dirty="0" err="1">
                <a:solidFill>
                  <a:srgbClr val="0000FF"/>
                </a:solidFill>
                <a:latin typeface="Calibri"/>
                <a:ea typeface="Calibri"/>
                <a:cs typeface="Calibri"/>
                <a:sym typeface="Calibri"/>
              </a:rPr>
              <a:t>bestaat</a:t>
            </a:r>
            <a:r>
              <a:rPr lang="en-US" sz="1900" dirty="0">
                <a:solidFill>
                  <a:srgbClr val="0000FF"/>
                </a:solidFill>
                <a:latin typeface="Calibri"/>
                <a:ea typeface="Calibri"/>
                <a:cs typeface="Calibri"/>
                <a:sym typeface="Calibri"/>
              </a:rPr>
              <a:t> </a:t>
            </a:r>
            <a:r>
              <a:rPr lang="en-US" sz="1900" dirty="0" err="1">
                <a:solidFill>
                  <a:srgbClr val="0000FF"/>
                </a:solidFill>
                <a:latin typeface="Calibri"/>
                <a:ea typeface="Calibri"/>
                <a:cs typeface="Calibri"/>
                <a:sym typeface="Calibri"/>
              </a:rPr>
              <a:t>uit</a:t>
            </a:r>
            <a:r>
              <a:rPr lang="en-US" sz="1900" dirty="0">
                <a:solidFill>
                  <a:srgbClr val="0000FF"/>
                </a:solidFill>
                <a:latin typeface="Calibri"/>
                <a:ea typeface="Calibri"/>
                <a:cs typeface="Calibri"/>
                <a:sym typeface="Calibri"/>
              </a:rPr>
              <a:t> </a:t>
            </a:r>
            <a:r>
              <a:rPr lang="en-US" sz="1900" dirty="0" err="1">
                <a:solidFill>
                  <a:srgbClr val="0000FF"/>
                </a:solidFill>
                <a:latin typeface="Calibri"/>
                <a:ea typeface="Calibri"/>
                <a:cs typeface="Calibri"/>
                <a:sym typeface="Calibri"/>
              </a:rPr>
              <a:t>een</a:t>
            </a:r>
            <a:r>
              <a:rPr lang="en-US" sz="1900" dirty="0">
                <a:solidFill>
                  <a:srgbClr val="0000FF"/>
                </a:solidFill>
                <a:latin typeface="Calibri"/>
                <a:ea typeface="Calibri"/>
                <a:cs typeface="Calibri"/>
                <a:sym typeface="Calibri"/>
              </a:rPr>
              <a:t> </a:t>
            </a:r>
            <a:r>
              <a:rPr lang="en-US" sz="1900" dirty="0" err="1">
                <a:solidFill>
                  <a:srgbClr val="0000FF"/>
                </a:solidFill>
                <a:latin typeface="Calibri"/>
                <a:ea typeface="Calibri"/>
                <a:cs typeface="Calibri"/>
                <a:sym typeface="Calibri"/>
              </a:rPr>
              <a:t>uitvoerig</a:t>
            </a:r>
            <a:r>
              <a:rPr lang="en-US" sz="1900" dirty="0">
                <a:solidFill>
                  <a:srgbClr val="0000FF"/>
                </a:solidFill>
                <a:latin typeface="Calibri"/>
                <a:ea typeface="Calibri"/>
                <a:cs typeface="Calibri"/>
                <a:sym typeface="Calibri"/>
              </a:rPr>
              <a:t> </a:t>
            </a:r>
            <a:r>
              <a:rPr lang="en-US" sz="1900" dirty="0" err="1" smtClean="0">
                <a:solidFill>
                  <a:srgbClr val="0000FF"/>
                </a:solidFill>
                <a:latin typeface="Calibri"/>
                <a:ea typeface="Calibri"/>
                <a:cs typeface="Calibri"/>
                <a:sym typeface="Calibri"/>
              </a:rPr>
              <a:t>achtergronddocument</a:t>
            </a:r>
            <a:r>
              <a:rPr lang="en-US" sz="1900" dirty="0">
                <a:solidFill>
                  <a:srgbClr val="0000FF"/>
                </a:solidFill>
                <a:latin typeface="Calibri"/>
                <a:ea typeface="Calibri"/>
                <a:cs typeface="Calibri"/>
                <a:sym typeface="Calibri"/>
              </a:rPr>
              <a:t>, </a:t>
            </a:r>
            <a:r>
              <a:rPr lang="en-US" sz="1900" dirty="0" err="1" smtClean="0">
                <a:solidFill>
                  <a:srgbClr val="0000FF"/>
                </a:solidFill>
                <a:latin typeface="Calibri"/>
                <a:ea typeface="Calibri"/>
                <a:cs typeface="Calibri"/>
                <a:sym typeface="Calibri"/>
              </a:rPr>
              <a:t>samenvatting</a:t>
            </a:r>
            <a:r>
              <a:rPr lang="en-US" sz="1900" dirty="0" smtClean="0">
                <a:solidFill>
                  <a:srgbClr val="0000FF"/>
                </a:solidFill>
                <a:latin typeface="Calibri"/>
                <a:ea typeface="Calibri"/>
                <a:cs typeface="Calibri"/>
                <a:sym typeface="Calibri"/>
              </a:rPr>
              <a:t>, </a:t>
            </a:r>
            <a:r>
              <a:rPr lang="en-US" sz="1900" dirty="0" err="1" smtClean="0">
                <a:solidFill>
                  <a:srgbClr val="0000FF"/>
                </a:solidFill>
                <a:latin typeface="Calibri"/>
                <a:ea typeface="Calibri"/>
                <a:cs typeface="Calibri"/>
                <a:sym typeface="Calibri"/>
              </a:rPr>
              <a:t>stroomschema</a:t>
            </a:r>
            <a:r>
              <a:rPr lang="en-US" sz="1900" dirty="0" smtClean="0">
                <a:solidFill>
                  <a:srgbClr val="0000FF"/>
                </a:solidFill>
                <a:latin typeface="Calibri"/>
                <a:ea typeface="Calibri"/>
                <a:cs typeface="Calibri"/>
                <a:sym typeface="Calibri"/>
              </a:rPr>
              <a:t>/</a:t>
            </a:r>
            <a:r>
              <a:rPr lang="en-US" sz="1900" dirty="0" err="1" smtClean="0">
                <a:solidFill>
                  <a:srgbClr val="0000FF"/>
                </a:solidFill>
                <a:latin typeface="Calibri"/>
                <a:ea typeface="Calibri"/>
                <a:cs typeface="Calibri"/>
                <a:sym typeface="Calibri"/>
              </a:rPr>
              <a:t>werkkaart</a:t>
            </a:r>
            <a:r>
              <a:rPr lang="en-US" sz="1900" dirty="0" smtClean="0">
                <a:solidFill>
                  <a:srgbClr val="0000FF"/>
                </a:solidFill>
                <a:latin typeface="Calibri"/>
                <a:ea typeface="Calibri"/>
                <a:cs typeface="Calibri"/>
                <a:sym typeface="Calibri"/>
              </a:rPr>
              <a:t>, en </a:t>
            </a:r>
            <a:r>
              <a:rPr lang="en-US" sz="1900" dirty="0" err="1" smtClean="0">
                <a:solidFill>
                  <a:srgbClr val="0000FF"/>
                </a:solidFill>
                <a:latin typeface="Calibri"/>
                <a:ea typeface="Calibri"/>
                <a:cs typeface="Calibri"/>
                <a:sym typeface="Calibri"/>
              </a:rPr>
              <a:t>ouderfolder</a:t>
            </a:r>
            <a:r>
              <a:rPr lang="en-US" sz="1900" dirty="0" smtClean="0">
                <a:solidFill>
                  <a:srgbClr val="0000FF"/>
                </a:solidFill>
                <a:latin typeface="Calibri"/>
                <a:ea typeface="Calibri"/>
                <a:cs typeface="Calibri"/>
                <a:sym typeface="Calibri"/>
              </a:rPr>
              <a:t> </a:t>
            </a:r>
            <a:endParaRPr lang="en-US" sz="1900" dirty="0">
              <a:solidFill>
                <a:srgbClr val="0000FF"/>
              </a:solidFill>
              <a:latin typeface="Calibri"/>
              <a:ea typeface="Calibri"/>
              <a:cs typeface="Calibri"/>
              <a:sym typeface="Calibri"/>
            </a:endParaRPr>
          </a:p>
        </p:txBody>
      </p:sp>
      <p:sp>
        <p:nvSpPr>
          <p:cNvPr id="110" name="Shape 110"/>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11" name="Shape 111"/>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36124" y="908720"/>
            <a:ext cx="7761900" cy="5185129"/>
          </a:xfrm>
          <a:prstGeom prst="rect">
            <a:avLst/>
          </a:prstGeom>
        </p:spPr>
        <p:txBody>
          <a:bodyPr lIns="91425" tIns="91425" rIns="91425" bIns="91425" anchor="t" anchorCtr="0">
            <a:noAutofit/>
          </a:bodyPr>
          <a:lstStyle/>
          <a:p>
            <a:pPr lvl="0" algn="ctr" rtl="0">
              <a:buNone/>
            </a:pPr>
            <a:r>
              <a:rPr lang="en-US" sz="2400" b="1" dirty="0" smtClean="0">
                <a:solidFill>
                  <a:srgbClr val="741B47"/>
                </a:solidFill>
                <a:latin typeface="Calibri"/>
                <a:ea typeface="Calibri"/>
                <a:cs typeface="Calibri"/>
                <a:sym typeface="Calibri"/>
              </a:rPr>
              <a:t>Preventie</a:t>
            </a:r>
            <a:endParaRPr lang="nl-NL" sz="1800" b="1" dirty="0">
              <a:solidFill>
                <a:srgbClr val="0000FF"/>
              </a:solidFill>
              <a:latin typeface="Calibri"/>
              <a:ea typeface="Calibri"/>
              <a:cs typeface="Calibri"/>
              <a:sym typeface="Calibri"/>
            </a:endParaRPr>
          </a:p>
          <a:p>
            <a:pPr marL="114300" indent="0">
              <a:buClr>
                <a:srgbClr val="000000"/>
              </a:buClr>
              <a:buSzPct val="100000"/>
              <a:buNone/>
            </a:pPr>
            <a:r>
              <a:rPr lang="en-GB" sz="1800" b="1" dirty="0" err="1" smtClean="0">
                <a:latin typeface="Calibri" panose="020F0502020204030204" pitchFamily="34" charset="0"/>
              </a:rPr>
              <a:t>Tijdens</a:t>
            </a:r>
            <a:r>
              <a:rPr lang="en-GB" sz="1800" b="1" dirty="0" smtClean="0">
                <a:latin typeface="Calibri" panose="020F0502020204030204" pitchFamily="34" charset="0"/>
              </a:rPr>
              <a:t> </a:t>
            </a:r>
            <a:r>
              <a:rPr lang="en-GB" sz="1800" b="1" dirty="0" err="1">
                <a:latin typeface="Calibri" panose="020F0502020204030204" pitchFamily="34" charset="0"/>
              </a:rPr>
              <a:t>alle</a:t>
            </a:r>
            <a:r>
              <a:rPr lang="en-GB" sz="1800" b="1" dirty="0">
                <a:latin typeface="Calibri" panose="020F0502020204030204" pitchFamily="34" charset="0"/>
              </a:rPr>
              <a:t> </a:t>
            </a:r>
            <a:r>
              <a:rPr lang="en-GB" sz="1800" b="1" dirty="0" err="1">
                <a:latin typeface="Calibri" panose="020F0502020204030204" pitchFamily="34" charset="0"/>
              </a:rPr>
              <a:t>contactmomenten</a:t>
            </a:r>
            <a:r>
              <a:rPr lang="en-GB" sz="1800" b="1" dirty="0">
                <a:latin typeface="Calibri" panose="020F0502020204030204" pitchFamily="34" charset="0"/>
              </a:rPr>
              <a:t> in de </a:t>
            </a:r>
            <a:r>
              <a:rPr lang="en-GB" sz="1800" b="1" dirty="0" smtClean="0">
                <a:latin typeface="Calibri" panose="020F0502020204030204" pitchFamily="34" charset="0"/>
              </a:rPr>
              <a:t>JGZ:</a:t>
            </a:r>
          </a:p>
          <a:p>
            <a:pPr marL="120650" indent="0">
              <a:buNone/>
            </a:pPr>
            <a:endParaRPr lang="en-GB" sz="1800" dirty="0">
              <a:latin typeface="Calibri" panose="020F0502020204030204" pitchFamily="34" charset="0"/>
            </a:endParaRPr>
          </a:p>
          <a:p>
            <a:pPr marL="114300" indent="0">
              <a:buClr>
                <a:srgbClr val="000000"/>
              </a:buClr>
              <a:buSzPct val="100000"/>
              <a:buNone/>
            </a:pPr>
            <a:r>
              <a:rPr lang="en-GB" sz="1800" dirty="0" err="1" smtClean="0">
                <a:latin typeface="Calibri" panose="020F0502020204030204" pitchFamily="34" charset="0"/>
              </a:rPr>
              <a:t>Oudervoorlichting</a:t>
            </a:r>
            <a:r>
              <a:rPr lang="en-GB" sz="1800" dirty="0">
                <a:latin typeface="Calibri" panose="020F0502020204030204" pitchFamily="34" charset="0"/>
              </a:rPr>
              <a:t> </a:t>
            </a:r>
            <a:r>
              <a:rPr lang="en-GB" sz="1800" dirty="0" err="1" smtClean="0">
                <a:latin typeface="Calibri" panose="020F0502020204030204" pitchFamily="34" charset="0"/>
              </a:rPr>
              <a:t>o.a</a:t>
            </a:r>
            <a:r>
              <a:rPr lang="en-GB" sz="1800" dirty="0" smtClean="0">
                <a:latin typeface="Calibri" panose="020F0502020204030204" pitchFamily="34" charset="0"/>
              </a:rPr>
              <a:t>.</a:t>
            </a:r>
            <a:r>
              <a:rPr lang="nl-NL" sz="1800" dirty="0" smtClean="0">
                <a:latin typeface="Calibri" panose="020F0502020204030204" pitchFamily="34" charset="0"/>
              </a:rPr>
              <a:t>Risico’s </a:t>
            </a:r>
            <a:r>
              <a:rPr lang="nl-NL" sz="1800" dirty="0">
                <a:latin typeface="Calibri" panose="020F0502020204030204" pitchFamily="34" charset="0"/>
              </a:rPr>
              <a:t>agressief benaderen en/of autoritaire opvoeden </a:t>
            </a:r>
            <a:endParaRPr lang="nl-NL" sz="1800" dirty="0" smtClean="0">
              <a:latin typeface="Calibri" panose="020F0502020204030204" pitchFamily="34" charset="0"/>
            </a:endParaRPr>
          </a:p>
          <a:p>
            <a:pPr marL="120650" indent="0">
              <a:buNone/>
            </a:pPr>
            <a:r>
              <a:rPr lang="en-GB" sz="1800" dirty="0" err="1" smtClean="0">
                <a:latin typeface="Calibri" panose="020F0502020204030204" pitchFamily="34" charset="0"/>
              </a:rPr>
              <a:t>Voorlichting</a:t>
            </a:r>
            <a:r>
              <a:rPr lang="en-GB" sz="1800" dirty="0" smtClean="0">
                <a:latin typeface="Calibri" panose="020F0502020204030204" pitchFamily="34" charset="0"/>
              </a:rPr>
              <a:t> </a:t>
            </a:r>
            <a:r>
              <a:rPr lang="en-GB" sz="1800" dirty="0" err="1">
                <a:latin typeface="Calibri" panose="020F0502020204030204" pitchFamily="34" charset="0"/>
              </a:rPr>
              <a:t>aan</a:t>
            </a:r>
            <a:r>
              <a:rPr lang="en-GB" sz="1800" dirty="0">
                <a:latin typeface="Calibri" panose="020F0502020204030204" pitchFamily="34" charset="0"/>
              </a:rPr>
              <a:t> </a:t>
            </a:r>
            <a:r>
              <a:rPr lang="en-GB" sz="1800" dirty="0" err="1">
                <a:latin typeface="Calibri" panose="020F0502020204030204" pitchFamily="34" charset="0"/>
              </a:rPr>
              <a:t>kinderen</a:t>
            </a:r>
            <a:endParaRPr lang="en-GB" sz="1800" dirty="0">
              <a:latin typeface="Calibri" panose="020F0502020204030204" pitchFamily="34" charset="0"/>
            </a:endParaRPr>
          </a:p>
          <a:p>
            <a:pPr marL="120650" indent="0">
              <a:buNone/>
            </a:pPr>
            <a:r>
              <a:rPr lang="en-GB" sz="1800" dirty="0" err="1" smtClean="0">
                <a:latin typeface="Calibri" panose="020F0502020204030204" pitchFamily="34" charset="0"/>
              </a:rPr>
              <a:t>Aandacht</a:t>
            </a:r>
            <a:r>
              <a:rPr lang="en-GB" sz="1800" dirty="0" smtClean="0">
                <a:latin typeface="Calibri" panose="020F0502020204030204" pitchFamily="34" charset="0"/>
              </a:rPr>
              <a:t> </a:t>
            </a:r>
            <a:r>
              <a:rPr lang="en-GB" sz="1800" dirty="0" err="1">
                <a:latin typeface="Calibri" panose="020F0502020204030204" pitchFamily="34" charset="0"/>
              </a:rPr>
              <a:t>voor</a:t>
            </a:r>
            <a:r>
              <a:rPr lang="en-GB" sz="1800" dirty="0">
                <a:latin typeface="Calibri" panose="020F0502020204030204" pitchFamily="34" charset="0"/>
              </a:rPr>
              <a:t> </a:t>
            </a:r>
            <a:r>
              <a:rPr lang="en-GB" sz="1800" dirty="0" err="1">
                <a:latin typeface="Calibri" panose="020F0502020204030204" pitchFamily="34" charset="0"/>
              </a:rPr>
              <a:t>agressief</a:t>
            </a:r>
            <a:r>
              <a:rPr lang="en-GB" sz="1800" dirty="0">
                <a:latin typeface="Calibri" panose="020F0502020204030204" pitchFamily="34" charset="0"/>
              </a:rPr>
              <a:t> </a:t>
            </a:r>
            <a:r>
              <a:rPr lang="en-GB" sz="1800" dirty="0" err="1">
                <a:latin typeface="Calibri" panose="020F0502020204030204" pitchFamily="34" charset="0"/>
              </a:rPr>
              <a:t>gedrag</a:t>
            </a:r>
            <a:r>
              <a:rPr lang="en-GB" sz="1800" dirty="0">
                <a:latin typeface="Calibri" panose="020F0502020204030204" pitchFamily="34" charset="0"/>
              </a:rPr>
              <a:t> </a:t>
            </a:r>
            <a:r>
              <a:rPr lang="en-GB" sz="1800" dirty="0" err="1">
                <a:latin typeface="Calibri" panose="020F0502020204030204" pitchFamily="34" charset="0"/>
              </a:rPr>
              <a:t>bij</a:t>
            </a:r>
            <a:r>
              <a:rPr lang="en-GB" sz="1800" dirty="0">
                <a:latin typeface="Calibri" panose="020F0502020204030204" pitchFamily="34" charset="0"/>
              </a:rPr>
              <a:t> </a:t>
            </a:r>
            <a:r>
              <a:rPr lang="en-GB" sz="1800" dirty="0" smtClean="0">
                <a:latin typeface="Calibri" panose="020F0502020204030204" pitchFamily="34" charset="0"/>
              </a:rPr>
              <a:t>0-4-jarigen</a:t>
            </a:r>
          </a:p>
          <a:p>
            <a:pPr marL="114300" indent="0">
              <a:buClr>
                <a:srgbClr val="000000"/>
              </a:buClr>
              <a:buSzPct val="100000"/>
              <a:buNone/>
            </a:pPr>
            <a:endParaRPr lang="en-GB" sz="1800" dirty="0" smtClean="0">
              <a:latin typeface="Calibri" panose="020F0502020204030204" pitchFamily="34" charset="0"/>
            </a:endParaRPr>
          </a:p>
          <a:p>
            <a:pPr marL="114300" indent="0">
              <a:buClr>
                <a:srgbClr val="000000"/>
              </a:buClr>
              <a:buSzPct val="100000"/>
              <a:buNone/>
            </a:pPr>
            <a:r>
              <a:rPr lang="en-GB" sz="1800" dirty="0" smtClean="0">
                <a:latin typeface="Calibri" panose="020F0502020204030204" pitchFamily="34" charset="0"/>
              </a:rPr>
              <a:t>Op </a:t>
            </a:r>
            <a:r>
              <a:rPr lang="en-GB" sz="1800" dirty="0" err="1">
                <a:latin typeface="Calibri" panose="020F0502020204030204" pitchFamily="34" charset="0"/>
              </a:rPr>
              <a:t>indicatie</a:t>
            </a: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err="1">
                <a:latin typeface="Calibri" panose="020F0502020204030204" pitchFamily="34" charset="0"/>
              </a:rPr>
              <a:t>opvoedondersteuning</a:t>
            </a: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err="1" smtClean="0">
                <a:latin typeface="Calibri" panose="020F0502020204030204" pitchFamily="34" charset="0"/>
              </a:rPr>
              <a:t>weerbaarheidstraining</a:t>
            </a:r>
            <a:endParaRPr lang="en-GB" sz="1800" dirty="0">
              <a:latin typeface="Calibri" panose="020F0502020204030204" pitchFamily="34" charset="0"/>
            </a:endParaRPr>
          </a:p>
          <a:p>
            <a:pPr lvl="0" rtl="0">
              <a:buFontTx/>
              <a:buChar char="-"/>
            </a:pPr>
            <a:endParaRPr lang="en-US" sz="1600" b="1" dirty="0">
              <a:latin typeface="Calibri"/>
              <a:ea typeface="Calibri"/>
              <a:cs typeface="Calibri"/>
              <a:sym typeface="Calibri"/>
            </a:endParaRPr>
          </a:p>
          <a:p>
            <a:endParaRPr lang="en-US" sz="1600" dirty="0">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179886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36124" y="908720"/>
            <a:ext cx="7761900" cy="5185129"/>
          </a:xfrm>
          <a:prstGeom prst="rect">
            <a:avLst/>
          </a:prstGeom>
        </p:spPr>
        <p:txBody>
          <a:bodyPr lIns="91425" tIns="91425" rIns="91425" bIns="91425" anchor="t" anchorCtr="0">
            <a:noAutofit/>
          </a:bodyPr>
          <a:lstStyle/>
          <a:p>
            <a:pPr lvl="0" algn="ctr" rtl="0">
              <a:buNone/>
            </a:pPr>
            <a:r>
              <a:rPr lang="en-US" sz="2400" b="1" dirty="0" smtClean="0">
                <a:solidFill>
                  <a:srgbClr val="741B47"/>
                </a:solidFill>
                <a:latin typeface="Calibri"/>
                <a:ea typeface="Calibri"/>
                <a:cs typeface="Calibri"/>
                <a:sym typeface="Calibri"/>
              </a:rPr>
              <a:t>Preventie</a:t>
            </a:r>
            <a:endParaRPr lang="nl-NL" sz="1800" b="1" dirty="0">
              <a:solidFill>
                <a:srgbClr val="0000FF"/>
              </a:solidFill>
              <a:latin typeface="Calibri"/>
              <a:ea typeface="Calibri"/>
              <a:cs typeface="Calibri"/>
              <a:sym typeface="Calibri"/>
            </a:endParaRPr>
          </a:p>
          <a:p>
            <a:pPr marL="114300" indent="0">
              <a:buClr>
                <a:srgbClr val="000000"/>
              </a:buClr>
              <a:buSzPct val="100000"/>
              <a:buNone/>
            </a:pPr>
            <a:r>
              <a:rPr lang="en-GB" sz="1800" dirty="0">
                <a:latin typeface="Calibri" panose="020F0502020204030204" pitchFamily="34" charset="0"/>
              </a:rPr>
              <a:t>Anti-</a:t>
            </a:r>
            <a:r>
              <a:rPr lang="en-GB" sz="1800" dirty="0" err="1">
                <a:latin typeface="Calibri" panose="020F0502020204030204" pitchFamily="34" charset="0"/>
              </a:rPr>
              <a:t>pestbeleid</a:t>
            </a:r>
            <a:r>
              <a:rPr lang="en-GB" sz="1800" dirty="0">
                <a:latin typeface="Calibri" panose="020F0502020204030204" pitchFamily="34" charset="0"/>
              </a:rPr>
              <a:t> op </a:t>
            </a:r>
            <a:r>
              <a:rPr lang="en-GB" sz="1800" dirty="0" err="1" smtClean="0">
                <a:latin typeface="Calibri" panose="020F0502020204030204" pitchFamily="34" charset="0"/>
              </a:rPr>
              <a:t>scholen</a:t>
            </a:r>
            <a:r>
              <a:rPr lang="en-GB" sz="1800" dirty="0" smtClean="0">
                <a:latin typeface="Calibri" panose="020F0502020204030204" pitchFamily="34" charset="0"/>
              </a:rPr>
              <a:t>:</a:t>
            </a:r>
            <a:endParaRPr lang="en-GB" sz="1800" dirty="0">
              <a:latin typeface="Calibri" panose="020F0502020204030204" pitchFamily="34" charset="0"/>
            </a:endParaRPr>
          </a:p>
          <a:p>
            <a:pPr marL="114300" indent="0">
              <a:buClr>
                <a:srgbClr val="000000"/>
              </a:buClr>
              <a:buSzPct val="100000"/>
              <a:buNone/>
            </a:pP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err="1" smtClean="0">
                <a:latin typeface="Calibri" panose="020F0502020204030204" pitchFamily="34" charset="0"/>
              </a:rPr>
              <a:t>Adviseren</a:t>
            </a:r>
            <a:r>
              <a:rPr lang="en-GB" sz="1800" dirty="0" smtClean="0">
                <a:latin typeface="Calibri" panose="020F0502020204030204" pitchFamily="34" charset="0"/>
              </a:rPr>
              <a:t> </a:t>
            </a:r>
            <a:r>
              <a:rPr lang="en-GB" sz="1800" dirty="0">
                <a:latin typeface="Calibri" panose="020F0502020204030204" pitchFamily="34" charset="0"/>
              </a:rPr>
              <a:t>over </a:t>
            </a:r>
            <a:r>
              <a:rPr lang="en-GB" sz="1800" dirty="0" err="1" smtClean="0">
                <a:latin typeface="Calibri" panose="020F0502020204030204" pitchFamily="34" charset="0"/>
              </a:rPr>
              <a:t>effectieve</a:t>
            </a:r>
            <a:r>
              <a:rPr lang="en-GB" sz="1800" dirty="0" smtClean="0">
                <a:latin typeface="Calibri" panose="020F0502020204030204" pitchFamily="34" charset="0"/>
              </a:rPr>
              <a:t> </a:t>
            </a:r>
            <a:r>
              <a:rPr lang="en-GB" sz="1800" dirty="0" err="1">
                <a:latin typeface="Calibri" panose="020F0502020204030204" pitchFamily="34" charset="0"/>
              </a:rPr>
              <a:t>programma’s</a:t>
            </a: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err="1">
                <a:latin typeface="Calibri" panose="020F0502020204030204" pitchFamily="34" charset="0"/>
              </a:rPr>
              <a:t>Praktische</a:t>
            </a:r>
            <a:r>
              <a:rPr lang="en-GB" sz="1800" dirty="0">
                <a:latin typeface="Calibri" panose="020F0502020204030204" pitchFamily="34" charset="0"/>
              </a:rPr>
              <a:t> </a:t>
            </a:r>
            <a:r>
              <a:rPr lang="en-GB" sz="1800" dirty="0" err="1">
                <a:latin typeface="Calibri" panose="020F0502020204030204" pitchFamily="34" charset="0"/>
              </a:rPr>
              <a:t>adviezen</a:t>
            </a:r>
            <a:r>
              <a:rPr lang="en-GB" sz="1800" dirty="0">
                <a:latin typeface="Calibri" panose="020F0502020204030204" pitchFamily="34" charset="0"/>
              </a:rPr>
              <a:t> (</a:t>
            </a:r>
            <a:r>
              <a:rPr lang="en-GB" sz="1800" dirty="0" err="1">
                <a:latin typeface="Calibri" panose="020F0502020204030204" pitchFamily="34" charset="0"/>
              </a:rPr>
              <a:t>effectief</a:t>
            </a:r>
            <a:r>
              <a:rPr lang="en-GB" sz="1800" dirty="0">
                <a:latin typeface="Calibri" panose="020F0502020204030204" pitchFamily="34" charset="0"/>
              </a:rPr>
              <a:t> </a:t>
            </a:r>
            <a:r>
              <a:rPr lang="en-GB" sz="1800" dirty="0" err="1">
                <a:latin typeface="Calibri" panose="020F0502020204030204" pitchFamily="34" charset="0"/>
              </a:rPr>
              <a:t>bevonden</a:t>
            </a:r>
            <a:r>
              <a:rPr lang="en-GB" sz="1800" dirty="0">
                <a:latin typeface="Calibri" panose="020F0502020204030204" pitchFamily="34" charset="0"/>
              </a:rPr>
              <a:t> </a:t>
            </a:r>
            <a:r>
              <a:rPr lang="en-GB" sz="1800" dirty="0" err="1">
                <a:latin typeface="Calibri" panose="020F0502020204030204" pitchFamily="34" charset="0"/>
              </a:rPr>
              <a:t>componenten</a:t>
            </a:r>
            <a:r>
              <a:rPr lang="en-GB" sz="1800" dirty="0" smtClean="0">
                <a:latin typeface="Calibri" panose="020F0502020204030204" pitchFamily="34" charset="0"/>
              </a:rPr>
              <a:t>)</a:t>
            </a: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smtClean="0">
                <a:latin typeface="Calibri" panose="020F0502020204030204" pitchFamily="34" charset="0"/>
              </a:rPr>
              <a:t>www.pestweb.nl</a:t>
            </a:r>
            <a:endParaRPr lang="en-US" sz="1600" b="1" dirty="0">
              <a:latin typeface="Calibri"/>
              <a:ea typeface="Calibri"/>
              <a:cs typeface="Calibri"/>
              <a:sym typeface="Calibri"/>
            </a:endParaRPr>
          </a:p>
          <a:p>
            <a:endParaRPr lang="en-US" sz="1600" dirty="0">
              <a:latin typeface="Calibri"/>
              <a:ea typeface="Calibri"/>
              <a:cs typeface="Calibri"/>
              <a:sym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24128" y="3933056"/>
            <a:ext cx="2871787" cy="23352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16494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410000" y="922475"/>
            <a:ext cx="8277000" cy="465900"/>
          </a:xfrm>
          <a:prstGeom prst="rect">
            <a:avLst/>
          </a:prstGeom>
          <a:noFill/>
          <a:ln>
            <a:noFill/>
          </a:ln>
        </p:spPr>
        <p:txBody>
          <a:bodyPr lIns="91425" tIns="45700" rIns="91425" bIns="45700" anchor="t" anchorCtr="0">
            <a:noAutofit/>
          </a:bodyPr>
          <a:lstStyle/>
          <a:p>
            <a:pPr marL="2743200" marR="0" lvl="0" indent="457200" algn="l" rtl="0">
              <a:lnSpc>
                <a:spcPct val="100000"/>
              </a:lnSpc>
              <a:spcBef>
                <a:spcPts val="0"/>
              </a:spcBef>
              <a:spcAft>
                <a:spcPts val="0"/>
              </a:spcAft>
              <a:buClr>
                <a:schemeClr val="dk2"/>
              </a:buClr>
              <a:buSzPct val="25000"/>
              <a:buFont typeface="Calibri"/>
              <a:buNone/>
            </a:pPr>
            <a:r>
              <a:rPr lang="en-US" sz="3000" b="1" i="0" u="none" strike="noStrike" cap="none" baseline="0">
                <a:solidFill>
                  <a:srgbClr val="4C1130"/>
                </a:solidFill>
                <a:latin typeface="Calibri"/>
                <a:ea typeface="Calibri"/>
                <a:cs typeface="Calibri"/>
                <a:sym typeface="Calibri"/>
              </a:rPr>
              <a:t>Signalering</a:t>
            </a:r>
          </a:p>
        </p:txBody>
      </p:sp>
      <p:sp>
        <p:nvSpPr>
          <p:cNvPr id="118" name="Shape 118"/>
          <p:cNvSpPr txBox="1"/>
          <p:nvPr/>
        </p:nvSpPr>
        <p:spPr>
          <a:xfrm>
            <a:off x="335450" y="1500200"/>
            <a:ext cx="8351399" cy="4671899"/>
          </a:xfrm>
          <a:prstGeom prst="rect">
            <a:avLst/>
          </a:prstGeom>
          <a:noFill/>
          <a:ln>
            <a:noFill/>
          </a:ln>
        </p:spPr>
        <p:txBody>
          <a:bodyPr lIns="91425" tIns="45700" rIns="91425" bIns="45700" anchor="t" anchorCtr="0">
            <a:noAutofit/>
          </a:bodyPr>
          <a:lstStyle/>
          <a:p>
            <a:pPr marL="0" lvl="0" indent="0" rtl="0">
              <a:lnSpc>
                <a:spcPct val="115000"/>
              </a:lnSpc>
              <a:spcAft>
                <a:spcPts val="1000"/>
              </a:spcAft>
              <a:buClr>
                <a:schemeClr val="dk1"/>
              </a:buClr>
              <a:buSzPct val="68750"/>
              <a:buFont typeface="Arial"/>
              <a:buNone/>
            </a:pPr>
            <a:r>
              <a:rPr lang="en-US" sz="1600" b="1" dirty="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Het </a:t>
            </a:r>
            <a:r>
              <a:rPr lang="en-US" sz="1800" b="1" dirty="0" err="1">
                <a:solidFill>
                  <a:schemeClr val="dk1"/>
                </a:solidFill>
                <a:latin typeface="Calibri"/>
                <a:ea typeface="Calibri"/>
                <a:cs typeface="Calibri"/>
                <a:sym typeface="Calibri"/>
              </a:rPr>
              <a:t>advies</a:t>
            </a:r>
            <a:r>
              <a:rPr lang="en-US" sz="1800" b="1" dirty="0">
                <a:solidFill>
                  <a:schemeClr val="dk1"/>
                </a:solidFill>
                <a:latin typeface="Calibri"/>
                <a:ea typeface="Calibri"/>
                <a:cs typeface="Calibri"/>
                <a:sym typeface="Calibri"/>
              </a:rPr>
              <a:t> is om </a:t>
            </a:r>
            <a:endParaRPr lang="en-US" sz="1800" b="1" dirty="0" smtClean="0">
              <a:solidFill>
                <a:schemeClr val="dk1"/>
              </a:solidFill>
              <a:latin typeface="Calibri"/>
              <a:ea typeface="Calibri"/>
              <a:cs typeface="Calibri"/>
              <a:sym typeface="Calibri"/>
            </a:endParaRPr>
          </a:p>
          <a:p>
            <a:pPr marL="114300" lvl="0">
              <a:buClr>
                <a:srgbClr val="000000"/>
              </a:buClr>
              <a:buSzPct val="100000"/>
            </a:pPr>
            <a:endParaRPr lang="nl-NL" sz="1800" b="1" dirty="0" smtClean="0">
              <a:solidFill>
                <a:schemeClr val="dk1"/>
              </a:solidFill>
              <a:latin typeface="Calibri"/>
              <a:ea typeface="Calibri"/>
              <a:cs typeface="Calibri"/>
              <a:sym typeface="Calibri"/>
            </a:endParaRPr>
          </a:p>
          <a:p>
            <a:pPr marL="114300" lvl="0">
              <a:buClr>
                <a:srgbClr val="000000"/>
              </a:buClr>
              <a:buSzPct val="100000"/>
            </a:pPr>
            <a:r>
              <a:rPr lang="nl-NL" sz="1800" b="1" dirty="0" smtClean="0">
                <a:solidFill>
                  <a:schemeClr val="dk1"/>
                </a:solidFill>
                <a:latin typeface="Calibri"/>
                <a:ea typeface="Calibri"/>
                <a:cs typeface="Calibri"/>
                <a:sym typeface="Calibri"/>
              </a:rPr>
              <a:t>Elk </a:t>
            </a:r>
            <a:r>
              <a:rPr lang="nl-NL" sz="1800" b="1" dirty="0">
                <a:solidFill>
                  <a:schemeClr val="dk1"/>
                </a:solidFill>
                <a:latin typeface="Calibri"/>
                <a:ea typeface="Calibri"/>
                <a:cs typeface="Calibri"/>
                <a:sym typeface="Calibri"/>
              </a:rPr>
              <a:t>contactmoment vanaf 4 jaar:</a:t>
            </a:r>
          </a:p>
          <a:p>
            <a:pPr marL="114300">
              <a:buClr>
                <a:srgbClr val="000000"/>
              </a:buClr>
              <a:buSzPct val="100000"/>
            </a:pPr>
            <a:endParaRPr lang="en-GB" sz="1800" dirty="0">
              <a:latin typeface="Calibri" panose="020F0502020204030204" pitchFamily="34" charset="0"/>
            </a:endParaRPr>
          </a:p>
          <a:p>
            <a:pPr marL="457200" lvl="0" indent="-342900">
              <a:buClr>
                <a:srgbClr val="000000"/>
              </a:buClr>
              <a:buSzPct val="100000"/>
              <a:buFont typeface="Calibri"/>
              <a:buChar char="●"/>
            </a:pPr>
            <a:r>
              <a:rPr lang="nl-NL" sz="1800" dirty="0">
                <a:solidFill>
                  <a:schemeClr val="dk1"/>
                </a:solidFill>
                <a:latin typeface="Calibri"/>
                <a:ea typeface="Calibri"/>
                <a:cs typeface="Calibri"/>
                <a:sym typeface="Calibri"/>
              </a:rPr>
              <a:t>Algemene </a:t>
            </a:r>
            <a:r>
              <a:rPr lang="nl-NL" sz="1800" dirty="0" smtClean="0">
                <a:solidFill>
                  <a:schemeClr val="dk1"/>
                </a:solidFill>
                <a:latin typeface="Calibri"/>
                <a:ea typeface="Calibri"/>
                <a:cs typeface="Calibri"/>
                <a:sym typeface="Calibri"/>
              </a:rPr>
              <a:t>anamnese</a:t>
            </a:r>
            <a:endParaRPr lang="en-GB" sz="1800" dirty="0" smtClean="0">
              <a:latin typeface="Calibri" panose="020F0502020204030204" pitchFamily="34" charset="0"/>
            </a:endParaRPr>
          </a:p>
          <a:p>
            <a:pPr marL="457200" indent="-342900">
              <a:buClr>
                <a:srgbClr val="000000"/>
              </a:buClr>
              <a:buSzPct val="100000"/>
              <a:buFont typeface="Calibri"/>
              <a:buChar char="●"/>
            </a:pPr>
            <a:endParaRPr lang="en-GB" sz="1800" dirty="0">
              <a:latin typeface="Calibri" panose="020F0502020204030204" pitchFamily="34" charset="0"/>
            </a:endParaRPr>
          </a:p>
          <a:p>
            <a:pPr marL="457200" lvl="0" indent="-342900">
              <a:buClr>
                <a:srgbClr val="000000"/>
              </a:buClr>
              <a:buSzPct val="100000"/>
              <a:buFont typeface="Calibri"/>
              <a:buChar char="●"/>
            </a:pPr>
            <a:r>
              <a:rPr lang="nl-NL" sz="1800" dirty="0">
                <a:solidFill>
                  <a:schemeClr val="dk1"/>
                </a:solidFill>
                <a:latin typeface="Calibri"/>
                <a:ea typeface="Calibri"/>
                <a:cs typeface="Calibri"/>
                <a:sym typeface="Calibri"/>
              </a:rPr>
              <a:t>Extra alert op pesten bij risicofactoren</a:t>
            </a:r>
          </a:p>
          <a:p>
            <a:pPr marL="114300">
              <a:buClr>
                <a:srgbClr val="000000"/>
              </a:buClr>
              <a:buSzPct val="100000"/>
            </a:pPr>
            <a:endParaRPr lang="en-GB" sz="1800" dirty="0">
              <a:latin typeface="Calibri" panose="020F0502020204030204" pitchFamily="34" charset="0"/>
            </a:endParaRPr>
          </a:p>
          <a:p>
            <a:pPr marL="457200" lvl="0" indent="-342900">
              <a:buClr>
                <a:srgbClr val="000000"/>
              </a:buClr>
              <a:buSzPct val="100000"/>
              <a:buFont typeface="Calibri"/>
              <a:buChar char="●"/>
            </a:pPr>
            <a:r>
              <a:rPr lang="nl-NL" sz="1800" dirty="0">
                <a:solidFill>
                  <a:schemeClr val="dk1"/>
                </a:solidFill>
                <a:latin typeface="Calibri"/>
                <a:ea typeface="Calibri"/>
                <a:cs typeface="Calibri"/>
                <a:sym typeface="Calibri"/>
              </a:rPr>
              <a:t>Extra aandacht voor signalering </a:t>
            </a:r>
            <a:r>
              <a:rPr lang="nl-NL" sz="1800" dirty="0" smtClean="0">
                <a:solidFill>
                  <a:schemeClr val="dk1"/>
                </a:solidFill>
                <a:latin typeface="Calibri"/>
                <a:ea typeface="Calibri"/>
                <a:cs typeface="Calibri"/>
                <a:sym typeface="Calibri"/>
              </a:rPr>
              <a:t>bij leeftijd 8-11 jaar</a:t>
            </a:r>
            <a:endParaRPr lang="nl-NL" sz="1800" dirty="0">
              <a:solidFill>
                <a:schemeClr val="dk1"/>
              </a:solidFill>
              <a:latin typeface="Calibri"/>
              <a:ea typeface="Calibri"/>
              <a:cs typeface="Calibri"/>
              <a:sym typeface="Calibri"/>
            </a:endParaRPr>
          </a:p>
          <a:p>
            <a:pPr marL="114300">
              <a:buClr>
                <a:srgbClr val="000000"/>
              </a:buClr>
              <a:buSzPct val="100000"/>
            </a:pPr>
            <a:endParaRPr lang="en-GB" sz="1800" dirty="0">
              <a:latin typeface="Calibri" panose="020F0502020204030204" pitchFamily="34" charset="0"/>
            </a:endParaRPr>
          </a:p>
          <a:p>
            <a:pPr marL="457200" lvl="0" indent="-342900">
              <a:buClr>
                <a:srgbClr val="000000"/>
              </a:buClr>
              <a:buSzPct val="100000"/>
              <a:buFont typeface="Calibri"/>
              <a:buChar char="●"/>
            </a:pPr>
            <a:r>
              <a:rPr lang="nl-NL" sz="1800" dirty="0">
                <a:solidFill>
                  <a:schemeClr val="dk1"/>
                </a:solidFill>
                <a:latin typeface="Calibri"/>
                <a:ea typeface="Calibri"/>
                <a:cs typeface="Calibri"/>
                <a:sym typeface="Calibri"/>
              </a:rPr>
              <a:t>Zo nodig: aanvullende anamnese</a:t>
            </a:r>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56176" y="3270149"/>
            <a:ext cx="2719387" cy="2901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335450" y="922475"/>
            <a:ext cx="8351550" cy="465900"/>
          </a:xfrm>
          <a:prstGeom prst="rect">
            <a:avLst/>
          </a:prstGeom>
          <a:noFill/>
          <a:ln>
            <a:noFill/>
          </a:ln>
        </p:spPr>
        <p:txBody>
          <a:bodyPr lIns="91425" tIns="45700" rIns="91425" bIns="45700" anchor="t" anchorCtr="0">
            <a:noAutofit/>
          </a:bodyPr>
          <a:lstStyle/>
          <a:p>
            <a:pPr lvl="0">
              <a:buClr>
                <a:schemeClr val="dk2"/>
              </a:buClr>
              <a:buSzPct val="25000"/>
            </a:pPr>
            <a:r>
              <a:rPr lang="en-US" sz="3200" b="1" dirty="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Signalering</a:t>
            </a:r>
            <a:r>
              <a:rPr lang="en-US" sz="3200" b="1" dirty="0" smtClean="0">
                <a:solidFill>
                  <a:srgbClr val="4C1130"/>
                </a:solidFill>
                <a:latin typeface="Calibri"/>
                <a:ea typeface="Calibri"/>
                <a:cs typeface="Calibri"/>
                <a:sym typeface="Calibri"/>
              </a:rPr>
              <a:t> – </a:t>
            </a:r>
            <a:r>
              <a:rPr lang="en-US" sz="3200" b="1" dirty="0" err="1" smtClean="0">
                <a:solidFill>
                  <a:srgbClr val="4C1130"/>
                </a:solidFill>
                <a:latin typeface="Calibri"/>
                <a:ea typeface="Calibri"/>
                <a:cs typeface="Calibri"/>
                <a:sym typeface="Calibri"/>
              </a:rPr>
              <a:t>algemene</a:t>
            </a:r>
            <a:r>
              <a:rPr lang="en-US" sz="3200" b="1" dirty="0" smtClean="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anamnese</a:t>
            </a:r>
            <a:endParaRPr lang="en-US" sz="3200" b="1" dirty="0">
              <a:solidFill>
                <a:srgbClr val="4C1130"/>
              </a:solidFill>
              <a:latin typeface="Calibri"/>
              <a:ea typeface="Calibri"/>
              <a:cs typeface="Calibri"/>
              <a:sym typeface="Calibri"/>
            </a:endParaRPr>
          </a:p>
        </p:txBody>
      </p:sp>
      <p:sp>
        <p:nvSpPr>
          <p:cNvPr id="118" name="Shape 118"/>
          <p:cNvSpPr txBox="1"/>
          <p:nvPr/>
        </p:nvSpPr>
        <p:spPr>
          <a:xfrm>
            <a:off x="179512" y="1500200"/>
            <a:ext cx="8856984" cy="4671899"/>
          </a:xfrm>
          <a:prstGeom prst="rect">
            <a:avLst/>
          </a:prstGeom>
          <a:noFill/>
          <a:ln>
            <a:noFill/>
          </a:ln>
        </p:spPr>
        <p:txBody>
          <a:bodyPr lIns="91425" tIns="45700" rIns="91425" bIns="45700" anchor="t" anchorCtr="0">
            <a:noAutofit/>
          </a:bodyPr>
          <a:lstStyle/>
          <a:p>
            <a:pPr marL="457200" lvl="0" indent="-342900">
              <a:buClr>
                <a:srgbClr val="000000"/>
              </a:buClr>
              <a:buSzPct val="100000"/>
              <a:buFont typeface="Calibri"/>
              <a:buChar char="●"/>
            </a:pPr>
            <a:r>
              <a:rPr lang="en-GB" sz="1800" dirty="0" err="1" smtClean="0"/>
              <a:t>Algemeen</a:t>
            </a:r>
            <a:r>
              <a:rPr lang="en-GB" sz="1800" dirty="0" smtClean="0"/>
              <a:t> </a:t>
            </a:r>
            <a:r>
              <a:rPr lang="en-GB" sz="1800" dirty="0" err="1"/>
              <a:t>welbevinden</a:t>
            </a:r>
            <a:r>
              <a:rPr lang="en-GB" sz="1800" dirty="0"/>
              <a:t>	Zit je </a:t>
            </a:r>
            <a:r>
              <a:rPr lang="en-GB" sz="1800" dirty="0" err="1"/>
              <a:t>lekker</a:t>
            </a:r>
            <a:r>
              <a:rPr lang="en-GB" sz="1800" dirty="0"/>
              <a:t> in je </a:t>
            </a:r>
            <a:r>
              <a:rPr lang="en-GB" sz="1800" dirty="0" err="1"/>
              <a:t>vel</a:t>
            </a:r>
            <a:r>
              <a:rPr lang="en-GB" sz="1800" dirty="0"/>
              <a:t>? Hoe </a:t>
            </a:r>
            <a:r>
              <a:rPr lang="en-GB" sz="1800" dirty="0" err="1"/>
              <a:t>voel</a:t>
            </a:r>
            <a:r>
              <a:rPr lang="en-GB" sz="1800" dirty="0"/>
              <a:t> je </a:t>
            </a:r>
            <a:r>
              <a:rPr lang="en-GB" sz="1800" dirty="0" err="1"/>
              <a:t>je</a:t>
            </a:r>
            <a:r>
              <a:rPr lang="en-GB" sz="1800" dirty="0"/>
              <a:t> op school?</a:t>
            </a:r>
          </a:p>
          <a:p>
            <a:pPr marL="114300">
              <a:buClr>
                <a:srgbClr val="000000"/>
              </a:buClr>
              <a:buSzPct val="100000"/>
            </a:pPr>
            <a:endParaRPr lang="en-GB" sz="1800" dirty="0">
              <a:latin typeface="Calibri" panose="020F0502020204030204" pitchFamily="34" charset="0"/>
            </a:endParaRPr>
          </a:p>
          <a:p>
            <a:pPr marL="457200" lvl="0" indent="-342900">
              <a:buClr>
                <a:srgbClr val="000000"/>
              </a:buClr>
              <a:buSzPct val="100000"/>
              <a:buFont typeface="Calibri"/>
              <a:buChar char="●"/>
            </a:pPr>
            <a:r>
              <a:rPr lang="en-GB" sz="1800" dirty="0" err="1" smtClean="0"/>
              <a:t>Gepest</a:t>
            </a:r>
            <a:r>
              <a:rPr lang="en-GB" sz="1800" dirty="0"/>
              <a:t>?		</a:t>
            </a:r>
            <a:r>
              <a:rPr lang="en-GB" sz="1800" dirty="0" smtClean="0"/>
              <a:t>	Ben </a:t>
            </a:r>
            <a:r>
              <a:rPr lang="en-GB" sz="1800" dirty="0"/>
              <a:t>je de </a:t>
            </a:r>
            <a:r>
              <a:rPr lang="en-GB" sz="1800" dirty="0" err="1"/>
              <a:t>laatste</a:t>
            </a:r>
            <a:r>
              <a:rPr lang="en-GB" sz="1800" dirty="0"/>
              <a:t> </a:t>
            </a:r>
            <a:r>
              <a:rPr lang="en-GB" sz="1800" dirty="0" err="1"/>
              <a:t>tijd</a:t>
            </a:r>
            <a:r>
              <a:rPr lang="en-GB" sz="1800" dirty="0"/>
              <a:t> </a:t>
            </a:r>
            <a:r>
              <a:rPr lang="en-GB" sz="1800" dirty="0" err="1"/>
              <a:t>wel</a:t>
            </a:r>
            <a:r>
              <a:rPr lang="en-GB" sz="1800" dirty="0"/>
              <a:t> </a:t>
            </a:r>
            <a:r>
              <a:rPr lang="en-GB" sz="1800" dirty="0" err="1"/>
              <a:t>eens</a:t>
            </a:r>
            <a:r>
              <a:rPr lang="en-GB" sz="1800" dirty="0"/>
              <a:t> </a:t>
            </a:r>
            <a:r>
              <a:rPr lang="en-GB" sz="1800" dirty="0" err="1"/>
              <a:t>gepest</a:t>
            </a:r>
            <a:r>
              <a:rPr lang="en-GB" sz="1800" dirty="0"/>
              <a:t> of </a:t>
            </a:r>
            <a:r>
              <a:rPr lang="en-GB" sz="1800" dirty="0" smtClean="0"/>
              <a:t>					mag </a:t>
            </a:r>
            <a:r>
              <a:rPr lang="en-GB" sz="1800" dirty="0"/>
              <a:t>je </a:t>
            </a:r>
            <a:r>
              <a:rPr lang="en-GB" sz="1800" dirty="0" err="1"/>
              <a:t>wel</a:t>
            </a:r>
            <a:r>
              <a:rPr lang="en-GB" sz="1800" dirty="0"/>
              <a:t> </a:t>
            </a:r>
            <a:r>
              <a:rPr lang="en-GB" sz="1800" dirty="0" err="1"/>
              <a:t>eens</a:t>
            </a:r>
            <a:r>
              <a:rPr lang="en-GB" sz="1800" dirty="0"/>
              <a:t> </a:t>
            </a:r>
            <a:r>
              <a:rPr lang="en-GB" sz="1800" dirty="0" err="1" smtClean="0"/>
              <a:t>niet</a:t>
            </a:r>
            <a:r>
              <a:rPr lang="en-GB" sz="1800" dirty="0" smtClean="0"/>
              <a:t> </a:t>
            </a:r>
            <a:r>
              <a:rPr lang="en-GB" sz="1800" dirty="0" err="1"/>
              <a:t>meedoen</a:t>
            </a:r>
            <a:r>
              <a:rPr lang="en-GB" sz="1800" dirty="0"/>
              <a:t> met de </a:t>
            </a:r>
            <a:r>
              <a:rPr lang="en-GB" sz="1800" dirty="0" err="1"/>
              <a:t>groep</a:t>
            </a:r>
            <a:r>
              <a:rPr lang="en-GB" sz="1800" dirty="0"/>
              <a:t>?</a:t>
            </a:r>
          </a:p>
          <a:p>
            <a:pPr lvl="0"/>
            <a:endParaRPr lang="en-GB" sz="1100" dirty="0"/>
          </a:p>
          <a:p>
            <a:pPr marL="457200" lvl="0" indent="-342900">
              <a:buClr>
                <a:srgbClr val="000000"/>
              </a:buClr>
              <a:buSzPct val="100000"/>
              <a:buFont typeface="Calibri"/>
              <a:buChar char="●"/>
            </a:pPr>
            <a:r>
              <a:rPr lang="en-GB" sz="1800" dirty="0" smtClean="0"/>
              <a:t>Pester</a:t>
            </a:r>
            <a:r>
              <a:rPr lang="en-GB" sz="1800" dirty="0"/>
              <a:t>?		</a:t>
            </a:r>
            <a:r>
              <a:rPr lang="en-GB" sz="1800" dirty="0" smtClean="0"/>
              <a:t>	</a:t>
            </a:r>
            <a:r>
              <a:rPr lang="en-GB" sz="1800" dirty="0" err="1" smtClean="0"/>
              <a:t>Heb</a:t>
            </a:r>
            <a:r>
              <a:rPr lang="en-GB" sz="1800" dirty="0" smtClean="0"/>
              <a:t> </a:t>
            </a:r>
            <a:r>
              <a:rPr lang="en-GB" sz="1800" dirty="0"/>
              <a:t>je de </a:t>
            </a:r>
            <a:r>
              <a:rPr lang="en-GB" sz="1800" dirty="0" err="1"/>
              <a:t>laatste</a:t>
            </a:r>
            <a:r>
              <a:rPr lang="en-GB" sz="1800" dirty="0"/>
              <a:t> </a:t>
            </a:r>
            <a:r>
              <a:rPr lang="en-GB" sz="1800" dirty="0" err="1"/>
              <a:t>tijd</a:t>
            </a:r>
            <a:r>
              <a:rPr lang="en-GB" sz="1800" dirty="0"/>
              <a:t> </a:t>
            </a:r>
            <a:r>
              <a:rPr lang="en-GB" sz="1800" dirty="0" err="1"/>
              <a:t>wel</a:t>
            </a:r>
            <a:r>
              <a:rPr lang="en-GB" sz="1800" dirty="0"/>
              <a:t> </a:t>
            </a:r>
            <a:r>
              <a:rPr lang="en-GB" sz="1800" dirty="0" err="1"/>
              <a:t>eens</a:t>
            </a:r>
            <a:r>
              <a:rPr lang="en-GB" sz="1800" dirty="0"/>
              <a:t> </a:t>
            </a:r>
            <a:r>
              <a:rPr lang="en-GB" sz="1800" dirty="0" err="1"/>
              <a:t>iemand</a:t>
            </a:r>
            <a:r>
              <a:rPr lang="en-GB" sz="1800" dirty="0"/>
              <a:t> </a:t>
            </a:r>
            <a:r>
              <a:rPr lang="en-GB" sz="1800" dirty="0" err="1"/>
              <a:t>gepest</a:t>
            </a:r>
            <a:r>
              <a:rPr lang="en-GB" sz="1800" dirty="0"/>
              <a:t>, 			</a:t>
            </a:r>
            <a:r>
              <a:rPr lang="en-GB" sz="1800" dirty="0" smtClean="0"/>
              <a:t>	</a:t>
            </a:r>
            <a:r>
              <a:rPr lang="en-GB" sz="1800" dirty="0" err="1" smtClean="0"/>
              <a:t>uitgelachen</a:t>
            </a:r>
            <a:r>
              <a:rPr lang="en-GB" sz="1800" dirty="0" smtClean="0"/>
              <a:t> </a:t>
            </a:r>
            <a:r>
              <a:rPr lang="en-GB" sz="1800" dirty="0"/>
              <a:t>of </a:t>
            </a:r>
            <a:r>
              <a:rPr lang="en-GB" sz="1800" dirty="0" err="1"/>
              <a:t>gezegd</a:t>
            </a:r>
            <a:r>
              <a:rPr lang="en-GB" sz="1800" dirty="0"/>
              <a:t> </a:t>
            </a:r>
            <a:r>
              <a:rPr lang="en-GB" sz="1800" dirty="0" err="1"/>
              <a:t>dat</a:t>
            </a:r>
            <a:r>
              <a:rPr lang="en-GB" sz="1800" dirty="0"/>
              <a:t> </a:t>
            </a:r>
            <a:r>
              <a:rPr lang="en-GB" sz="1800" dirty="0" err="1"/>
              <a:t>hij</a:t>
            </a:r>
            <a:r>
              <a:rPr lang="en-GB" sz="1800" dirty="0"/>
              <a:t>/</a:t>
            </a:r>
            <a:r>
              <a:rPr lang="en-GB" sz="1800" dirty="0" err="1"/>
              <a:t>zij</a:t>
            </a:r>
            <a:r>
              <a:rPr lang="en-GB" sz="1800" dirty="0"/>
              <a:t> </a:t>
            </a:r>
            <a:r>
              <a:rPr lang="en-GB" sz="1800" dirty="0" err="1"/>
              <a:t>niet</a:t>
            </a:r>
            <a:r>
              <a:rPr lang="en-GB" sz="1800" dirty="0"/>
              <a:t> </a:t>
            </a:r>
            <a:r>
              <a:rPr lang="en-GB" sz="1800" dirty="0" err="1"/>
              <a:t>mee</a:t>
            </a:r>
            <a:r>
              <a:rPr lang="en-GB" sz="1800" dirty="0"/>
              <a:t> mag </a:t>
            </a:r>
            <a:r>
              <a:rPr lang="en-GB" sz="1800" dirty="0" smtClean="0"/>
              <a:t>				</a:t>
            </a:r>
            <a:r>
              <a:rPr lang="en-GB" sz="1800" dirty="0" err="1" smtClean="0"/>
              <a:t>doen</a:t>
            </a:r>
            <a:r>
              <a:rPr lang="en-GB" sz="1800" dirty="0" smtClean="0"/>
              <a:t> met de </a:t>
            </a:r>
            <a:r>
              <a:rPr lang="en-GB" sz="1800" dirty="0" err="1"/>
              <a:t>groep</a:t>
            </a:r>
            <a:r>
              <a:rPr lang="en-GB" sz="1800" dirty="0"/>
              <a:t>?</a:t>
            </a:r>
          </a:p>
          <a:p>
            <a:pPr lvl="0"/>
            <a:endParaRPr lang="en-GB" sz="1100" dirty="0"/>
          </a:p>
          <a:p>
            <a:pPr marL="457200" lvl="0" indent="-342900">
              <a:buClr>
                <a:srgbClr val="000000"/>
              </a:buClr>
              <a:buSzPct val="100000"/>
              <a:buFont typeface="Calibri"/>
              <a:buChar char="●"/>
            </a:pPr>
            <a:r>
              <a:rPr lang="en-GB" sz="1800" dirty="0" err="1" smtClean="0"/>
              <a:t>Cyberpesten</a:t>
            </a:r>
            <a:r>
              <a:rPr lang="en-GB" sz="1800" dirty="0"/>
              <a:t>?		</a:t>
            </a:r>
            <a:r>
              <a:rPr lang="en-GB" sz="1800" dirty="0" err="1"/>
              <a:t>Krijg</a:t>
            </a:r>
            <a:r>
              <a:rPr lang="en-GB" sz="1800" dirty="0"/>
              <a:t> je </a:t>
            </a:r>
            <a:r>
              <a:rPr lang="en-GB" sz="1800" dirty="0" err="1"/>
              <a:t>wel</a:t>
            </a:r>
            <a:r>
              <a:rPr lang="en-GB" sz="1800" dirty="0"/>
              <a:t> </a:t>
            </a:r>
            <a:r>
              <a:rPr lang="en-GB" sz="1800" dirty="0" err="1"/>
              <a:t>eens</a:t>
            </a:r>
            <a:r>
              <a:rPr lang="en-GB" sz="1800" dirty="0"/>
              <a:t> </a:t>
            </a:r>
            <a:r>
              <a:rPr lang="en-GB" sz="1800" dirty="0" err="1"/>
              <a:t>iets</a:t>
            </a:r>
            <a:r>
              <a:rPr lang="en-GB" sz="1800" dirty="0"/>
              <a:t> </a:t>
            </a:r>
            <a:r>
              <a:rPr lang="en-GB" sz="1800" dirty="0" err="1"/>
              <a:t>vervelends</a:t>
            </a:r>
            <a:r>
              <a:rPr lang="en-GB" sz="1800" dirty="0"/>
              <a:t> via je </a:t>
            </a:r>
            <a:r>
              <a:rPr lang="en-GB" sz="1800" dirty="0" err="1"/>
              <a:t>mobiele</a:t>
            </a:r>
            <a:r>
              <a:rPr lang="en-GB" sz="1800" dirty="0"/>
              <a:t> </a:t>
            </a:r>
            <a:r>
              <a:rPr lang="en-GB" sz="1800" dirty="0" smtClean="0"/>
              <a:t>				</a:t>
            </a:r>
            <a:r>
              <a:rPr lang="en-GB" sz="1800" dirty="0" err="1" smtClean="0"/>
              <a:t>telefoon</a:t>
            </a:r>
            <a:r>
              <a:rPr lang="en-GB" sz="1800" dirty="0"/>
              <a:t>, </a:t>
            </a:r>
            <a:r>
              <a:rPr lang="en-GB" sz="1800" dirty="0" smtClean="0"/>
              <a:t>internet </a:t>
            </a:r>
            <a:r>
              <a:rPr lang="en-GB" sz="1800" dirty="0"/>
              <a:t>of online </a:t>
            </a:r>
            <a:r>
              <a:rPr lang="en-GB" sz="1800" dirty="0" err="1"/>
              <a:t>gamen</a:t>
            </a:r>
            <a:r>
              <a:rPr lang="en-GB" sz="1800" dirty="0"/>
              <a:t>? </a:t>
            </a:r>
            <a:r>
              <a:rPr lang="en-GB" sz="1800" dirty="0" err="1"/>
              <a:t>Stuur</a:t>
            </a:r>
            <a:r>
              <a:rPr lang="en-GB" sz="1800" dirty="0"/>
              <a:t> je </a:t>
            </a:r>
            <a:r>
              <a:rPr lang="en-GB" sz="1800" dirty="0" err="1"/>
              <a:t>zelf</a:t>
            </a:r>
            <a:r>
              <a:rPr lang="en-GB" sz="1800" dirty="0"/>
              <a:t> </a:t>
            </a:r>
            <a:r>
              <a:rPr lang="en-GB" sz="1800" dirty="0" smtClean="0"/>
              <a:t>				</a:t>
            </a:r>
            <a:r>
              <a:rPr lang="en-GB" sz="1800" dirty="0" err="1" smtClean="0"/>
              <a:t>wel</a:t>
            </a:r>
            <a:r>
              <a:rPr lang="en-GB" sz="1800" dirty="0" smtClean="0"/>
              <a:t> </a:t>
            </a:r>
            <a:r>
              <a:rPr lang="en-GB" sz="1800" dirty="0" err="1"/>
              <a:t>eens</a:t>
            </a:r>
            <a:r>
              <a:rPr lang="en-GB" sz="1800" dirty="0"/>
              <a:t> </a:t>
            </a:r>
            <a:r>
              <a:rPr lang="en-GB" sz="1800" dirty="0" err="1" smtClean="0"/>
              <a:t>negatieve</a:t>
            </a:r>
            <a:r>
              <a:rPr lang="en-GB" sz="1800" dirty="0" smtClean="0"/>
              <a:t> </a:t>
            </a:r>
            <a:r>
              <a:rPr lang="en-GB" sz="1800" dirty="0" err="1"/>
              <a:t>berichten</a:t>
            </a:r>
            <a:r>
              <a:rPr lang="en-GB" sz="1800" dirty="0"/>
              <a:t> </a:t>
            </a:r>
            <a:r>
              <a:rPr lang="en-GB" sz="1800" dirty="0" err="1"/>
              <a:t>naar</a:t>
            </a:r>
            <a:r>
              <a:rPr lang="en-GB" sz="1800" dirty="0"/>
              <a:t> </a:t>
            </a:r>
            <a:r>
              <a:rPr lang="en-GB" sz="1800" dirty="0" err="1"/>
              <a:t>anderen</a:t>
            </a:r>
            <a:r>
              <a:rPr lang="en-GB" sz="1800" dirty="0"/>
              <a:t>?</a:t>
            </a:r>
          </a:p>
          <a:p>
            <a:endParaRPr lang="en-GB" sz="1100" dirty="0"/>
          </a:p>
          <a:p>
            <a:pPr marL="457200" lvl="0" indent="-342900">
              <a:buClr>
                <a:srgbClr val="000000"/>
              </a:buClr>
              <a:buSzPct val="100000"/>
              <a:buFont typeface="Calibri"/>
              <a:buChar char="●"/>
            </a:pPr>
            <a:r>
              <a:rPr lang="en-GB" sz="1800" dirty="0" err="1" smtClean="0"/>
              <a:t>Meeloper</a:t>
            </a:r>
            <a:r>
              <a:rPr lang="en-GB" sz="1800" dirty="0"/>
              <a:t>?		</a:t>
            </a:r>
            <a:r>
              <a:rPr lang="en-GB" sz="1800" dirty="0" smtClean="0"/>
              <a:t>	Doe </a:t>
            </a:r>
            <a:r>
              <a:rPr lang="en-GB" sz="1800" dirty="0"/>
              <a:t>je </a:t>
            </a:r>
            <a:r>
              <a:rPr lang="en-GB" sz="1800" dirty="0" err="1"/>
              <a:t>wel</a:t>
            </a:r>
            <a:r>
              <a:rPr lang="en-GB" sz="1800" dirty="0"/>
              <a:t> </a:t>
            </a:r>
            <a:r>
              <a:rPr lang="en-GB" sz="1800" dirty="0" err="1"/>
              <a:t>eens</a:t>
            </a:r>
            <a:r>
              <a:rPr lang="en-GB" sz="1800" dirty="0"/>
              <a:t> </a:t>
            </a:r>
            <a:r>
              <a:rPr lang="en-GB" sz="1800" dirty="0" err="1"/>
              <a:t>mee</a:t>
            </a:r>
            <a:r>
              <a:rPr lang="en-GB" sz="1800" dirty="0"/>
              <a:t> met het </a:t>
            </a:r>
            <a:r>
              <a:rPr lang="en-GB" sz="1800" dirty="0" err="1"/>
              <a:t>pesten</a:t>
            </a:r>
            <a:r>
              <a:rPr lang="en-GB" sz="1800" dirty="0"/>
              <a:t> van </a:t>
            </a:r>
            <a:r>
              <a:rPr lang="en-GB" sz="1800" dirty="0" err="1"/>
              <a:t>andere</a:t>
            </a:r>
            <a:r>
              <a:rPr lang="en-GB" sz="1800" dirty="0"/>
              <a:t> 			</a:t>
            </a:r>
            <a:r>
              <a:rPr lang="en-GB" sz="1800" dirty="0" smtClean="0"/>
              <a:t>	</a:t>
            </a:r>
            <a:r>
              <a:rPr lang="en-GB" sz="1800" dirty="0" err="1" smtClean="0"/>
              <a:t>kinderen</a:t>
            </a:r>
            <a:r>
              <a:rPr lang="en-GB" sz="1800" dirty="0" smtClean="0"/>
              <a:t>?</a:t>
            </a:r>
          </a:p>
          <a:p>
            <a:pPr marL="457200" lvl="0" indent="-342900">
              <a:buClr>
                <a:srgbClr val="000000"/>
              </a:buClr>
              <a:buSzPct val="100000"/>
              <a:buFont typeface="Calibri"/>
              <a:buChar char="●"/>
            </a:pPr>
            <a:endParaRPr lang="en-GB" sz="1800" dirty="0"/>
          </a:p>
          <a:p>
            <a:pPr marL="457200" lvl="0" indent="-342900">
              <a:buClr>
                <a:srgbClr val="000000"/>
              </a:buClr>
              <a:buSzPct val="100000"/>
              <a:buFont typeface="Calibri"/>
              <a:buChar char="●"/>
            </a:pPr>
            <a:r>
              <a:rPr lang="en-GB" sz="1800" dirty="0" err="1" smtClean="0"/>
              <a:t>Gevolgen</a:t>
            </a:r>
            <a:r>
              <a:rPr lang="en-GB" sz="1800" dirty="0" smtClean="0"/>
              <a:t> </a:t>
            </a:r>
            <a:r>
              <a:rPr lang="en-GB" sz="1800" dirty="0"/>
              <a:t>van </a:t>
            </a:r>
            <a:r>
              <a:rPr lang="en-GB" sz="1800" dirty="0" err="1"/>
              <a:t>pesten</a:t>
            </a:r>
            <a:r>
              <a:rPr lang="en-GB" sz="1800" dirty="0"/>
              <a:t>?	Ben je bang of </a:t>
            </a:r>
            <a:r>
              <a:rPr lang="en-GB" sz="1800" dirty="0" err="1"/>
              <a:t>somber</a:t>
            </a:r>
            <a:r>
              <a:rPr lang="en-GB" sz="1800" dirty="0"/>
              <a:t>? </a:t>
            </a:r>
            <a:r>
              <a:rPr lang="en-GB" sz="1800" dirty="0" err="1"/>
              <a:t>Heb</a:t>
            </a:r>
            <a:r>
              <a:rPr lang="en-GB" sz="1800" dirty="0"/>
              <a:t> je </a:t>
            </a:r>
            <a:r>
              <a:rPr lang="en-GB" sz="1800" dirty="0" err="1"/>
              <a:t>hoofdpijn</a:t>
            </a:r>
            <a:r>
              <a:rPr lang="en-GB" sz="1800" dirty="0"/>
              <a:t>, </a:t>
            </a:r>
            <a:r>
              <a:rPr lang="en-GB" sz="1800" dirty="0" smtClean="0"/>
              <a:t>					</a:t>
            </a:r>
            <a:r>
              <a:rPr lang="en-GB" sz="1800" dirty="0" err="1" smtClean="0"/>
              <a:t>buikpijn</a:t>
            </a:r>
            <a:r>
              <a:rPr lang="en-GB" sz="1800" dirty="0"/>
              <a:t>, </a:t>
            </a:r>
            <a:r>
              <a:rPr lang="en-GB" sz="1800" dirty="0" err="1"/>
              <a:t>weinig</a:t>
            </a:r>
            <a:r>
              <a:rPr lang="en-GB" sz="1800" dirty="0"/>
              <a:t> </a:t>
            </a:r>
            <a:r>
              <a:rPr lang="en-GB" sz="1800" dirty="0" err="1" smtClean="0"/>
              <a:t>zin</a:t>
            </a:r>
            <a:r>
              <a:rPr lang="en-GB" sz="1800" dirty="0" smtClean="0"/>
              <a:t> </a:t>
            </a:r>
            <a:r>
              <a:rPr lang="en-GB" sz="1800" dirty="0"/>
              <a:t>in </a:t>
            </a:r>
            <a:r>
              <a:rPr lang="en-GB" sz="1800" dirty="0" err="1"/>
              <a:t>eten</a:t>
            </a:r>
            <a:r>
              <a:rPr lang="en-GB" sz="1800" dirty="0"/>
              <a:t>? </a:t>
            </a:r>
            <a:r>
              <a:rPr lang="en-GB" sz="1800" dirty="0" err="1"/>
              <a:t>Slaap</a:t>
            </a:r>
            <a:r>
              <a:rPr lang="en-GB" sz="1800" dirty="0"/>
              <a:t> je </a:t>
            </a:r>
            <a:r>
              <a:rPr lang="en-GB" sz="1800" dirty="0" err="1"/>
              <a:t>goed</a:t>
            </a:r>
            <a:r>
              <a:rPr lang="en-GB" sz="1800" dirty="0"/>
              <a:t>? </a:t>
            </a:r>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882124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335450" y="922475"/>
            <a:ext cx="8351550" cy="465900"/>
          </a:xfrm>
          <a:prstGeom prst="rect">
            <a:avLst/>
          </a:prstGeom>
          <a:noFill/>
          <a:ln>
            <a:noFill/>
          </a:ln>
        </p:spPr>
        <p:txBody>
          <a:bodyPr lIns="91425" tIns="45700" rIns="91425" bIns="45700" anchor="t" anchorCtr="0">
            <a:noAutofit/>
          </a:bodyPr>
          <a:lstStyle/>
          <a:p>
            <a:pPr lvl="0">
              <a:buClr>
                <a:schemeClr val="dk2"/>
              </a:buClr>
              <a:buSzPct val="25000"/>
            </a:pPr>
            <a:r>
              <a:rPr lang="en-US" sz="3200" b="1" dirty="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Signalering</a:t>
            </a:r>
            <a:r>
              <a:rPr lang="en-US" sz="3200" b="1" dirty="0" smtClean="0">
                <a:solidFill>
                  <a:srgbClr val="4C1130"/>
                </a:solidFill>
                <a:latin typeface="Calibri"/>
                <a:ea typeface="Calibri"/>
                <a:cs typeface="Calibri"/>
                <a:sym typeface="Calibri"/>
              </a:rPr>
              <a:t> – </a:t>
            </a:r>
            <a:r>
              <a:rPr lang="en-US" sz="3200" b="1" dirty="0" err="1" smtClean="0">
                <a:solidFill>
                  <a:srgbClr val="4C1130"/>
                </a:solidFill>
                <a:latin typeface="Calibri"/>
                <a:ea typeface="Calibri"/>
                <a:cs typeface="Calibri"/>
                <a:sym typeface="Calibri"/>
              </a:rPr>
              <a:t>aanvullende</a:t>
            </a:r>
            <a:r>
              <a:rPr lang="en-US" sz="3200" b="1" dirty="0" smtClean="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anamnese</a:t>
            </a:r>
            <a:endParaRPr lang="en-US" sz="3200" b="1" dirty="0">
              <a:solidFill>
                <a:srgbClr val="4C1130"/>
              </a:solidFill>
              <a:latin typeface="Calibri"/>
              <a:ea typeface="Calibri"/>
              <a:cs typeface="Calibri"/>
              <a:sym typeface="Calibri"/>
            </a:endParaRPr>
          </a:p>
        </p:txBody>
      </p:sp>
      <p:sp>
        <p:nvSpPr>
          <p:cNvPr id="118" name="Shape 118"/>
          <p:cNvSpPr txBox="1"/>
          <p:nvPr/>
        </p:nvSpPr>
        <p:spPr>
          <a:xfrm>
            <a:off x="179512" y="1500200"/>
            <a:ext cx="8856984" cy="4671899"/>
          </a:xfrm>
          <a:prstGeom prst="rect">
            <a:avLst/>
          </a:prstGeom>
          <a:noFill/>
          <a:ln>
            <a:noFill/>
          </a:ln>
        </p:spPr>
        <p:txBody>
          <a:bodyPr lIns="91425" tIns="45700" rIns="91425" bIns="45700" anchor="t" anchorCtr="0">
            <a:noAutofit/>
          </a:bodyPr>
          <a:lstStyle/>
          <a:p>
            <a:pPr marL="114300" lvl="0">
              <a:buClr>
                <a:srgbClr val="000000"/>
              </a:buClr>
              <a:buSzPct val="100000"/>
            </a:pPr>
            <a:r>
              <a:rPr lang="nl-NL" sz="1800" b="1" dirty="0" smtClean="0"/>
              <a:t>Aanvullende anamnese:</a:t>
            </a:r>
          </a:p>
          <a:p>
            <a:pPr marL="114300" lvl="0">
              <a:buClr>
                <a:srgbClr val="000000"/>
              </a:buClr>
              <a:buSzPct val="100000"/>
            </a:pPr>
            <a:endParaRPr lang="nl-NL" sz="1800" dirty="0"/>
          </a:p>
          <a:p>
            <a:pPr marL="457200" lvl="0" indent="-342900">
              <a:buClr>
                <a:srgbClr val="000000"/>
              </a:buClr>
              <a:buSzPct val="100000"/>
              <a:buFont typeface="Calibri"/>
              <a:buChar char="●"/>
            </a:pPr>
            <a:r>
              <a:rPr lang="nl-NL" sz="1800" dirty="0"/>
              <a:t>Als kind betrokken is bij pesten, of bij </a:t>
            </a:r>
            <a:r>
              <a:rPr lang="nl-NL" sz="1800" dirty="0" smtClean="0"/>
              <a:t>problemen</a:t>
            </a:r>
          </a:p>
          <a:p>
            <a:pPr marL="457200" lvl="0" indent="-342900">
              <a:buClr>
                <a:srgbClr val="000000"/>
              </a:buClr>
              <a:buSzPct val="100000"/>
              <a:buFont typeface="Calibri"/>
              <a:buChar char="●"/>
            </a:pPr>
            <a:endParaRPr lang="nl-NL" sz="1800" dirty="0" smtClean="0"/>
          </a:p>
          <a:p>
            <a:pPr marL="457200" lvl="0" indent="-342900">
              <a:buClr>
                <a:srgbClr val="000000"/>
              </a:buClr>
              <a:buSzPct val="100000"/>
              <a:buFont typeface="Calibri"/>
              <a:buChar char="●"/>
            </a:pPr>
            <a:r>
              <a:rPr lang="nl-NL" sz="1800" dirty="0" smtClean="0"/>
              <a:t>Doel: bepalen of extra aandacht nodig is</a:t>
            </a:r>
          </a:p>
          <a:p>
            <a:pPr marL="457200" lvl="0" indent="-342900">
              <a:buClr>
                <a:srgbClr val="000000"/>
              </a:buClr>
              <a:buSzPct val="100000"/>
              <a:buFont typeface="Calibri"/>
              <a:buChar char="●"/>
            </a:pPr>
            <a:endParaRPr lang="nl-NL" sz="1800" dirty="0" smtClean="0"/>
          </a:p>
          <a:p>
            <a:pPr marL="457200" lvl="0" indent="-342900">
              <a:buClr>
                <a:srgbClr val="000000"/>
              </a:buClr>
              <a:buSzPct val="100000"/>
              <a:buFont typeface="Calibri"/>
              <a:buChar char="●"/>
            </a:pPr>
            <a:endParaRPr lang="nl-NL" sz="1800" dirty="0"/>
          </a:p>
          <a:p>
            <a:pPr marL="114300" lvl="0">
              <a:buClr>
                <a:srgbClr val="000000"/>
              </a:buClr>
              <a:buSzPct val="100000"/>
            </a:pPr>
            <a:r>
              <a:rPr lang="nl-NL" sz="1800" b="1" dirty="0"/>
              <a:t>Pesten behoeft </a:t>
            </a:r>
            <a:r>
              <a:rPr lang="nl-NL" sz="1800" b="1" dirty="0" smtClean="0"/>
              <a:t>aandacht als:</a:t>
            </a:r>
          </a:p>
          <a:p>
            <a:pPr marL="114300" lvl="0">
              <a:buClr>
                <a:srgbClr val="000000"/>
              </a:buClr>
              <a:buSzPct val="100000"/>
            </a:pPr>
            <a:endParaRPr lang="nl-NL" sz="1800" b="1" dirty="0"/>
          </a:p>
          <a:p>
            <a:pPr marL="457200" lvl="0" indent="-342900">
              <a:buClr>
                <a:srgbClr val="000000"/>
              </a:buClr>
              <a:buSzPct val="100000"/>
              <a:buFont typeface="Calibri"/>
              <a:buChar char="●"/>
            </a:pPr>
            <a:r>
              <a:rPr lang="nl-NL" sz="1800" dirty="0"/>
              <a:t>niet </a:t>
            </a:r>
            <a:r>
              <a:rPr lang="nl-NL" sz="1800" dirty="0" smtClean="0"/>
              <a:t>incidenteel</a:t>
            </a:r>
          </a:p>
          <a:p>
            <a:pPr marL="457200" lvl="0" indent="-342900">
              <a:buClr>
                <a:srgbClr val="000000"/>
              </a:buClr>
              <a:buSzPct val="100000"/>
              <a:buFont typeface="Calibri"/>
              <a:buChar char="●"/>
            </a:pPr>
            <a:endParaRPr lang="nl-NL" sz="1800" dirty="0"/>
          </a:p>
          <a:p>
            <a:pPr marL="457200" lvl="0" indent="-342900">
              <a:buClr>
                <a:srgbClr val="000000"/>
              </a:buClr>
              <a:buSzPct val="100000"/>
              <a:buFont typeface="Calibri"/>
              <a:buChar char="●"/>
            </a:pPr>
            <a:r>
              <a:rPr lang="nl-NL" sz="1800" dirty="0"/>
              <a:t>leidt tot disfunctioneren / verminderd welzijn van het </a:t>
            </a:r>
            <a:r>
              <a:rPr lang="nl-NL" sz="1800" dirty="0" smtClean="0"/>
              <a:t>kind</a:t>
            </a:r>
          </a:p>
          <a:p>
            <a:pPr marL="457200" lvl="0" indent="-342900">
              <a:buClr>
                <a:srgbClr val="000000"/>
              </a:buClr>
              <a:buSzPct val="100000"/>
              <a:buFont typeface="Calibri"/>
              <a:buChar char="●"/>
            </a:pPr>
            <a:endParaRPr lang="nl-NL" sz="1800" dirty="0"/>
          </a:p>
          <a:p>
            <a:pPr marL="457200" lvl="0" indent="-342900">
              <a:buClr>
                <a:srgbClr val="000000"/>
              </a:buClr>
              <a:buSzPct val="100000"/>
              <a:buFont typeface="Calibri"/>
              <a:buChar char="●"/>
            </a:pPr>
            <a:r>
              <a:rPr lang="nl-NL" sz="1800" dirty="0"/>
              <a:t>kind (of ouder) probleem </a:t>
            </a:r>
            <a:r>
              <a:rPr lang="nl-NL" sz="1800" dirty="0" smtClean="0"/>
              <a:t>aangeeft</a:t>
            </a:r>
          </a:p>
          <a:p>
            <a:pPr marL="457200" lvl="0" indent="-342900">
              <a:buClr>
                <a:srgbClr val="000000"/>
              </a:buClr>
              <a:buSzPct val="100000"/>
              <a:buFont typeface="Calibri"/>
              <a:buChar char="●"/>
            </a:pPr>
            <a:endParaRPr lang="nl-NL" sz="1800" dirty="0"/>
          </a:p>
          <a:p>
            <a:pPr marL="457200" lvl="0" indent="-342900">
              <a:buClr>
                <a:srgbClr val="000000"/>
              </a:buClr>
              <a:buSzPct val="100000"/>
              <a:buFont typeface="Calibri"/>
              <a:buChar char="●"/>
            </a:pPr>
            <a:r>
              <a:rPr lang="nl-NL" sz="1800" dirty="0"/>
              <a:t>onveilig klimaat voor hele groep</a:t>
            </a:r>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5058329"/>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335450" y="922475"/>
            <a:ext cx="8351550" cy="465900"/>
          </a:xfrm>
          <a:prstGeom prst="rect">
            <a:avLst/>
          </a:prstGeom>
          <a:noFill/>
          <a:ln>
            <a:noFill/>
          </a:ln>
        </p:spPr>
        <p:txBody>
          <a:bodyPr lIns="91425" tIns="45700" rIns="91425" bIns="45700" anchor="t" anchorCtr="0">
            <a:noAutofit/>
          </a:bodyPr>
          <a:lstStyle/>
          <a:p>
            <a:pPr lvl="0">
              <a:buClr>
                <a:schemeClr val="dk2"/>
              </a:buClr>
              <a:buSzPct val="25000"/>
            </a:pPr>
            <a:r>
              <a:rPr lang="en-US" sz="3200" b="1" dirty="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Aanpak</a:t>
            </a:r>
            <a:r>
              <a:rPr lang="en-US" sz="3200" b="1" dirty="0" smtClean="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bij</a:t>
            </a:r>
            <a:r>
              <a:rPr lang="en-US" sz="3200" b="1" dirty="0" smtClean="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pesten</a:t>
            </a:r>
            <a:endParaRPr lang="en-US" sz="3200" b="1" dirty="0">
              <a:solidFill>
                <a:srgbClr val="4C1130"/>
              </a:solidFill>
              <a:latin typeface="Calibri"/>
              <a:ea typeface="Calibri"/>
              <a:cs typeface="Calibri"/>
              <a:sym typeface="Calibri"/>
            </a:endParaRPr>
          </a:p>
        </p:txBody>
      </p:sp>
      <p:sp>
        <p:nvSpPr>
          <p:cNvPr id="118" name="Shape 118"/>
          <p:cNvSpPr txBox="1"/>
          <p:nvPr/>
        </p:nvSpPr>
        <p:spPr>
          <a:xfrm>
            <a:off x="179512" y="1500200"/>
            <a:ext cx="8856984" cy="5167300"/>
          </a:xfrm>
          <a:prstGeom prst="rect">
            <a:avLst/>
          </a:prstGeom>
          <a:noFill/>
          <a:ln>
            <a:noFill/>
          </a:ln>
        </p:spPr>
        <p:txBody>
          <a:bodyPr lIns="91425" tIns="45700" rIns="91425" bIns="45700" anchor="t" anchorCtr="0">
            <a:noAutofit/>
          </a:bodyPr>
          <a:lstStyle/>
          <a:p>
            <a:pPr marL="114300" lvl="0">
              <a:buClr>
                <a:srgbClr val="000000"/>
              </a:buClr>
              <a:buSzPct val="100000"/>
            </a:pPr>
            <a:endParaRPr lang="nl-NL" sz="1800" dirty="0" smtClean="0"/>
          </a:p>
          <a:p>
            <a:pPr marL="114300" lvl="0">
              <a:buClr>
                <a:srgbClr val="000000"/>
              </a:buClr>
              <a:buSzPct val="100000"/>
            </a:pPr>
            <a:r>
              <a:rPr lang="nl-NL" sz="1800" dirty="0" smtClean="0"/>
              <a:t>Voor </a:t>
            </a:r>
            <a:r>
              <a:rPr lang="nl-NL" sz="1800" dirty="0"/>
              <a:t>gepeste én pestende kinderen</a:t>
            </a:r>
          </a:p>
          <a:p>
            <a:pPr marL="457200" lvl="0" indent="-342900">
              <a:buClr>
                <a:srgbClr val="000000"/>
              </a:buClr>
              <a:buSzPct val="100000"/>
              <a:buFont typeface="Calibri"/>
              <a:buChar char="●"/>
            </a:pPr>
            <a:endParaRPr lang="nl-NL" sz="1800" dirty="0"/>
          </a:p>
          <a:p>
            <a:pPr marL="114300" lvl="0">
              <a:buClr>
                <a:srgbClr val="000000"/>
              </a:buClr>
              <a:buSzPct val="100000"/>
            </a:pPr>
            <a:r>
              <a:rPr lang="nl-NL" sz="1800" dirty="0"/>
              <a:t>Individueel traject bestaat uit </a:t>
            </a:r>
            <a:r>
              <a:rPr lang="nl-NL" sz="1800" b="1" dirty="0"/>
              <a:t>5 stappen</a:t>
            </a:r>
            <a:r>
              <a:rPr lang="nl-NL" sz="1800" dirty="0" smtClean="0"/>
              <a:t>:</a:t>
            </a:r>
          </a:p>
          <a:p>
            <a:pPr marL="114300" lvl="0">
              <a:buClr>
                <a:srgbClr val="000000"/>
              </a:buClr>
              <a:buSzPct val="100000"/>
            </a:pPr>
            <a:endParaRPr lang="nl-NL" sz="1800" dirty="0"/>
          </a:p>
          <a:p>
            <a:pPr marL="457200" lvl="0" indent="-342900">
              <a:buClr>
                <a:srgbClr val="000000"/>
              </a:buClr>
              <a:buSzPct val="100000"/>
              <a:buFont typeface="Calibri"/>
              <a:buChar char="●"/>
            </a:pPr>
            <a:r>
              <a:rPr lang="nl-NL" sz="1800" dirty="0"/>
              <a:t>1. Inschatting behoeftes van het kind</a:t>
            </a:r>
          </a:p>
          <a:p>
            <a:pPr marL="457200" lvl="0" indent="-342900">
              <a:buClr>
                <a:srgbClr val="000000"/>
              </a:buClr>
              <a:buSzPct val="100000"/>
              <a:buFont typeface="Calibri"/>
              <a:buChar char="●"/>
            </a:pPr>
            <a:r>
              <a:rPr lang="nl-NL" sz="1800" dirty="0"/>
              <a:t>2. Overleg met ouders</a:t>
            </a:r>
          </a:p>
          <a:p>
            <a:pPr marL="457200" lvl="0" indent="-342900">
              <a:buClr>
                <a:srgbClr val="000000"/>
              </a:buClr>
              <a:buSzPct val="100000"/>
              <a:buFont typeface="Calibri"/>
              <a:buChar char="●"/>
            </a:pPr>
            <a:r>
              <a:rPr lang="nl-NL" sz="1800" dirty="0"/>
              <a:t>3. Overleg met school </a:t>
            </a:r>
          </a:p>
          <a:p>
            <a:pPr marL="457200" lvl="0" indent="-342900">
              <a:buClr>
                <a:srgbClr val="000000"/>
              </a:buClr>
              <a:buSzPct val="100000"/>
              <a:buFont typeface="Calibri"/>
              <a:buChar char="●"/>
            </a:pPr>
            <a:r>
              <a:rPr lang="nl-NL" sz="1800" dirty="0"/>
              <a:t>4. Verwijzen voor individuele hulp</a:t>
            </a:r>
          </a:p>
          <a:p>
            <a:pPr marL="457200" lvl="0" indent="-342900">
              <a:buClr>
                <a:srgbClr val="000000"/>
              </a:buClr>
              <a:buSzPct val="100000"/>
              <a:buFont typeface="Calibri"/>
              <a:buChar char="●"/>
            </a:pPr>
            <a:r>
              <a:rPr lang="nl-NL" sz="1800" dirty="0"/>
              <a:t>5. Follow-up</a:t>
            </a:r>
          </a:p>
          <a:p>
            <a:pPr marL="457200" lvl="0" indent="-342900">
              <a:buClr>
                <a:srgbClr val="000000"/>
              </a:buClr>
              <a:buSzPct val="100000"/>
              <a:buFont typeface="Calibri"/>
              <a:buChar char="●"/>
            </a:pPr>
            <a:endParaRPr lang="nl-NL" sz="1800" dirty="0"/>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pic>
        <p:nvPicPr>
          <p:cNvPr id="5122" name="Picture 2" descr="\\tsn.tno.nl\Data\Projects\031\2\21060\Richtlijn pesten\Ouderfolder\Tekeningen Mulder\Definitieve versie\Stop.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5433" y="4293096"/>
            <a:ext cx="4341366" cy="223701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8845499"/>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335450" y="922475"/>
            <a:ext cx="8351550" cy="465900"/>
          </a:xfrm>
          <a:prstGeom prst="rect">
            <a:avLst/>
          </a:prstGeom>
          <a:noFill/>
          <a:ln>
            <a:noFill/>
          </a:ln>
        </p:spPr>
        <p:txBody>
          <a:bodyPr lIns="91425" tIns="45700" rIns="91425" bIns="45700" anchor="t" anchorCtr="0">
            <a:noAutofit/>
          </a:bodyPr>
          <a:lstStyle/>
          <a:p>
            <a:pPr lvl="0">
              <a:buClr>
                <a:schemeClr val="dk2"/>
              </a:buClr>
              <a:buSzPct val="25000"/>
            </a:pPr>
            <a:r>
              <a:rPr lang="en-US" sz="3200" b="1" dirty="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Aanpak</a:t>
            </a:r>
            <a:r>
              <a:rPr lang="en-US" sz="3200" b="1" dirty="0" smtClean="0">
                <a:solidFill>
                  <a:srgbClr val="4C1130"/>
                </a:solidFill>
                <a:latin typeface="Calibri"/>
                <a:ea typeface="Calibri"/>
                <a:cs typeface="Calibri"/>
                <a:sym typeface="Calibri"/>
              </a:rPr>
              <a:t> – </a:t>
            </a:r>
            <a:r>
              <a:rPr lang="en-US" sz="3200" b="1" dirty="0" err="1" smtClean="0">
                <a:solidFill>
                  <a:srgbClr val="4C1130"/>
                </a:solidFill>
                <a:latin typeface="Calibri"/>
                <a:ea typeface="Calibri"/>
                <a:cs typeface="Calibri"/>
                <a:sym typeface="Calibri"/>
              </a:rPr>
              <a:t>ondersteuning</a:t>
            </a:r>
            <a:r>
              <a:rPr lang="en-US" sz="3200" b="1" dirty="0" smtClean="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stap</a:t>
            </a:r>
            <a:r>
              <a:rPr lang="en-US" sz="3200" b="1" dirty="0" smtClean="0">
                <a:solidFill>
                  <a:srgbClr val="4C1130"/>
                </a:solidFill>
                <a:latin typeface="Calibri"/>
                <a:ea typeface="Calibri"/>
                <a:cs typeface="Calibri"/>
                <a:sym typeface="Calibri"/>
              </a:rPr>
              <a:t> 1-3)</a:t>
            </a:r>
            <a:endParaRPr lang="en-US" sz="3200" b="1" dirty="0">
              <a:solidFill>
                <a:srgbClr val="4C1130"/>
              </a:solidFill>
              <a:latin typeface="Calibri"/>
              <a:ea typeface="Calibri"/>
              <a:cs typeface="Calibri"/>
              <a:sym typeface="Calibri"/>
            </a:endParaRPr>
          </a:p>
        </p:txBody>
      </p:sp>
      <p:sp>
        <p:nvSpPr>
          <p:cNvPr id="118" name="Shape 118"/>
          <p:cNvSpPr txBox="1"/>
          <p:nvPr/>
        </p:nvSpPr>
        <p:spPr>
          <a:xfrm>
            <a:off x="145050" y="1524334"/>
            <a:ext cx="8856984" cy="4809120"/>
          </a:xfrm>
          <a:prstGeom prst="rect">
            <a:avLst/>
          </a:prstGeom>
          <a:noFill/>
          <a:ln>
            <a:noFill/>
          </a:ln>
        </p:spPr>
        <p:txBody>
          <a:bodyPr lIns="91425" tIns="45700" rIns="91425" bIns="45700" anchor="t" anchorCtr="0">
            <a:noAutofit/>
          </a:bodyPr>
          <a:lstStyle/>
          <a:p>
            <a:pPr marL="342900" indent="-342900">
              <a:buAutoNum type="arabicPeriod"/>
            </a:pPr>
            <a:r>
              <a:rPr lang="en-GB" sz="1800" b="1" dirty="0" err="1" smtClean="0">
                <a:latin typeface="Calibri" panose="020F0502020204030204" pitchFamily="34" charset="0"/>
              </a:rPr>
              <a:t>Inschatting</a:t>
            </a:r>
            <a:r>
              <a:rPr lang="en-GB" sz="1800" b="1" dirty="0" smtClean="0">
                <a:latin typeface="Calibri" panose="020F0502020204030204" pitchFamily="34" charset="0"/>
              </a:rPr>
              <a:t> </a:t>
            </a:r>
            <a:r>
              <a:rPr lang="en-GB" sz="1800" b="1" dirty="0" err="1">
                <a:latin typeface="Calibri" panose="020F0502020204030204" pitchFamily="34" charset="0"/>
              </a:rPr>
              <a:t>behoeftes</a:t>
            </a:r>
            <a:r>
              <a:rPr lang="en-GB" sz="1800" b="1" dirty="0">
                <a:latin typeface="Calibri" panose="020F0502020204030204" pitchFamily="34" charset="0"/>
              </a:rPr>
              <a:t> van het </a:t>
            </a:r>
            <a:r>
              <a:rPr lang="en-GB" sz="1800" b="1" dirty="0" smtClean="0">
                <a:latin typeface="Calibri" panose="020F0502020204030204" pitchFamily="34" charset="0"/>
              </a:rPr>
              <a:t>kind</a:t>
            </a:r>
          </a:p>
          <a:p>
            <a:pPr marL="342900" indent="-342900">
              <a:buAutoNum type="arabicPeriod"/>
            </a:pPr>
            <a:endParaRPr lang="en-GB" sz="1600" dirty="0">
              <a:latin typeface="Calibri" panose="020F0502020204030204" pitchFamily="34" charset="0"/>
            </a:endParaRPr>
          </a:p>
          <a:p>
            <a:pPr marL="457200" lvl="0" indent="-342900">
              <a:buClr>
                <a:srgbClr val="000000"/>
              </a:buClr>
              <a:buSzPct val="100000"/>
              <a:buFont typeface="Calibri"/>
              <a:buChar char="●"/>
            </a:pPr>
            <a:r>
              <a:rPr lang="en-GB" sz="1600" dirty="0" err="1" smtClean="0">
                <a:latin typeface="Calibri" panose="020F0502020204030204" pitchFamily="34" charset="0"/>
              </a:rPr>
              <a:t>Hulp</a:t>
            </a:r>
            <a:r>
              <a:rPr lang="en-GB" sz="1600" dirty="0" smtClean="0">
                <a:latin typeface="Calibri" panose="020F0502020204030204" pitchFamily="34" charset="0"/>
              </a:rPr>
              <a:t> </a:t>
            </a:r>
            <a:r>
              <a:rPr lang="en-GB" sz="1600" dirty="0" err="1">
                <a:latin typeface="Calibri" panose="020F0502020204030204" pitchFamily="34" charset="0"/>
              </a:rPr>
              <a:t>hierop</a:t>
            </a:r>
            <a:r>
              <a:rPr lang="en-GB" sz="1600" dirty="0">
                <a:latin typeface="Calibri" panose="020F0502020204030204" pitchFamily="34" charset="0"/>
              </a:rPr>
              <a:t> </a:t>
            </a:r>
            <a:r>
              <a:rPr lang="en-GB" sz="1600" dirty="0" err="1" smtClean="0">
                <a:latin typeface="Calibri" panose="020F0502020204030204" pitchFamily="34" charset="0"/>
              </a:rPr>
              <a:t>aansluiten</a:t>
            </a:r>
            <a:endParaRPr lang="nl-NL" sz="1600" dirty="0">
              <a:latin typeface="Calibri" panose="020F0502020204030204" pitchFamily="34" charset="0"/>
            </a:endParaRPr>
          </a:p>
          <a:p>
            <a:pPr marL="457200" indent="-342900">
              <a:buClr>
                <a:srgbClr val="000000"/>
              </a:buClr>
              <a:buSzPct val="100000"/>
              <a:buFont typeface="Calibri"/>
              <a:buChar char="●"/>
            </a:pPr>
            <a:r>
              <a:rPr lang="en-GB" sz="1600" dirty="0" err="1" smtClean="0">
                <a:latin typeface="Calibri" panose="020F0502020204030204" pitchFamily="34" charset="0"/>
              </a:rPr>
              <a:t>Informeren</a:t>
            </a:r>
            <a:r>
              <a:rPr lang="en-GB" sz="1600" dirty="0" smtClean="0">
                <a:latin typeface="Calibri" panose="020F0502020204030204" pitchFamily="34" charset="0"/>
              </a:rPr>
              <a:t> </a:t>
            </a:r>
            <a:r>
              <a:rPr lang="en-GB" sz="1600" dirty="0" err="1">
                <a:latin typeface="Calibri" panose="020F0502020204030204" pitchFamily="34" charset="0"/>
              </a:rPr>
              <a:t>naar</a:t>
            </a:r>
            <a:r>
              <a:rPr lang="en-GB" sz="1600" dirty="0">
                <a:latin typeface="Calibri" panose="020F0502020204030204" pitchFamily="34" charset="0"/>
              </a:rPr>
              <a:t> </a:t>
            </a:r>
            <a:r>
              <a:rPr lang="en-GB" sz="1600" dirty="0" err="1">
                <a:latin typeface="Calibri" panose="020F0502020204030204" pitchFamily="34" charset="0"/>
              </a:rPr>
              <a:t>voorkeur</a:t>
            </a:r>
            <a:r>
              <a:rPr lang="en-GB" sz="1600" dirty="0">
                <a:latin typeface="Calibri" panose="020F0502020204030204" pitchFamily="34" charset="0"/>
              </a:rPr>
              <a:t> </a:t>
            </a:r>
            <a:r>
              <a:rPr lang="en-GB" sz="1600" dirty="0" err="1">
                <a:latin typeface="Calibri" panose="020F0502020204030204" pitchFamily="34" charset="0"/>
              </a:rPr>
              <a:t>voor</a:t>
            </a:r>
            <a:r>
              <a:rPr lang="en-GB" sz="1600" dirty="0">
                <a:latin typeface="Calibri" panose="020F0502020204030204" pitchFamily="34" charset="0"/>
              </a:rPr>
              <a:t> </a:t>
            </a:r>
            <a:r>
              <a:rPr lang="en-GB" sz="1600" dirty="0" err="1" smtClean="0">
                <a:latin typeface="Calibri" panose="020F0502020204030204" pitchFamily="34" charset="0"/>
              </a:rPr>
              <a:t>volwassenen</a:t>
            </a:r>
            <a:endParaRPr lang="en-GB" sz="1600" dirty="0" smtClean="0">
              <a:latin typeface="Calibri" panose="020F0502020204030204" pitchFamily="34" charset="0"/>
            </a:endParaRPr>
          </a:p>
          <a:p>
            <a:pPr marL="457200" lvl="3" indent="-342900">
              <a:buClr>
                <a:srgbClr val="000000"/>
              </a:buClr>
              <a:buSzPct val="100000"/>
              <a:buFont typeface="Calibri"/>
              <a:buChar char="●"/>
            </a:pPr>
            <a:r>
              <a:rPr lang="en-GB" sz="1600" dirty="0" err="1">
                <a:latin typeface="Calibri" panose="020F0502020204030204" pitchFamily="34" charset="0"/>
              </a:rPr>
              <a:t>Toestemming</a:t>
            </a:r>
            <a:r>
              <a:rPr lang="en-GB" sz="1600" dirty="0">
                <a:latin typeface="Calibri" panose="020F0502020204030204" pitchFamily="34" charset="0"/>
              </a:rPr>
              <a:t> om met </a:t>
            </a:r>
            <a:r>
              <a:rPr lang="en-GB" sz="1600" dirty="0" err="1">
                <a:latin typeface="Calibri" panose="020F0502020204030204" pitchFamily="34" charset="0"/>
              </a:rPr>
              <a:t>ouders</a:t>
            </a:r>
            <a:r>
              <a:rPr lang="en-GB" sz="1600" dirty="0">
                <a:latin typeface="Calibri" panose="020F0502020204030204" pitchFamily="34" charset="0"/>
              </a:rPr>
              <a:t>/</a:t>
            </a:r>
            <a:r>
              <a:rPr lang="en-GB" sz="1600" dirty="0" err="1">
                <a:latin typeface="Calibri" panose="020F0502020204030204" pitchFamily="34" charset="0"/>
              </a:rPr>
              <a:t>anderen</a:t>
            </a:r>
            <a:r>
              <a:rPr lang="en-GB" sz="1600" dirty="0">
                <a:latin typeface="Calibri" panose="020F0502020204030204" pitchFamily="34" charset="0"/>
              </a:rPr>
              <a:t> </a:t>
            </a:r>
            <a:r>
              <a:rPr lang="en-GB" sz="1600" dirty="0" err="1">
                <a:latin typeface="Calibri" panose="020F0502020204030204" pitchFamily="34" charset="0"/>
              </a:rPr>
              <a:t>te</a:t>
            </a:r>
            <a:r>
              <a:rPr lang="en-GB" sz="1600" dirty="0">
                <a:latin typeface="Calibri" panose="020F0502020204030204" pitchFamily="34" charset="0"/>
              </a:rPr>
              <a:t> </a:t>
            </a:r>
            <a:r>
              <a:rPr lang="en-GB" sz="1600" dirty="0" err="1">
                <a:latin typeface="Calibri" panose="020F0502020204030204" pitchFamily="34" charset="0"/>
              </a:rPr>
              <a:t>bespreken</a:t>
            </a:r>
            <a:endParaRPr lang="en-GB" sz="1600" dirty="0">
              <a:latin typeface="Calibri" panose="020F0502020204030204" pitchFamily="34" charset="0"/>
            </a:endParaRPr>
          </a:p>
          <a:p>
            <a:pPr marL="457200" indent="-342900">
              <a:buClr>
                <a:srgbClr val="000000"/>
              </a:buClr>
              <a:buSzPct val="100000"/>
              <a:buFont typeface="Calibri"/>
              <a:buChar char="●"/>
            </a:pPr>
            <a:endParaRPr lang="en-GB" sz="1600" dirty="0" smtClean="0">
              <a:latin typeface="Calibri" panose="020F0502020204030204" pitchFamily="34" charset="0"/>
            </a:endParaRPr>
          </a:p>
          <a:p>
            <a:r>
              <a:rPr lang="en-GB" sz="1600" b="1" dirty="0" smtClean="0">
                <a:latin typeface="Calibri" panose="020F0502020204030204" pitchFamily="34" charset="0"/>
              </a:rPr>
              <a:t>2</a:t>
            </a:r>
            <a:r>
              <a:rPr lang="en-GB" sz="1800" b="1" dirty="0" smtClean="0">
                <a:latin typeface="Calibri" panose="020F0502020204030204" pitchFamily="34" charset="0"/>
              </a:rPr>
              <a:t>.    </a:t>
            </a:r>
            <a:r>
              <a:rPr lang="en-GB" sz="1800" b="1" dirty="0" err="1" smtClean="0">
                <a:latin typeface="Calibri" panose="020F0502020204030204" pitchFamily="34" charset="0"/>
              </a:rPr>
              <a:t>Overleg</a:t>
            </a:r>
            <a:r>
              <a:rPr lang="en-GB" sz="1800" b="1" dirty="0" smtClean="0">
                <a:latin typeface="Calibri" panose="020F0502020204030204" pitchFamily="34" charset="0"/>
              </a:rPr>
              <a:t> met </a:t>
            </a:r>
            <a:r>
              <a:rPr lang="en-GB" sz="1800" b="1" dirty="0" err="1" smtClean="0">
                <a:latin typeface="Calibri" panose="020F0502020204030204" pitchFamily="34" charset="0"/>
              </a:rPr>
              <a:t>ouders</a:t>
            </a:r>
            <a:endParaRPr lang="en-GB" sz="1800" b="1" dirty="0">
              <a:latin typeface="Calibri" panose="020F0502020204030204" pitchFamily="34" charset="0"/>
            </a:endParaRPr>
          </a:p>
          <a:p>
            <a:pPr marL="342900" indent="-342900">
              <a:buAutoNum type="arabicPeriod"/>
            </a:pPr>
            <a:endParaRPr lang="en-GB" sz="1600" dirty="0">
              <a:latin typeface="Calibri" panose="020F0502020204030204" pitchFamily="34" charset="0"/>
            </a:endParaRPr>
          </a:p>
          <a:p>
            <a:pPr marL="457200" indent="-342900">
              <a:buClr>
                <a:srgbClr val="000000"/>
              </a:buClr>
              <a:buSzPct val="100000"/>
              <a:buFont typeface="Calibri"/>
              <a:buChar char="●"/>
            </a:pPr>
            <a:r>
              <a:rPr lang="en-GB" sz="1600" dirty="0" err="1" smtClean="0">
                <a:latin typeface="Calibri" panose="020F0502020204030204" pitchFamily="34" charset="0"/>
              </a:rPr>
              <a:t>Mogelijkheden</a:t>
            </a:r>
            <a:r>
              <a:rPr lang="en-GB" sz="1600" dirty="0" smtClean="0">
                <a:latin typeface="Calibri" panose="020F0502020204030204" pitchFamily="34" charset="0"/>
              </a:rPr>
              <a:t>/</a:t>
            </a:r>
            <a:r>
              <a:rPr lang="en-GB" sz="1600" dirty="0" err="1" smtClean="0">
                <a:latin typeface="Calibri" panose="020F0502020204030204" pitchFamily="34" charset="0"/>
              </a:rPr>
              <a:t>behoeftes</a:t>
            </a:r>
            <a:r>
              <a:rPr lang="en-GB" sz="1600" dirty="0" smtClean="0">
                <a:latin typeface="Calibri" panose="020F0502020204030204" pitchFamily="34" charset="0"/>
              </a:rPr>
              <a:t> </a:t>
            </a:r>
            <a:r>
              <a:rPr lang="en-GB" sz="1600" dirty="0" err="1">
                <a:latin typeface="Calibri" panose="020F0502020204030204" pitchFamily="34" charset="0"/>
              </a:rPr>
              <a:t>voor</a:t>
            </a:r>
            <a:r>
              <a:rPr lang="en-GB" sz="1600" dirty="0">
                <a:latin typeface="Calibri" panose="020F0502020204030204" pitchFamily="34" charset="0"/>
              </a:rPr>
              <a:t> </a:t>
            </a:r>
            <a:r>
              <a:rPr lang="en-GB" sz="1600" dirty="0" err="1">
                <a:latin typeface="Calibri" panose="020F0502020204030204" pitchFamily="34" charset="0"/>
              </a:rPr>
              <a:t>individueel</a:t>
            </a:r>
            <a:r>
              <a:rPr lang="en-GB" sz="1600" dirty="0">
                <a:latin typeface="Calibri" panose="020F0502020204030204" pitchFamily="34" charset="0"/>
              </a:rPr>
              <a:t> </a:t>
            </a:r>
            <a:r>
              <a:rPr lang="en-GB" sz="1600" dirty="0" err="1" smtClean="0">
                <a:latin typeface="Calibri" panose="020F0502020204030204" pitchFamily="34" charset="0"/>
              </a:rPr>
              <a:t>traject</a:t>
            </a:r>
            <a:endParaRPr lang="nl-NL" sz="1600" dirty="0" smtClean="0">
              <a:latin typeface="Calibri" panose="020F0502020204030204" pitchFamily="34" charset="0"/>
            </a:endParaRPr>
          </a:p>
          <a:p>
            <a:pPr marL="457200" lvl="3" indent="-342900">
              <a:buClr>
                <a:srgbClr val="000000"/>
              </a:buClr>
              <a:buSzPct val="100000"/>
              <a:buFont typeface="Calibri"/>
              <a:buChar char="●"/>
            </a:pPr>
            <a:r>
              <a:rPr lang="en-GB" sz="1600" dirty="0" err="1" smtClean="0">
                <a:latin typeface="Calibri" panose="020F0502020204030204" pitchFamily="34" charset="0"/>
              </a:rPr>
              <a:t>Toestemming</a:t>
            </a:r>
            <a:r>
              <a:rPr lang="en-GB" sz="1600" dirty="0" smtClean="0">
                <a:latin typeface="Calibri" panose="020F0502020204030204" pitchFamily="34" charset="0"/>
              </a:rPr>
              <a:t> </a:t>
            </a:r>
            <a:r>
              <a:rPr lang="en-GB" sz="1600" dirty="0">
                <a:latin typeface="Calibri" panose="020F0502020204030204" pitchFamily="34" charset="0"/>
              </a:rPr>
              <a:t>om met school </a:t>
            </a:r>
            <a:r>
              <a:rPr lang="en-GB" sz="1600" dirty="0" err="1">
                <a:latin typeface="Calibri" panose="020F0502020204030204" pitchFamily="34" charset="0"/>
              </a:rPr>
              <a:t>te</a:t>
            </a:r>
            <a:r>
              <a:rPr lang="en-GB" sz="1600" dirty="0">
                <a:latin typeface="Calibri" panose="020F0502020204030204" pitchFamily="34" charset="0"/>
              </a:rPr>
              <a:t> </a:t>
            </a:r>
            <a:r>
              <a:rPr lang="en-GB" sz="1600" dirty="0" err="1" smtClean="0">
                <a:latin typeface="Calibri" panose="020F0502020204030204" pitchFamily="34" charset="0"/>
              </a:rPr>
              <a:t>bespreken</a:t>
            </a:r>
            <a:endParaRPr lang="en-GB" sz="1600" dirty="0">
              <a:latin typeface="Calibri" panose="020F0502020204030204" pitchFamily="34" charset="0"/>
            </a:endParaRPr>
          </a:p>
          <a:p>
            <a:pPr marL="457200" lvl="3" indent="-342900">
              <a:buClr>
                <a:srgbClr val="000000"/>
              </a:buClr>
              <a:buSzPct val="100000"/>
              <a:buFont typeface="Calibri"/>
              <a:buChar char="●"/>
            </a:pPr>
            <a:r>
              <a:rPr lang="en-GB" sz="1600" dirty="0" err="1" smtClean="0">
                <a:latin typeface="Calibri" panose="020F0502020204030204" pitchFamily="34" charset="0"/>
              </a:rPr>
              <a:t>Ouders</a:t>
            </a:r>
            <a:r>
              <a:rPr lang="en-GB" sz="1600" dirty="0" smtClean="0">
                <a:latin typeface="Calibri" panose="020F0502020204030204" pitchFamily="34" charset="0"/>
              </a:rPr>
              <a:t> </a:t>
            </a:r>
            <a:r>
              <a:rPr lang="en-GB" sz="1600" dirty="0" err="1">
                <a:latin typeface="Calibri" panose="020F0502020204030204" pitchFamily="34" charset="0"/>
              </a:rPr>
              <a:t>aansporen</a:t>
            </a:r>
            <a:r>
              <a:rPr lang="en-GB" sz="1600" dirty="0">
                <a:latin typeface="Calibri" panose="020F0502020204030204" pitchFamily="34" charset="0"/>
              </a:rPr>
              <a:t> </a:t>
            </a:r>
            <a:r>
              <a:rPr lang="en-GB" sz="1600" dirty="0" err="1">
                <a:latin typeface="Calibri" panose="020F0502020204030204" pitchFamily="34" charset="0"/>
              </a:rPr>
              <a:t>zelf</a:t>
            </a:r>
            <a:r>
              <a:rPr lang="en-GB" sz="1600" dirty="0">
                <a:latin typeface="Calibri" panose="020F0502020204030204" pitchFamily="34" charset="0"/>
              </a:rPr>
              <a:t> met school </a:t>
            </a:r>
            <a:r>
              <a:rPr lang="en-GB" sz="1600" dirty="0" err="1">
                <a:latin typeface="Calibri" panose="020F0502020204030204" pitchFamily="34" charset="0"/>
              </a:rPr>
              <a:t>te</a:t>
            </a:r>
            <a:r>
              <a:rPr lang="en-GB" sz="1600" dirty="0">
                <a:latin typeface="Calibri" panose="020F0502020204030204" pitchFamily="34" charset="0"/>
              </a:rPr>
              <a:t> </a:t>
            </a:r>
            <a:r>
              <a:rPr lang="en-GB" sz="1600" dirty="0" err="1">
                <a:latin typeface="Calibri" panose="020F0502020204030204" pitchFamily="34" charset="0"/>
              </a:rPr>
              <a:t>gaan</a:t>
            </a:r>
            <a:r>
              <a:rPr lang="en-GB" sz="1600" dirty="0">
                <a:latin typeface="Calibri" panose="020F0502020204030204" pitchFamily="34" charset="0"/>
              </a:rPr>
              <a:t> </a:t>
            </a:r>
            <a:r>
              <a:rPr lang="en-GB" sz="1600" dirty="0" err="1">
                <a:latin typeface="Calibri" panose="020F0502020204030204" pitchFamily="34" charset="0"/>
              </a:rPr>
              <a:t>praten</a:t>
            </a:r>
            <a:endParaRPr lang="en-GB" sz="1600" dirty="0">
              <a:latin typeface="Calibri" panose="020F0502020204030204" pitchFamily="34" charset="0"/>
            </a:endParaRPr>
          </a:p>
          <a:p>
            <a:pPr lvl="3"/>
            <a:endParaRPr lang="en-GB" sz="1600" dirty="0" smtClean="0">
              <a:latin typeface="Calibri" panose="020F0502020204030204" pitchFamily="34" charset="0"/>
            </a:endParaRPr>
          </a:p>
          <a:p>
            <a:r>
              <a:rPr lang="en-GB" sz="1800" b="1" dirty="0" smtClean="0">
                <a:latin typeface="Calibri" panose="020F0502020204030204" pitchFamily="34" charset="0"/>
              </a:rPr>
              <a:t>3.    </a:t>
            </a:r>
            <a:r>
              <a:rPr lang="en-GB" sz="1800" b="1" dirty="0" err="1" smtClean="0">
                <a:latin typeface="Calibri" panose="020F0502020204030204" pitchFamily="34" charset="0"/>
              </a:rPr>
              <a:t>Overleg</a:t>
            </a:r>
            <a:r>
              <a:rPr lang="en-GB" sz="1800" b="1" dirty="0" smtClean="0">
                <a:latin typeface="Calibri" panose="020F0502020204030204" pitchFamily="34" charset="0"/>
              </a:rPr>
              <a:t> </a:t>
            </a:r>
            <a:r>
              <a:rPr lang="en-GB" sz="1800" b="1" dirty="0">
                <a:latin typeface="Calibri" panose="020F0502020204030204" pitchFamily="34" charset="0"/>
              </a:rPr>
              <a:t>met school </a:t>
            </a:r>
            <a:endParaRPr lang="en-GB" sz="1800" b="1" dirty="0" smtClean="0">
              <a:latin typeface="Calibri" panose="020F0502020204030204" pitchFamily="34" charset="0"/>
            </a:endParaRPr>
          </a:p>
          <a:p>
            <a:pPr marL="342900" indent="-342900">
              <a:buAutoNum type="arabicPeriod"/>
            </a:pPr>
            <a:endParaRPr lang="en-GB" sz="1600" dirty="0">
              <a:latin typeface="Calibri" panose="020F0502020204030204" pitchFamily="34" charset="0"/>
            </a:endParaRPr>
          </a:p>
          <a:p>
            <a:pPr marL="457200" indent="-342900">
              <a:buClr>
                <a:srgbClr val="000000"/>
              </a:buClr>
              <a:buSzPct val="100000"/>
              <a:buFont typeface="Calibri"/>
              <a:buChar char="●"/>
            </a:pPr>
            <a:r>
              <a:rPr lang="en-GB" sz="1600" dirty="0" smtClean="0">
                <a:latin typeface="Calibri" panose="020F0502020204030204" pitchFamily="34" charset="0"/>
              </a:rPr>
              <a:t>Docent </a:t>
            </a:r>
            <a:r>
              <a:rPr lang="en-GB" sz="1600" dirty="0">
                <a:latin typeface="Calibri" panose="020F0502020204030204" pitchFamily="34" charset="0"/>
              </a:rPr>
              <a:t>/ </a:t>
            </a:r>
            <a:r>
              <a:rPr lang="en-GB" sz="1600" dirty="0" err="1">
                <a:latin typeface="Calibri" panose="020F0502020204030204" pitchFamily="34" charset="0"/>
              </a:rPr>
              <a:t>regulier</a:t>
            </a:r>
            <a:r>
              <a:rPr lang="en-GB" sz="1600" dirty="0">
                <a:latin typeface="Calibri" panose="020F0502020204030204" pitchFamily="34" charset="0"/>
              </a:rPr>
              <a:t> </a:t>
            </a:r>
            <a:r>
              <a:rPr lang="en-GB" sz="1600" dirty="0" err="1">
                <a:latin typeface="Calibri" panose="020F0502020204030204" pitchFamily="34" charset="0"/>
              </a:rPr>
              <a:t>overleg</a:t>
            </a:r>
            <a:r>
              <a:rPr lang="en-GB" sz="1600" dirty="0">
                <a:latin typeface="Calibri" panose="020F0502020204030204" pitchFamily="34" charset="0"/>
              </a:rPr>
              <a:t> met </a:t>
            </a:r>
            <a:r>
              <a:rPr lang="en-GB" sz="1600" dirty="0" err="1">
                <a:latin typeface="Calibri" panose="020F0502020204030204" pitchFamily="34" charset="0"/>
              </a:rPr>
              <a:t>zorg</a:t>
            </a:r>
            <a:r>
              <a:rPr lang="en-GB" sz="1600" dirty="0">
                <a:latin typeface="Calibri" panose="020F0502020204030204" pitchFamily="34" charset="0"/>
              </a:rPr>
              <a:t> </a:t>
            </a:r>
            <a:r>
              <a:rPr lang="en-GB" sz="1600" dirty="0" err="1">
                <a:latin typeface="Calibri" panose="020F0502020204030204" pitchFamily="34" charset="0"/>
              </a:rPr>
              <a:t>coördinator</a:t>
            </a:r>
            <a:r>
              <a:rPr lang="en-GB" sz="1600" dirty="0">
                <a:latin typeface="Calibri" panose="020F0502020204030204" pitchFamily="34" charset="0"/>
              </a:rPr>
              <a:t> / intern </a:t>
            </a:r>
            <a:r>
              <a:rPr lang="en-GB" sz="1600" dirty="0" err="1" smtClean="0">
                <a:latin typeface="Calibri" panose="020F0502020204030204" pitchFamily="34" charset="0"/>
              </a:rPr>
              <a:t>begeleider</a:t>
            </a:r>
            <a:r>
              <a:rPr lang="en-GB" sz="1600" dirty="0">
                <a:latin typeface="Calibri" panose="020F0502020204030204" pitchFamily="34" charset="0"/>
              </a:rPr>
              <a:t>/</a:t>
            </a:r>
            <a:r>
              <a:rPr lang="en-GB" sz="1600" dirty="0" smtClean="0">
                <a:latin typeface="Calibri" panose="020F0502020204030204" pitchFamily="34" charset="0"/>
              </a:rPr>
              <a:t> </a:t>
            </a:r>
            <a:r>
              <a:rPr lang="en-GB" sz="1600" dirty="0" err="1" smtClean="0">
                <a:latin typeface="Calibri" panose="020F0502020204030204" pitchFamily="34" charset="0"/>
              </a:rPr>
              <a:t>directie</a:t>
            </a:r>
            <a:endParaRPr lang="en-GB" sz="1600" dirty="0">
              <a:latin typeface="Calibri" panose="020F0502020204030204" pitchFamily="34" charset="0"/>
            </a:endParaRPr>
          </a:p>
          <a:p>
            <a:pPr marL="457200" indent="-342900">
              <a:buClr>
                <a:srgbClr val="000000"/>
              </a:buClr>
              <a:buSzPct val="100000"/>
              <a:buFont typeface="Calibri"/>
              <a:buChar char="●"/>
            </a:pPr>
            <a:r>
              <a:rPr lang="en-GB" sz="1600" dirty="0" err="1" smtClean="0">
                <a:latin typeface="Calibri" panose="020F0502020204030204" pitchFamily="34" charset="0"/>
              </a:rPr>
              <a:t>Gepeste</a:t>
            </a:r>
            <a:r>
              <a:rPr lang="en-GB" sz="1600" dirty="0" smtClean="0">
                <a:latin typeface="Calibri" panose="020F0502020204030204" pitchFamily="34" charset="0"/>
              </a:rPr>
              <a:t> </a:t>
            </a:r>
            <a:r>
              <a:rPr lang="en-GB" sz="1600" dirty="0" err="1">
                <a:latin typeface="Calibri" panose="020F0502020204030204" pitchFamily="34" charset="0"/>
              </a:rPr>
              <a:t>kinderen</a:t>
            </a:r>
            <a:r>
              <a:rPr lang="en-GB" sz="1600" dirty="0">
                <a:latin typeface="Calibri" panose="020F0502020204030204" pitchFamily="34" charset="0"/>
              </a:rPr>
              <a:t>, pesters en </a:t>
            </a:r>
            <a:r>
              <a:rPr lang="en-GB" sz="1600" dirty="0" err="1">
                <a:latin typeface="Calibri" panose="020F0502020204030204" pitchFamily="34" charset="0"/>
              </a:rPr>
              <a:t>meelopers</a:t>
            </a:r>
            <a:r>
              <a:rPr lang="en-GB" sz="1600" dirty="0">
                <a:latin typeface="Calibri" panose="020F0502020204030204" pitchFamily="34" charset="0"/>
              </a:rPr>
              <a:t> </a:t>
            </a:r>
            <a:r>
              <a:rPr lang="en-GB" sz="1600" dirty="0" err="1">
                <a:latin typeface="Calibri" panose="020F0502020204030204" pitchFamily="34" charset="0"/>
              </a:rPr>
              <a:t>betrekken</a:t>
            </a:r>
            <a:endParaRPr lang="en-GB" sz="1600" dirty="0">
              <a:latin typeface="Calibri" panose="020F0502020204030204" pitchFamily="34" charset="0"/>
            </a:endParaRPr>
          </a:p>
          <a:p>
            <a:pPr marL="1168400" lvl="4"/>
            <a:r>
              <a:rPr lang="en-GB" sz="1600" dirty="0">
                <a:latin typeface="Calibri" panose="020F0502020204030204" pitchFamily="34" charset="0"/>
              </a:rPr>
              <a:t>Anti-</a:t>
            </a:r>
            <a:r>
              <a:rPr lang="en-GB" sz="1600" dirty="0" err="1">
                <a:latin typeface="Calibri" panose="020F0502020204030204" pitchFamily="34" charset="0"/>
              </a:rPr>
              <a:t>pestbeleid</a:t>
            </a:r>
            <a:r>
              <a:rPr lang="en-GB" sz="1600" dirty="0">
                <a:latin typeface="Calibri" panose="020F0502020204030204" pitchFamily="34" charset="0"/>
              </a:rPr>
              <a:t> op </a:t>
            </a:r>
            <a:r>
              <a:rPr lang="en-GB" sz="1600" dirty="0" smtClean="0">
                <a:latin typeface="Calibri" panose="020F0502020204030204" pitchFamily="34" charset="0"/>
              </a:rPr>
              <a:t>school</a:t>
            </a:r>
            <a:endParaRPr lang="en-GB" sz="1600" dirty="0">
              <a:latin typeface="Calibri" panose="020F0502020204030204" pitchFamily="34" charset="0"/>
            </a:endParaRPr>
          </a:p>
          <a:p>
            <a:pPr marL="457200" indent="-342900">
              <a:buClr>
                <a:srgbClr val="000000"/>
              </a:buClr>
              <a:buSzPct val="100000"/>
              <a:buFont typeface="Calibri"/>
              <a:buChar char="●"/>
            </a:pPr>
            <a:r>
              <a:rPr lang="en-GB" sz="1600" dirty="0" err="1" smtClean="0">
                <a:latin typeface="Calibri" panose="020F0502020204030204" pitchFamily="34" charset="0"/>
              </a:rPr>
              <a:t>Afstemmen</a:t>
            </a:r>
            <a:r>
              <a:rPr lang="en-GB" sz="1600" dirty="0" smtClean="0">
                <a:latin typeface="Calibri" panose="020F0502020204030204" pitchFamily="34" charset="0"/>
              </a:rPr>
              <a:t> </a:t>
            </a:r>
            <a:r>
              <a:rPr lang="en-GB" sz="1600" dirty="0" err="1">
                <a:latin typeface="Calibri" panose="020F0502020204030204" pitchFamily="34" charset="0"/>
              </a:rPr>
              <a:t>welke</a:t>
            </a:r>
            <a:r>
              <a:rPr lang="en-GB" sz="1600" dirty="0">
                <a:latin typeface="Calibri" panose="020F0502020204030204" pitchFamily="34" charset="0"/>
              </a:rPr>
              <a:t> </a:t>
            </a:r>
            <a:r>
              <a:rPr lang="en-GB" sz="1600" dirty="0" err="1">
                <a:latin typeface="Calibri" panose="020F0502020204030204" pitchFamily="34" charset="0"/>
              </a:rPr>
              <a:t>partij</a:t>
            </a:r>
            <a:r>
              <a:rPr lang="en-GB" sz="1600" dirty="0">
                <a:latin typeface="Calibri" panose="020F0502020204030204" pitchFamily="34" charset="0"/>
              </a:rPr>
              <a:t> </a:t>
            </a:r>
            <a:r>
              <a:rPr lang="en-GB" sz="1600" dirty="0" err="1">
                <a:latin typeface="Calibri" panose="020F0502020204030204" pitchFamily="34" charset="0"/>
              </a:rPr>
              <a:t>zorg</a:t>
            </a:r>
            <a:r>
              <a:rPr lang="en-GB" sz="1600" dirty="0">
                <a:latin typeface="Calibri" panose="020F0502020204030204" pitchFamily="34" charset="0"/>
              </a:rPr>
              <a:t> </a:t>
            </a:r>
            <a:r>
              <a:rPr lang="en-GB" sz="1600" dirty="0" err="1">
                <a:latin typeface="Calibri" panose="020F0502020204030204" pitchFamily="34" charset="0"/>
              </a:rPr>
              <a:t>draagt</a:t>
            </a:r>
            <a:endParaRPr lang="en-GB" sz="1600" dirty="0">
              <a:latin typeface="Calibri" panose="020F0502020204030204" pitchFamily="34" charset="0"/>
            </a:endParaRPr>
          </a:p>
          <a:p>
            <a:pPr marL="1162050" lvl="4" indent="-179388" defTabSz="1162050"/>
            <a:r>
              <a:rPr lang="en-GB" sz="1600" dirty="0" err="1">
                <a:latin typeface="Calibri" panose="020F0502020204030204" pitchFamily="34" charset="0"/>
              </a:rPr>
              <a:t>Wat</a:t>
            </a:r>
            <a:r>
              <a:rPr lang="en-GB" sz="1600" dirty="0">
                <a:latin typeface="Calibri" panose="020F0502020204030204" pitchFamily="34" charset="0"/>
              </a:rPr>
              <a:t> is al </a:t>
            </a:r>
            <a:r>
              <a:rPr lang="en-GB" sz="1600" dirty="0" err="1">
                <a:latin typeface="Calibri" panose="020F0502020204030204" pitchFamily="34" charset="0"/>
              </a:rPr>
              <a:t>gedaan</a:t>
            </a:r>
            <a:r>
              <a:rPr lang="en-GB" sz="1600" dirty="0">
                <a:latin typeface="Calibri" panose="020F0502020204030204" pitchFamily="34" charset="0"/>
              </a:rPr>
              <a:t>?</a:t>
            </a:r>
          </a:p>
          <a:p>
            <a:pPr marL="114300" lvl="0">
              <a:buClr>
                <a:srgbClr val="000000"/>
              </a:buClr>
              <a:buSzPct val="100000"/>
            </a:pPr>
            <a:endParaRPr lang="nl-NL" sz="1800" dirty="0"/>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7362066"/>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335450" y="922475"/>
            <a:ext cx="8351550" cy="465900"/>
          </a:xfrm>
          <a:prstGeom prst="rect">
            <a:avLst/>
          </a:prstGeom>
          <a:noFill/>
          <a:ln>
            <a:noFill/>
          </a:ln>
        </p:spPr>
        <p:txBody>
          <a:bodyPr lIns="91425" tIns="45700" rIns="91425" bIns="45700" anchor="t" anchorCtr="0">
            <a:noAutofit/>
          </a:bodyPr>
          <a:lstStyle/>
          <a:p>
            <a:pPr lvl="0">
              <a:buClr>
                <a:schemeClr val="dk2"/>
              </a:buClr>
              <a:buSzPct val="25000"/>
            </a:pPr>
            <a:r>
              <a:rPr lang="en-US" sz="3200" b="1" dirty="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Aanpak</a:t>
            </a:r>
            <a:r>
              <a:rPr lang="en-US" sz="3200" b="1" dirty="0" smtClean="0">
                <a:solidFill>
                  <a:srgbClr val="4C1130"/>
                </a:solidFill>
                <a:latin typeface="Calibri"/>
                <a:ea typeface="Calibri"/>
                <a:cs typeface="Calibri"/>
                <a:sym typeface="Calibri"/>
              </a:rPr>
              <a:t> – </a:t>
            </a:r>
            <a:r>
              <a:rPr lang="en-US" sz="3200" b="1" dirty="0" err="1" smtClean="0">
                <a:solidFill>
                  <a:srgbClr val="4C1130"/>
                </a:solidFill>
                <a:latin typeface="Calibri"/>
                <a:ea typeface="Calibri"/>
                <a:cs typeface="Calibri"/>
                <a:sym typeface="Calibri"/>
              </a:rPr>
              <a:t>verwijzen</a:t>
            </a:r>
            <a:r>
              <a:rPr lang="en-US" sz="3200" b="1" dirty="0" smtClean="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stap</a:t>
            </a:r>
            <a:r>
              <a:rPr lang="en-US" sz="3200" b="1" dirty="0" smtClean="0">
                <a:solidFill>
                  <a:srgbClr val="4C1130"/>
                </a:solidFill>
                <a:latin typeface="Calibri"/>
                <a:ea typeface="Calibri"/>
                <a:cs typeface="Calibri"/>
                <a:sym typeface="Calibri"/>
              </a:rPr>
              <a:t> 4)</a:t>
            </a:r>
            <a:endParaRPr lang="en-US" sz="3200" b="1" dirty="0">
              <a:solidFill>
                <a:srgbClr val="4C1130"/>
              </a:solidFill>
              <a:latin typeface="Calibri"/>
              <a:ea typeface="Calibri"/>
              <a:cs typeface="Calibri"/>
              <a:sym typeface="Calibri"/>
            </a:endParaRPr>
          </a:p>
        </p:txBody>
      </p:sp>
      <p:sp>
        <p:nvSpPr>
          <p:cNvPr id="118" name="Shape 118"/>
          <p:cNvSpPr txBox="1"/>
          <p:nvPr/>
        </p:nvSpPr>
        <p:spPr>
          <a:xfrm>
            <a:off x="145050" y="1524334"/>
            <a:ext cx="8856984" cy="4809120"/>
          </a:xfrm>
          <a:prstGeom prst="rect">
            <a:avLst/>
          </a:prstGeom>
          <a:noFill/>
          <a:ln>
            <a:noFill/>
          </a:ln>
        </p:spPr>
        <p:txBody>
          <a:bodyPr lIns="91425" tIns="45700" rIns="91425" bIns="45700" anchor="t" anchorCtr="0">
            <a:noAutofit/>
          </a:bodyPr>
          <a:lstStyle/>
          <a:p>
            <a:endParaRPr lang="en-GB" sz="1800" b="1" dirty="0" smtClean="0">
              <a:latin typeface="Calibri" panose="020F0502020204030204" pitchFamily="34" charset="0"/>
            </a:endParaRPr>
          </a:p>
          <a:p>
            <a:r>
              <a:rPr lang="en-GB" sz="1800" b="1" dirty="0" smtClean="0">
                <a:latin typeface="Calibri" panose="020F0502020204030204" pitchFamily="34" charset="0"/>
              </a:rPr>
              <a:t>4.   </a:t>
            </a:r>
            <a:r>
              <a:rPr lang="en-GB" sz="1800" b="1" dirty="0" err="1" smtClean="0">
                <a:latin typeface="Calibri" panose="020F0502020204030204" pitchFamily="34" charset="0"/>
              </a:rPr>
              <a:t>Verwijzen</a:t>
            </a:r>
            <a:r>
              <a:rPr lang="en-GB" sz="1800" b="1" dirty="0" smtClean="0">
                <a:latin typeface="Calibri" panose="020F0502020204030204" pitchFamily="34" charset="0"/>
              </a:rPr>
              <a:t> </a:t>
            </a:r>
            <a:r>
              <a:rPr lang="en-GB" sz="1800" b="1" dirty="0" err="1" smtClean="0">
                <a:latin typeface="Calibri" panose="020F0502020204030204" pitchFamily="34" charset="0"/>
              </a:rPr>
              <a:t>voor</a:t>
            </a:r>
            <a:r>
              <a:rPr lang="en-GB" sz="1800" b="1" dirty="0" smtClean="0">
                <a:latin typeface="Calibri" panose="020F0502020204030204" pitchFamily="34" charset="0"/>
              </a:rPr>
              <a:t> </a:t>
            </a:r>
            <a:r>
              <a:rPr lang="en-GB" sz="1800" b="1" dirty="0" err="1" smtClean="0">
                <a:latin typeface="Calibri" panose="020F0502020204030204" pitchFamily="34" charset="0"/>
              </a:rPr>
              <a:t>individuele</a:t>
            </a:r>
            <a:r>
              <a:rPr lang="en-GB" sz="1800" b="1" dirty="0" smtClean="0">
                <a:latin typeface="Calibri" panose="020F0502020204030204" pitchFamily="34" charset="0"/>
              </a:rPr>
              <a:t> </a:t>
            </a:r>
            <a:r>
              <a:rPr lang="en-GB" sz="1800" b="1" dirty="0" err="1" smtClean="0">
                <a:latin typeface="Calibri" panose="020F0502020204030204" pitchFamily="34" charset="0"/>
              </a:rPr>
              <a:t>hulp</a:t>
            </a:r>
            <a:endParaRPr lang="en-GB" sz="1800" b="1" dirty="0" smtClean="0">
              <a:latin typeface="Calibri" panose="020F0502020204030204" pitchFamily="34" charset="0"/>
            </a:endParaRPr>
          </a:p>
          <a:p>
            <a:pPr marL="342900" indent="-342900">
              <a:buAutoNum type="arabicPeriod"/>
            </a:pPr>
            <a:endParaRPr lang="en-GB" sz="1800" dirty="0">
              <a:latin typeface="Calibri" panose="020F0502020204030204" pitchFamily="34" charset="0"/>
            </a:endParaRPr>
          </a:p>
          <a:p>
            <a:pPr marL="457200" lvl="0" indent="-342900">
              <a:buClr>
                <a:srgbClr val="000000"/>
              </a:buClr>
              <a:buSzPct val="100000"/>
              <a:buFont typeface="Calibri"/>
              <a:buChar char="●"/>
            </a:pPr>
            <a:r>
              <a:rPr lang="en-GB" sz="1800" dirty="0" err="1" smtClean="0">
                <a:latin typeface="Calibri" panose="020F0502020204030204" pitchFamily="34" charset="0"/>
              </a:rPr>
              <a:t>Psychologische</a:t>
            </a:r>
            <a:r>
              <a:rPr lang="en-GB" sz="1800" dirty="0" smtClean="0">
                <a:latin typeface="Calibri" panose="020F0502020204030204" pitchFamily="34" charset="0"/>
              </a:rPr>
              <a:t> </a:t>
            </a:r>
            <a:r>
              <a:rPr lang="en-GB" sz="1800" dirty="0">
                <a:latin typeface="Calibri" panose="020F0502020204030204" pitchFamily="34" charset="0"/>
              </a:rPr>
              <a:t>of </a:t>
            </a:r>
            <a:r>
              <a:rPr lang="en-GB" sz="1800" dirty="0" err="1">
                <a:latin typeface="Calibri" panose="020F0502020204030204" pitchFamily="34" charset="0"/>
              </a:rPr>
              <a:t>pedagogische</a:t>
            </a:r>
            <a:r>
              <a:rPr lang="en-GB" sz="1800" dirty="0">
                <a:latin typeface="Calibri" panose="020F0502020204030204" pitchFamily="34" charset="0"/>
              </a:rPr>
              <a:t> </a:t>
            </a:r>
            <a:r>
              <a:rPr lang="en-GB" sz="1800" dirty="0" err="1">
                <a:latin typeface="Calibri" panose="020F0502020204030204" pitchFamily="34" charset="0"/>
              </a:rPr>
              <a:t>hulpverlening</a:t>
            </a:r>
            <a:r>
              <a:rPr lang="en-GB" sz="1800" dirty="0">
                <a:latin typeface="Calibri" panose="020F0502020204030204" pitchFamily="34" charset="0"/>
              </a:rPr>
              <a:t> (</a:t>
            </a:r>
            <a:r>
              <a:rPr lang="en-GB" sz="1800" dirty="0" err="1">
                <a:latin typeface="Calibri" panose="020F0502020204030204" pitchFamily="34" charset="0"/>
              </a:rPr>
              <a:t>bv</a:t>
            </a:r>
            <a:r>
              <a:rPr lang="en-GB" sz="1800" dirty="0">
                <a:latin typeface="Calibri" panose="020F0502020204030204" pitchFamily="34" charset="0"/>
              </a:rPr>
              <a:t>. CJG, 1e, 2e </a:t>
            </a:r>
            <a:r>
              <a:rPr lang="en-GB" sz="1800" dirty="0" err="1">
                <a:latin typeface="Calibri" panose="020F0502020204030204" pitchFamily="34" charset="0"/>
              </a:rPr>
              <a:t>lijn</a:t>
            </a:r>
            <a:r>
              <a:rPr lang="en-GB" sz="1800" dirty="0" smtClean="0">
                <a:latin typeface="Calibri" panose="020F0502020204030204" pitchFamily="34" charset="0"/>
              </a:rPr>
              <a:t>)</a:t>
            </a:r>
          </a:p>
          <a:p>
            <a:pPr marL="457200" lvl="0" indent="-342900">
              <a:buClr>
                <a:srgbClr val="000000"/>
              </a:buClr>
              <a:buSzPct val="100000"/>
              <a:buFont typeface="Calibri"/>
              <a:buChar char="●"/>
            </a:pPr>
            <a:endParaRPr lang="en-GB" sz="1800" dirty="0">
              <a:latin typeface="Calibri" panose="020F0502020204030204" pitchFamily="34" charset="0"/>
            </a:endParaRPr>
          </a:p>
          <a:p>
            <a:pPr marL="342900" indent="-342900">
              <a:buAutoNum type="arabicPeriod"/>
            </a:pPr>
            <a:endParaRPr lang="en-GB" sz="1800" dirty="0">
              <a:latin typeface="Calibri" panose="020F0502020204030204" pitchFamily="34" charset="0"/>
            </a:endParaRPr>
          </a:p>
          <a:p>
            <a:pPr marL="457200" lvl="0" indent="-342900">
              <a:buClr>
                <a:srgbClr val="000000"/>
              </a:buClr>
              <a:buSzPct val="100000"/>
              <a:buFont typeface="Calibri"/>
              <a:buChar char="●"/>
            </a:pPr>
            <a:r>
              <a:rPr lang="en-GB" sz="1800" dirty="0" err="1" smtClean="0">
                <a:latin typeface="Calibri" panose="020F0502020204030204" pitchFamily="34" charset="0"/>
              </a:rPr>
              <a:t>Specifieke</a:t>
            </a:r>
            <a:r>
              <a:rPr lang="en-GB" sz="1800" dirty="0" smtClean="0">
                <a:latin typeface="Calibri" panose="020F0502020204030204" pitchFamily="34" charset="0"/>
              </a:rPr>
              <a:t> </a:t>
            </a:r>
            <a:r>
              <a:rPr lang="en-GB" sz="1800" dirty="0" err="1">
                <a:latin typeface="Calibri" panose="020F0502020204030204" pitchFamily="34" charset="0"/>
              </a:rPr>
              <a:t>behandeling</a:t>
            </a:r>
            <a:r>
              <a:rPr lang="en-GB" sz="1800" dirty="0">
                <a:latin typeface="Calibri" panose="020F0502020204030204" pitchFamily="34" charset="0"/>
              </a:rPr>
              <a:t> </a:t>
            </a:r>
            <a:r>
              <a:rPr lang="en-GB" sz="1800" dirty="0">
                <a:latin typeface="Calibri" panose="020F0502020204030204" pitchFamily="34" charset="0"/>
                <a:sym typeface="Symbol"/>
              </a:rPr>
              <a:t> </a:t>
            </a:r>
            <a:r>
              <a:rPr lang="en-GB" sz="1800" dirty="0" err="1">
                <a:latin typeface="Calibri" panose="020F0502020204030204" pitchFamily="34" charset="0"/>
                <a:sym typeface="Symbol"/>
              </a:rPr>
              <a:t>interventietabel</a:t>
            </a:r>
            <a:r>
              <a:rPr lang="en-GB" sz="1800" dirty="0">
                <a:latin typeface="Calibri" panose="020F0502020204030204" pitchFamily="34" charset="0"/>
                <a:sym typeface="Symbol"/>
              </a:rPr>
              <a:t> </a:t>
            </a:r>
          </a:p>
          <a:p>
            <a:pPr lvl="3"/>
            <a:endParaRPr lang="en-GB" sz="1800" dirty="0">
              <a:latin typeface="Calibri" panose="020F0502020204030204" pitchFamily="34" charset="0"/>
              <a:sym typeface="Symbol"/>
            </a:endParaRPr>
          </a:p>
          <a:p>
            <a:pPr lvl="3"/>
            <a:endParaRPr lang="en-GB" sz="1800" dirty="0" smtClean="0">
              <a:latin typeface="Calibri" panose="020F0502020204030204" pitchFamily="34" charset="0"/>
              <a:sym typeface="Symbol"/>
            </a:endParaRPr>
          </a:p>
          <a:p>
            <a:pPr lvl="3"/>
            <a:r>
              <a:rPr lang="en-GB" sz="1800" dirty="0" err="1" smtClean="0">
                <a:latin typeface="Calibri" panose="020F0502020204030204" pitchFamily="34" charset="0"/>
                <a:sym typeface="Symbol"/>
              </a:rPr>
              <a:t>Er</a:t>
            </a:r>
            <a:r>
              <a:rPr lang="en-GB" sz="1800" dirty="0" smtClean="0">
                <a:latin typeface="Calibri" panose="020F0502020204030204" pitchFamily="34" charset="0"/>
                <a:sym typeface="Symbol"/>
              </a:rPr>
              <a:t> </a:t>
            </a:r>
            <a:r>
              <a:rPr lang="en-GB" sz="1800" dirty="0" err="1" smtClean="0">
                <a:latin typeface="Calibri" panose="020F0502020204030204" pitchFamily="34" charset="0"/>
                <a:sym typeface="Symbol"/>
              </a:rPr>
              <a:t>zijn</a:t>
            </a:r>
            <a:r>
              <a:rPr lang="en-GB" sz="1800" dirty="0" smtClean="0">
                <a:latin typeface="Calibri" panose="020F0502020204030204" pitchFamily="34" charset="0"/>
                <a:sym typeface="Symbol"/>
              </a:rPr>
              <a:t> </a:t>
            </a:r>
            <a:r>
              <a:rPr lang="en-GB" sz="1800" dirty="0" err="1" smtClean="0">
                <a:latin typeface="Calibri" panose="020F0502020204030204" pitchFamily="34" charset="0"/>
                <a:sym typeface="Symbol"/>
              </a:rPr>
              <a:t>veel</a:t>
            </a:r>
            <a:r>
              <a:rPr lang="en-GB" sz="1800" dirty="0" smtClean="0">
                <a:latin typeface="Calibri" panose="020F0502020204030204" pitchFamily="34" charset="0"/>
                <a:sym typeface="Symbol"/>
              </a:rPr>
              <a:t> </a:t>
            </a:r>
            <a:r>
              <a:rPr lang="en-GB" sz="1800" dirty="0" err="1">
                <a:latin typeface="Calibri" panose="020F0502020204030204" pitchFamily="34" charset="0"/>
                <a:sym typeface="Symbol"/>
              </a:rPr>
              <a:t>niet-onderzochte</a:t>
            </a:r>
            <a:r>
              <a:rPr lang="en-GB" sz="1800" dirty="0">
                <a:latin typeface="Calibri" panose="020F0502020204030204" pitchFamily="34" charset="0"/>
                <a:sym typeface="Symbol"/>
              </a:rPr>
              <a:t> </a:t>
            </a:r>
            <a:r>
              <a:rPr lang="en-GB" sz="1800" dirty="0" err="1">
                <a:latin typeface="Calibri" panose="020F0502020204030204" pitchFamily="34" charset="0"/>
                <a:sym typeface="Symbol"/>
              </a:rPr>
              <a:t>behandelingen</a:t>
            </a:r>
            <a:endParaRPr lang="en-GB" sz="1800" dirty="0">
              <a:latin typeface="Calibri" panose="020F0502020204030204" pitchFamily="34" charset="0"/>
            </a:endParaRPr>
          </a:p>
          <a:p>
            <a:pPr marL="114300" lvl="0">
              <a:buClr>
                <a:srgbClr val="000000"/>
              </a:buClr>
              <a:buSzPct val="100000"/>
            </a:pPr>
            <a:endParaRPr lang="nl-NL" sz="1800" dirty="0"/>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160166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0"/>
        <p:cNvGrpSpPr/>
        <p:nvPr/>
      </p:nvGrpSpPr>
      <p:grpSpPr>
        <a:xfrm>
          <a:off x="0" y="0"/>
          <a:ext cx="0" cy="0"/>
          <a:chOff x="0" y="0"/>
          <a:chExt cx="0" cy="0"/>
        </a:xfrm>
      </p:grpSpPr>
      <p:sp>
        <p:nvSpPr>
          <p:cNvPr id="31" name="Shape 31"/>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32" name="Shape 32"/>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
        <p:nvSpPr>
          <p:cNvPr id="33" name="Shape 33"/>
          <p:cNvSpPr txBox="1"/>
          <p:nvPr/>
        </p:nvSpPr>
        <p:spPr>
          <a:xfrm>
            <a:off x="1547800" y="692696"/>
            <a:ext cx="7139099" cy="50405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1900" b="1">
                <a:solidFill>
                  <a:schemeClr val="dk2"/>
                </a:solidFill>
                <a:latin typeface="Calibri"/>
                <a:ea typeface="Calibri"/>
                <a:cs typeface="Calibri"/>
                <a:sym typeface="Calibri"/>
              </a:rPr>
              <a:t>                              </a:t>
            </a:r>
            <a:r>
              <a:rPr lang="en-US" sz="2400" b="1">
                <a:solidFill>
                  <a:srgbClr val="741B47"/>
                </a:solidFill>
                <a:latin typeface="Calibri"/>
                <a:ea typeface="Calibri"/>
                <a:cs typeface="Calibri"/>
                <a:sym typeface="Calibri"/>
              </a:rPr>
              <a:t>  </a:t>
            </a:r>
            <a:r>
              <a:rPr lang="en-US" sz="2400" b="1" i="0" u="none" strike="noStrike" cap="none" baseline="0">
                <a:solidFill>
                  <a:srgbClr val="741B47"/>
                </a:solidFill>
                <a:latin typeface="Calibri"/>
                <a:ea typeface="Calibri"/>
                <a:cs typeface="Calibri"/>
                <a:sym typeface="Calibri"/>
              </a:rPr>
              <a:t>Inhoud van de presentatie</a:t>
            </a:r>
          </a:p>
        </p:txBody>
      </p:sp>
      <p:sp>
        <p:nvSpPr>
          <p:cNvPr id="34" name="Shape 34"/>
          <p:cNvSpPr txBox="1"/>
          <p:nvPr/>
        </p:nvSpPr>
        <p:spPr>
          <a:xfrm>
            <a:off x="889000" y="1412776"/>
            <a:ext cx="7797899" cy="4759348"/>
          </a:xfrm>
          <a:prstGeom prst="rect">
            <a:avLst/>
          </a:prstGeom>
          <a:noFill/>
          <a:ln>
            <a:noFill/>
          </a:ln>
        </p:spPr>
        <p:txBody>
          <a:bodyPr lIns="91425" tIns="45700" rIns="91425" bIns="45700" anchor="t" anchorCtr="0">
            <a:noAutofit/>
          </a:bodyPr>
          <a:lstStyle/>
          <a:p>
            <a:pPr marL="457200" marR="0" lvl="0" indent="-349250" algn="l" rtl="0">
              <a:lnSpc>
                <a:spcPct val="136842"/>
              </a:lnSpc>
              <a:spcBef>
                <a:spcPts val="380"/>
              </a:spcBef>
              <a:spcAft>
                <a:spcPts val="0"/>
              </a:spcAft>
              <a:buClr>
                <a:srgbClr val="000000"/>
              </a:buClr>
              <a:buSzPct val="100000"/>
              <a:buFont typeface="Calibri"/>
              <a:buAutoNum type="arabicPeriod"/>
            </a:pPr>
            <a:r>
              <a:rPr lang="en-US" sz="1900" b="1" i="0" u="none" strike="noStrike" cap="none" baseline="0" dirty="0" err="1" smtClean="0">
                <a:solidFill>
                  <a:schemeClr val="dk1"/>
                </a:solidFill>
                <a:latin typeface="Calibri"/>
                <a:ea typeface="Calibri"/>
                <a:cs typeface="Calibri"/>
                <a:sym typeface="Calibri"/>
              </a:rPr>
              <a:t>Definitie</a:t>
            </a:r>
            <a:r>
              <a:rPr lang="en-US" sz="1900" b="1" i="0" u="none" strike="noStrike" cap="none" baseline="0" dirty="0" smtClean="0">
                <a:solidFill>
                  <a:schemeClr val="dk1"/>
                </a:solidFill>
                <a:latin typeface="Calibri"/>
                <a:ea typeface="Calibri"/>
                <a:cs typeface="Calibri"/>
                <a:sym typeface="Calibri"/>
              </a:rPr>
              <a:t> en </a:t>
            </a:r>
            <a:r>
              <a:rPr lang="en-US" sz="1900" b="1" i="0" u="none" strike="noStrike" cap="none" baseline="0" dirty="0" err="1">
                <a:solidFill>
                  <a:schemeClr val="dk1"/>
                </a:solidFill>
                <a:latin typeface="Calibri"/>
                <a:ea typeface="Calibri"/>
                <a:cs typeface="Calibri"/>
                <a:sym typeface="Calibri"/>
              </a:rPr>
              <a:t>prevalentie</a:t>
            </a:r>
            <a:r>
              <a:rPr lang="en-US" sz="1900" b="1" i="0" u="none" strike="noStrike" cap="none" baseline="0" dirty="0">
                <a:solidFill>
                  <a:schemeClr val="dk1"/>
                </a:solidFill>
                <a:latin typeface="Calibri"/>
                <a:ea typeface="Calibri"/>
                <a:cs typeface="Calibri"/>
                <a:sym typeface="Calibri"/>
              </a:rPr>
              <a:t> </a:t>
            </a:r>
            <a:r>
              <a:rPr lang="en-US" sz="1900" b="1" i="0" u="none" strike="noStrike" cap="none" baseline="0" dirty="0" smtClean="0">
                <a:solidFill>
                  <a:schemeClr val="dk1"/>
                </a:solidFill>
                <a:latin typeface="Calibri"/>
                <a:ea typeface="Calibri"/>
                <a:cs typeface="Calibri"/>
                <a:sym typeface="Calibri"/>
              </a:rPr>
              <a:t>van </a:t>
            </a:r>
            <a:r>
              <a:rPr lang="en-US" sz="1900" b="1" i="0" u="none" strike="noStrike" cap="none" baseline="0" dirty="0" err="1" smtClean="0">
                <a:solidFill>
                  <a:schemeClr val="dk1"/>
                </a:solidFill>
                <a:latin typeface="Calibri"/>
                <a:ea typeface="Calibri"/>
                <a:cs typeface="Calibri"/>
                <a:sym typeface="Calibri"/>
              </a:rPr>
              <a:t>peste</a:t>
            </a:r>
            <a:r>
              <a:rPr lang="en-US" sz="1900" b="1" dirty="0" err="1" smtClean="0">
                <a:solidFill>
                  <a:schemeClr val="dk1"/>
                </a:solidFill>
                <a:latin typeface="Calibri"/>
                <a:ea typeface="Calibri"/>
                <a:cs typeface="Calibri"/>
                <a:sym typeface="Calibri"/>
              </a:rPr>
              <a:t>n</a:t>
            </a:r>
            <a:endParaRPr lang="en-US" sz="1900" b="1" dirty="0">
              <a:solidFill>
                <a:schemeClr val="dk1"/>
              </a:solidFill>
              <a:latin typeface="Calibri"/>
              <a:ea typeface="Calibri"/>
              <a:cs typeface="Calibri"/>
              <a:sym typeface="Calibri"/>
            </a:endParaRPr>
          </a:p>
          <a:p>
            <a:pPr marL="457200" marR="0" lvl="0" indent="-349250" algn="l" rtl="0">
              <a:lnSpc>
                <a:spcPct val="136842"/>
              </a:lnSpc>
              <a:spcBef>
                <a:spcPts val="380"/>
              </a:spcBef>
              <a:spcAft>
                <a:spcPts val="0"/>
              </a:spcAft>
              <a:buClr>
                <a:srgbClr val="000000"/>
              </a:buClr>
              <a:buSzPct val="100000"/>
              <a:buFont typeface="Calibri"/>
              <a:buAutoNum type="arabicPeriod"/>
            </a:pPr>
            <a:r>
              <a:rPr lang="en-US" sz="1900" b="1" dirty="0" err="1" smtClean="0">
                <a:solidFill>
                  <a:schemeClr val="dk1"/>
                </a:solidFill>
                <a:latin typeface="Calibri"/>
                <a:ea typeface="Calibri"/>
                <a:cs typeface="Calibri"/>
                <a:sym typeface="Calibri"/>
              </a:rPr>
              <a:t>Pesten</a:t>
            </a:r>
            <a:r>
              <a:rPr lang="en-US" sz="1900" b="1" dirty="0" smtClean="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als</a:t>
            </a:r>
            <a:r>
              <a:rPr lang="en-US" sz="1900" b="1" dirty="0" smtClean="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groepsproces</a:t>
            </a:r>
            <a:r>
              <a:rPr lang="en-US" sz="1900" b="1" dirty="0" smtClean="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risicofactoren</a:t>
            </a:r>
            <a:r>
              <a:rPr lang="en-US" sz="1900" b="1" dirty="0" smtClean="0">
                <a:solidFill>
                  <a:schemeClr val="dk1"/>
                </a:solidFill>
                <a:latin typeface="Calibri"/>
                <a:ea typeface="Calibri"/>
                <a:cs typeface="Calibri"/>
                <a:sym typeface="Calibri"/>
              </a:rPr>
              <a:t> en de </a:t>
            </a:r>
            <a:r>
              <a:rPr lang="en-US" sz="1900" b="1" dirty="0" err="1" smtClean="0">
                <a:solidFill>
                  <a:schemeClr val="dk1"/>
                </a:solidFill>
                <a:latin typeface="Calibri"/>
                <a:ea typeface="Calibri"/>
                <a:cs typeface="Calibri"/>
                <a:sym typeface="Calibri"/>
              </a:rPr>
              <a:t>gevolgen</a:t>
            </a:r>
            <a:r>
              <a:rPr lang="en-US" sz="1900" b="1" dirty="0" smtClean="0">
                <a:solidFill>
                  <a:schemeClr val="dk1"/>
                </a:solidFill>
                <a:latin typeface="Calibri"/>
                <a:ea typeface="Calibri"/>
                <a:cs typeface="Calibri"/>
                <a:sym typeface="Calibri"/>
              </a:rPr>
              <a:t> </a:t>
            </a:r>
            <a:endParaRPr lang="en-US" sz="1900" b="1" dirty="0">
              <a:solidFill>
                <a:schemeClr val="dk1"/>
              </a:solidFill>
              <a:latin typeface="Calibri"/>
              <a:ea typeface="Calibri"/>
              <a:cs typeface="Calibri"/>
              <a:sym typeface="Calibri"/>
            </a:endParaRPr>
          </a:p>
          <a:p>
            <a:pPr marL="457200" marR="0" lvl="0" indent="-349250" algn="l" rtl="0">
              <a:lnSpc>
                <a:spcPct val="136842"/>
              </a:lnSpc>
              <a:spcBef>
                <a:spcPts val="380"/>
              </a:spcBef>
              <a:spcAft>
                <a:spcPts val="0"/>
              </a:spcAft>
              <a:buClr>
                <a:srgbClr val="000000"/>
              </a:buClr>
              <a:buSzPct val="100000"/>
              <a:buFont typeface="Calibri"/>
              <a:buAutoNum type="arabicPeriod"/>
            </a:pPr>
            <a:r>
              <a:rPr lang="en-US" sz="1900" b="1" dirty="0" err="1">
                <a:solidFill>
                  <a:schemeClr val="dk1"/>
                </a:solidFill>
                <a:latin typeface="Calibri"/>
                <a:ea typeface="Calibri"/>
                <a:cs typeface="Calibri"/>
                <a:sym typeface="Calibri"/>
              </a:rPr>
              <a:t>Achtergrond</a:t>
            </a:r>
            <a:r>
              <a:rPr lang="en-US" sz="1900" b="1" dirty="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doel</a:t>
            </a:r>
            <a:r>
              <a:rPr lang="en-US" sz="1900" b="1" dirty="0" smtClean="0">
                <a:solidFill>
                  <a:schemeClr val="dk1"/>
                </a:solidFill>
                <a:latin typeface="Calibri"/>
                <a:ea typeface="Calibri"/>
                <a:cs typeface="Calibri"/>
                <a:sym typeface="Calibri"/>
              </a:rPr>
              <a:t> en </a:t>
            </a:r>
            <a:r>
              <a:rPr lang="en-US" sz="1900" b="1" dirty="0" err="1" smtClean="0">
                <a:solidFill>
                  <a:schemeClr val="dk1"/>
                </a:solidFill>
                <a:latin typeface="Calibri"/>
                <a:ea typeface="Calibri"/>
                <a:cs typeface="Calibri"/>
                <a:sym typeface="Calibri"/>
              </a:rPr>
              <a:t>inhoud</a:t>
            </a:r>
            <a:r>
              <a:rPr lang="en-US" sz="1900" b="1" dirty="0" smtClean="0">
                <a:solidFill>
                  <a:schemeClr val="dk1"/>
                </a:solidFill>
                <a:latin typeface="Calibri"/>
                <a:ea typeface="Calibri"/>
                <a:cs typeface="Calibri"/>
                <a:sym typeface="Calibri"/>
              </a:rPr>
              <a:t> van </a:t>
            </a:r>
            <a:r>
              <a:rPr lang="en-US" sz="1900" b="1" dirty="0">
                <a:solidFill>
                  <a:schemeClr val="dk1"/>
                </a:solidFill>
                <a:latin typeface="Calibri"/>
                <a:ea typeface="Calibri"/>
                <a:cs typeface="Calibri"/>
                <a:sym typeface="Calibri"/>
              </a:rPr>
              <a:t>de </a:t>
            </a:r>
            <a:r>
              <a:rPr lang="en-US" sz="1900" b="1" dirty="0" err="1" smtClean="0">
                <a:solidFill>
                  <a:schemeClr val="dk1"/>
                </a:solidFill>
                <a:latin typeface="Calibri"/>
                <a:ea typeface="Calibri"/>
                <a:cs typeface="Calibri"/>
                <a:sym typeface="Calibri"/>
              </a:rPr>
              <a:t>richtlijn</a:t>
            </a:r>
            <a:endParaRPr lang="en-US" sz="1900" b="1" dirty="0" smtClean="0">
              <a:solidFill>
                <a:schemeClr val="dk1"/>
              </a:solidFill>
              <a:latin typeface="Calibri"/>
              <a:ea typeface="Calibri"/>
              <a:cs typeface="Calibri"/>
              <a:sym typeface="Calibri"/>
            </a:endParaRPr>
          </a:p>
          <a:p>
            <a:pPr marL="457200" marR="0" lvl="0" indent="-349250" algn="l" rtl="0">
              <a:lnSpc>
                <a:spcPct val="136842"/>
              </a:lnSpc>
              <a:spcBef>
                <a:spcPts val="380"/>
              </a:spcBef>
              <a:spcAft>
                <a:spcPts val="0"/>
              </a:spcAft>
              <a:buClr>
                <a:srgbClr val="000000"/>
              </a:buClr>
              <a:buSzPct val="100000"/>
              <a:buFont typeface="Calibri"/>
              <a:buAutoNum type="arabicPeriod"/>
            </a:pPr>
            <a:r>
              <a:rPr lang="en-US" sz="1900" b="1" dirty="0" smtClean="0">
                <a:solidFill>
                  <a:schemeClr val="dk1"/>
                </a:solidFill>
                <a:latin typeface="Calibri"/>
                <a:ea typeface="Calibri"/>
                <a:cs typeface="Calibri"/>
                <a:sym typeface="Calibri"/>
              </a:rPr>
              <a:t>Preventie</a:t>
            </a:r>
            <a:endParaRPr lang="en-US" sz="1900" b="1" dirty="0">
              <a:solidFill>
                <a:schemeClr val="dk1"/>
              </a:solidFill>
              <a:latin typeface="Calibri"/>
              <a:ea typeface="Calibri"/>
              <a:cs typeface="Calibri"/>
              <a:sym typeface="Calibri"/>
            </a:endParaRPr>
          </a:p>
          <a:p>
            <a:pPr marL="457200" marR="0" lvl="0" indent="-349250" algn="l" rtl="0">
              <a:lnSpc>
                <a:spcPct val="136842"/>
              </a:lnSpc>
              <a:spcBef>
                <a:spcPts val="380"/>
              </a:spcBef>
              <a:spcAft>
                <a:spcPts val="0"/>
              </a:spcAft>
              <a:buClr>
                <a:srgbClr val="000000"/>
              </a:buClr>
              <a:buSzPct val="100000"/>
              <a:buFont typeface="Calibri"/>
              <a:buAutoNum type="arabicPeriod"/>
            </a:pPr>
            <a:r>
              <a:rPr lang="en-US" sz="1900" b="1" dirty="0" err="1">
                <a:solidFill>
                  <a:schemeClr val="dk1"/>
                </a:solidFill>
                <a:latin typeface="Calibri"/>
                <a:ea typeface="Calibri"/>
                <a:cs typeface="Calibri"/>
                <a:sym typeface="Calibri"/>
              </a:rPr>
              <a:t>Signalering</a:t>
            </a:r>
            <a:endParaRPr lang="en-US" sz="1900" b="1" dirty="0">
              <a:solidFill>
                <a:schemeClr val="dk1"/>
              </a:solidFill>
              <a:latin typeface="Calibri"/>
              <a:ea typeface="Calibri"/>
              <a:cs typeface="Calibri"/>
              <a:sym typeface="Calibri"/>
            </a:endParaRPr>
          </a:p>
          <a:p>
            <a:pPr marL="457200" marR="0" lvl="0" indent="-349250" algn="l" rtl="0">
              <a:lnSpc>
                <a:spcPct val="136842"/>
              </a:lnSpc>
              <a:spcBef>
                <a:spcPts val="380"/>
              </a:spcBef>
              <a:spcAft>
                <a:spcPts val="0"/>
              </a:spcAft>
              <a:buClr>
                <a:srgbClr val="000000"/>
              </a:buClr>
              <a:buSzPct val="100000"/>
              <a:buFont typeface="Calibri"/>
              <a:buAutoNum type="arabicPeriod"/>
            </a:pPr>
            <a:r>
              <a:rPr lang="en-US" sz="1900" b="1" dirty="0" err="1" smtClean="0">
                <a:solidFill>
                  <a:schemeClr val="dk1"/>
                </a:solidFill>
                <a:latin typeface="Calibri"/>
                <a:ea typeface="Calibri"/>
                <a:cs typeface="Calibri"/>
                <a:sym typeface="Calibri"/>
              </a:rPr>
              <a:t>Aanpak</a:t>
            </a:r>
            <a:r>
              <a:rPr lang="en-US" sz="1900" b="1" dirty="0" smtClean="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bij</a:t>
            </a:r>
            <a:r>
              <a:rPr lang="en-US" sz="1900" b="1" dirty="0" smtClean="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pesten</a:t>
            </a:r>
            <a:r>
              <a:rPr lang="en-US" sz="1900" b="1" dirty="0" smtClean="0">
                <a:solidFill>
                  <a:schemeClr val="dk1"/>
                </a:solidFill>
                <a:latin typeface="Calibri"/>
                <a:ea typeface="Calibri"/>
                <a:cs typeface="Calibri"/>
                <a:sym typeface="Calibri"/>
              </a:rPr>
              <a:t> – 5 </a:t>
            </a:r>
            <a:r>
              <a:rPr lang="en-US" sz="1900" b="1" dirty="0" err="1" smtClean="0">
                <a:solidFill>
                  <a:schemeClr val="dk1"/>
                </a:solidFill>
                <a:latin typeface="Calibri"/>
                <a:ea typeface="Calibri"/>
                <a:cs typeface="Calibri"/>
                <a:sym typeface="Calibri"/>
              </a:rPr>
              <a:t>stappenplan</a:t>
            </a:r>
            <a:endParaRPr lang="en-US" sz="1900" b="1" dirty="0">
              <a:solidFill>
                <a:schemeClr val="dk1"/>
              </a:solidFill>
              <a:latin typeface="Calibri"/>
              <a:ea typeface="Calibri"/>
              <a:cs typeface="Calibri"/>
              <a:sym typeface="Calibri"/>
            </a:endParaRPr>
          </a:p>
          <a:p>
            <a:pPr marL="457200" lvl="0" indent="-349250" rtl="0">
              <a:lnSpc>
                <a:spcPct val="136842"/>
              </a:lnSpc>
              <a:spcBef>
                <a:spcPts val="380"/>
              </a:spcBef>
              <a:buClr>
                <a:srgbClr val="000000"/>
              </a:buClr>
              <a:buSzPct val="100000"/>
              <a:buFont typeface="Calibri"/>
              <a:buAutoNum type="arabicPeriod"/>
            </a:pPr>
            <a:r>
              <a:rPr lang="en-US" sz="1900" b="1" dirty="0" err="1">
                <a:solidFill>
                  <a:schemeClr val="dk1"/>
                </a:solidFill>
                <a:latin typeface="Calibri"/>
                <a:ea typeface="Calibri"/>
                <a:cs typeface="Calibri"/>
                <a:sym typeface="Calibri"/>
              </a:rPr>
              <a:t>Interventies</a:t>
            </a:r>
            <a:endParaRPr lang="en-US" sz="1900" b="1" dirty="0">
              <a:solidFill>
                <a:schemeClr val="dk1"/>
              </a:solidFill>
              <a:latin typeface="Calibri"/>
              <a:ea typeface="Calibri"/>
              <a:cs typeface="Calibri"/>
              <a:sym typeface="Calibri"/>
            </a:endParaRPr>
          </a:p>
          <a:p>
            <a:pPr marL="457200" lvl="0" indent="-349250" rtl="0">
              <a:lnSpc>
                <a:spcPct val="136842"/>
              </a:lnSpc>
              <a:spcBef>
                <a:spcPts val="380"/>
              </a:spcBef>
              <a:buClr>
                <a:srgbClr val="000000"/>
              </a:buClr>
              <a:buSzPct val="100000"/>
              <a:buFont typeface="Calibri"/>
              <a:buAutoNum type="arabicPeriod"/>
            </a:pPr>
            <a:r>
              <a:rPr lang="en-US" sz="1900" b="1" dirty="0" err="1" smtClean="0">
                <a:solidFill>
                  <a:schemeClr val="dk1"/>
                </a:solidFill>
                <a:latin typeface="Calibri"/>
                <a:ea typeface="Calibri"/>
                <a:cs typeface="Calibri"/>
                <a:sym typeface="Calibri"/>
              </a:rPr>
              <a:t>Stroomschema</a:t>
            </a:r>
            <a:r>
              <a:rPr lang="en-US" sz="1900" b="1" dirty="0" smtClean="0">
                <a:solidFill>
                  <a:schemeClr val="dk1"/>
                </a:solidFill>
                <a:latin typeface="Calibri"/>
                <a:ea typeface="Calibri"/>
                <a:cs typeface="Calibri"/>
                <a:sym typeface="Calibri"/>
              </a:rPr>
              <a:t>/</a:t>
            </a:r>
            <a:r>
              <a:rPr lang="en-US" sz="1900" b="1" dirty="0" err="1" smtClean="0">
                <a:solidFill>
                  <a:schemeClr val="dk1"/>
                </a:solidFill>
                <a:latin typeface="Calibri"/>
                <a:ea typeface="Calibri"/>
                <a:cs typeface="Calibri"/>
                <a:sym typeface="Calibri"/>
              </a:rPr>
              <a:t>Samenvattingskaart</a:t>
            </a:r>
            <a:endParaRPr lang="en-US" sz="1900" b="1" dirty="0">
              <a:solidFill>
                <a:schemeClr val="dk1"/>
              </a:solidFill>
              <a:latin typeface="Calibri"/>
              <a:ea typeface="Calibri"/>
              <a:cs typeface="Calibri"/>
              <a:sym typeface="Calibri"/>
            </a:endParaRPr>
          </a:p>
          <a:p>
            <a:pPr marL="457200" lvl="0" indent="-349250" rtl="0">
              <a:lnSpc>
                <a:spcPct val="136842"/>
              </a:lnSpc>
              <a:spcBef>
                <a:spcPts val="380"/>
              </a:spcBef>
              <a:buClr>
                <a:srgbClr val="000000"/>
              </a:buClr>
              <a:buSzPct val="100000"/>
              <a:buFont typeface="Calibri"/>
              <a:buAutoNum type="arabicPeriod"/>
            </a:pPr>
            <a:r>
              <a:rPr lang="en-US" sz="1900" b="1" dirty="0" err="1" smtClean="0">
                <a:solidFill>
                  <a:schemeClr val="dk1"/>
                </a:solidFill>
                <a:latin typeface="Calibri"/>
                <a:ea typeface="Calibri"/>
                <a:cs typeface="Calibri"/>
                <a:sym typeface="Calibri"/>
              </a:rPr>
              <a:t>Randvoorwaarden</a:t>
            </a:r>
            <a:r>
              <a:rPr lang="en-US" sz="1900" b="1" dirty="0" smtClean="0">
                <a:solidFill>
                  <a:schemeClr val="dk1"/>
                </a:solidFill>
                <a:latin typeface="Calibri"/>
                <a:ea typeface="Calibri"/>
                <a:cs typeface="Calibri"/>
                <a:sym typeface="Calibri"/>
              </a:rPr>
              <a:t>, </a:t>
            </a:r>
            <a:r>
              <a:rPr lang="en-US" sz="1900" b="1" dirty="0" err="1" smtClean="0">
                <a:solidFill>
                  <a:schemeClr val="dk1"/>
                </a:solidFill>
                <a:latin typeface="Calibri"/>
                <a:ea typeface="Calibri"/>
                <a:cs typeface="Calibri"/>
                <a:sym typeface="Calibri"/>
              </a:rPr>
              <a:t>vragen</a:t>
            </a:r>
            <a:r>
              <a:rPr lang="en-US" sz="1900" b="1" dirty="0">
                <a:solidFill>
                  <a:schemeClr val="dk1"/>
                </a:solidFill>
                <a:latin typeface="Calibri"/>
                <a:ea typeface="Calibri"/>
                <a:cs typeface="Calibri"/>
                <a:sym typeface="Calibri"/>
              </a:rPr>
              <a:t>, </a:t>
            </a:r>
            <a:r>
              <a:rPr lang="en-US" sz="1900" b="1" dirty="0" err="1">
                <a:solidFill>
                  <a:schemeClr val="dk1"/>
                </a:solidFill>
                <a:latin typeface="Calibri"/>
                <a:ea typeface="Calibri"/>
                <a:cs typeface="Calibri"/>
                <a:sym typeface="Calibri"/>
              </a:rPr>
              <a:t>contactinformatie</a:t>
            </a:r>
            <a:endParaRPr lang="en-US" sz="1900" b="1" dirty="0">
              <a:solidFill>
                <a:schemeClr val="dk1"/>
              </a:solidFill>
              <a:latin typeface="Calibri"/>
              <a:ea typeface="Calibri"/>
              <a:cs typeface="Calibri"/>
              <a:sym typeface="Calibri"/>
            </a:endParaRPr>
          </a:p>
          <a:p>
            <a:endParaRPr lang="en-US" sz="1900" dirty="0">
              <a:solidFill>
                <a:schemeClr val="dk1"/>
              </a:solidFill>
              <a:latin typeface="Calibri"/>
              <a:ea typeface="Calibri"/>
              <a:cs typeface="Calibri"/>
              <a:sym typeface="Calibri"/>
            </a:endParaRPr>
          </a:p>
        </p:txBody>
      </p:sp>
      <p:sp>
        <p:nvSpPr>
          <p:cNvPr id="36" name="Shape 36"/>
          <p:cNvSpPr txBox="1"/>
          <p:nvPr/>
        </p:nvSpPr>
        <p:spPr>
          <a:xfrm>
            <a:off x="-1686550" y="6475975"/>
            <a:ext cx="3657600" cy="457200"/>
          </a:xfrm>
          <a:prstGeom prst="rect">
            <a:avLst/>
          </a:prstGeom>
        </p:spPr>
        <p:txBody>
          <a:bodyPr lIns="91425" tIns="91425" rIns="91425" bIns="91425" anchor="t" anchorCtr="0">
            <a:noAutofit/>
          </a:bodyPr>
          <a:lstStyle/>
          <a:p>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335450" y="922475"/>
            <a:ext cx="8351550" cy="465900"/>
          </a:xfrm>
          <a:prstGeom prst="rect">
            <a:avLst/>
          </a:prstGeom>
          <a:noFill/>
          <a:ln>
            <a:noFill/>
          </a:ln>
        </p:spPr>
        <p:txBody>
          <a:bodyPr lIns="91425" tIns="45700" rIns="91425" bIns="45700" anchor="t" anchorCtr="0">
            <a:noAutofit/>
          </a:bodyPr>
          <a:lstStyle/>
          <a:p>
            <a:pPr lvl="0">
              <a:buClr>
                <a:schemeClr val="dk2"/>
              </a:buClr>
              <a:buSzPct val="25000"/>
            </a:pPr>
            <a:r>
              <a:rPr lang="en-US" sz="3200" b="1" dirty="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Aanpak</a:t>
            </a:r>
            <a:r>
              <a:rPr lang="en-US" sz="3200" b="1" dirty="0" smtClean="0">
                <a:solidFill>
                  <a:srgbClr val="4C1130"/>
                </a:solidFill>
                <a:latin typeface="Calibri"/>
                <a:ea typeface="Calibri"/>
                <a:cs typeface="Calibri"/>
                <a:sym typeface="Calibri"/>
              </a:rPr>
              <a:t> – Follow-up (</a:t>
            </a:r>
            <a:r>
              <a:rPr lang="en-US" sz="3200" b="1" dirty="0" err="1" smtClean="0">
                <a:solidFill>
                  <a:srgbClr val="4C1130"/>
                </a:solidFill>
                <a:latin typeface="Calibri"/>
                <a:ea typeface="Calibri"/>
                <a:cs typeface="Calibri"/>
                <a:sym typeface="Calibri"/>
              </a:rPr>
              <a:t>stap</a:t>
            </a:r>
            <a:r>
              <a:rPr lang="en-US" sz="3200" b="1" dirty="0" smtClean="0">
                <a:solidFill>
                  <a:srgbClr val="4C1130"/>
                </a:solidFill>
                <a:latin typeface="Calibri"/>
                <a:ea typeface="Calibri"/>
                <a:cs typeface="Calibri"/>
                <a:sym typeface="Calibri"/>
              </a:rPr>
              <a:t> 5)</a:t>
            </a:r>
            <a:endParaRPr lang="en-US" sz="3200" b="1" dirty="0">
              <a:solidFill>
                <a:srgbClr val="4C1130"/>
              </a:solidFill>
              <a:latin typeface="Calibri"/>
              <a:ea typeface="Calibri"/>
              <a:cs typeface="Calibri"/>
              <a:sym typeface="Calibri"/>
            </a:endParaRPr>
          </a:p>
        </p:txBody>
      </p:sp>
      <p:sp>
        <p:nvSpPr>
          <p:cNvPr id="118" name="Shape 118"/>
          <p:cNvSpPr txBox="1"/>
          <p:nvPr/>
        </p:nvSpPr>
        <p:spPr>
          <a:xfrm>
            <a:off x="145050" y="1524334"/>
            <a:ext cx="8856984" cy="4809120"/>
          </a:xfrm>
          <a:prstGeom prst="rect">
            <a:avLst/>
          </a:prstGeom>
          <a:noFill/>
          <a:ln>
            <a:noFill/>
          </a:ln>
        </p:spPr>
        <p:txBody>
          <a:bodyPr lIns="91425" tIns="45700" rIns="91425" bIns="45700" anchor="t" anchorCtr="0">
            <a:noAutofit/>
          </a:bodyPr>
          <a:lstStyle/>
          <a:p>
            <a:endParaRPr lang="en-GB" sz="1800" b="1" dirty="0" smtClean="0">
              <a:latin typeface="Calibri" panose="020F0502020204030204" pitchFamily="34" charset="0"/>
            </a:endParaRPr>
          </a:p>
          <a:p>
            <a:r>
              <a:rPr lang="en-GB" sz="1800" b="1" dirty="0">
                <a:latin typeface="Calibri" panose="020F0502020204030204" pitchFamily="34" charset="0"/>
              </a:rPr>
              <a:t>5</a:t>
            </a:r>
            <a:r>
              <a:rPr lang="en-GB" sz="1800" b="1" dirty="0" smtClean="0">
                <a:latin typeface="Calibri" panose="020F0502020204030204" pitchFamily="34" charset="0"/>
              </a:rPr>
              <a:t>.   Follow-up</a:t>
            </a:r>
          </a:p>
          <a:p>
            <a:pPr marL="342900" indent="-342900">
              <a:buAutoNum type="arabicPeriod"/>
            </a:pP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err="1" smtClean="0">
                <a:latin typeface="Calibri" panose="020F0502020204030204" pitchFamily="34" charset="0"/>
              </a:rPr>
              <a:t>Nagaan</a:t>
            </a:r>
            <a:r>
              <a:rPr lang="en-GB" sz="1800" dirty="0" smtClean="0">
                <a:latin typeface="Calibri" panose="020F0502020204030204" pitchFamily="34" charset="0"/>
              </a:rPr>
              <a:t> </a:t>
            </a:r>
            <a:r>
              <a:rPr lang="en-GB" sz="1800" dirty="0">
                <a:latin typeface="Calibri" panose="020F0502020204030204" pitchFamily="34" charset="0"/>
              </a:rPr>
              <a:t>of </a:t>
            </a:r>
            <a:r>
              <a:rPr lang="en-GB" sz="1800" dirty="0" err="1">
                <a:latin typeface="Calibri" panose="020F0502020204030204" pitchFamily="34" charset="0"/>
              </a:rPr>
              <a:t>individuele</a:t>
            </a:r>
            <a:r>
              <a:rPr lang="en-GB" sz="1800" dirty="0">
                <a:latin typeface="Calibri" panose="020F0502020204030204" pitchFamily="34" charset="0"/>
              </a:rPr>
              <a:t> </a:t>
            </a:r>
            <a:r>
              <a:rPr lang="en-GB" sz="1800" dirty="0" err="1">
                <a:latin typeface="Calibri" panose="020F0502020204030204" pitchFamily="34" charset="0"/>
              </a:rPr>
              <a:t>interventie</a:t>
            </a:r>
            <a:r>
              <a:rPr lang="en-GB" sz="1800" dirty="0">
                <a:latin typeface="Calibri" panose="020F0502020204030204" pitchFamily="34" charset="0"/>
              </a:rPr>
              <a:t> </a:t>
            </a:r>
            <a:r>
              <a:rPr lang="en-GB" sz="1800" dirty="0" err="1">
                <a:latin typeface="Calibri" panose="020F0502020204030204" pitchFamily="34" charset="0"/>
              </a:rPr>
              <a:t>werkzaam</a:t>
            </a:r>
            <a:r>
              <a:rPr lang="en-GB" sz="1800" dirty="0">
                <a:latin typeface="Calibri" panose="020F0502020204030204" pitchFamily="34" charset="0"/>
              </a:rPr>
              <a:t> is</a:t>
            </a:r>
          </a:p>
          <a:p>
            <a:pPr marL="342900" indent="-342900">
              <a:buAutoNum type="arabicPeriod"/>
            </a:pP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err="1" smtClean="0">
                <a:latin typeface="Calibri" panose="020F0502020204030204" pitchFamily="34" charset="0"/>
              </a:rPr>
              <a:t>Contactmoment</a:t>
            </a:r>
            <a:r>
              <a:rPr lang="en-GB" sz="1800" dirty="0" smtClean="0">
                <a:latin typeface="Calibri" panose="020F0502020204030204" pitchFamily="34" charset="0"/>
              </a:rPr>
              <a:t> </a:t>
            </a:r>
            <a:r>
              <a:rPr lang="en-GB" sz="1800" dirty="0">
                <a:latin typeface="Calibri" panose="020F0502020204030204" pitchFamily="34" charset="0"/>
              </a:rPr>
              <a:t>/ </a:t>
            </a:r>
            <a:r>
              <a:rPr lang="en-GB" sz="1800" dirty="0" err="1">
                <a:latin typeface="Calibri" panose="020F0502020204030204" pitchFamily="34" charset="0"/>
              </a:rPr>
              <a:t>huisbezoek</a:t>
            </a:r>
            <a:r>
              <a:rPr lang="en-GB" sz="1800" dirty="0">
                <a:latin typeface="Calibri" panose="020F0502020204030204" pitchFamily="34" charset="0"/>
              </a:rPr>
              <a:t> / </a:t>
            </a:r>
            <a:r>
              <a:rPr lang="en-GB" sz="1800" dirty="0" err="1">
                <a:latin typeface="Calibri" panose="020F0502020204030204" pitchFamily="34" charset="0"/>
              </a:rPr>
              <a:t>telefonisch</a:t>
            </a:r>
            <a:r>
              <a:rPr lang="en-GB" sz="1800" dirty="0">
                <a:latin typeface="Calibri" panose="020F0502020204030204" pitchFamily="34" charset="0"/>
              </a:rPr>
              <a:t> </a:t>
            </a:r>
            <a:r>
              <a:rPr lang="en-GB" sz="1800" dirty="0" smtClean="0">
                <a:latin typeface="Calibri" panose="020F0502020204030204" pitchFamily="34" charset="0"/>
              </a:rPr>
              <a:t>consult</a:t>
            </a:r>
            <a:endParaRPr lang="en-GB" sz="1800" dirty="0">
              <a:latin typeface="Calibri" panose="020F0502020204030204" pitchFamily="34" charset="0"/>
            </a:endParaRPr>
          </a:p>
          <a:p>
            <a:pPr marL="342900" indent="-342900">
              <a:buAutoNum type="arabicPeriod"/>
            </a:pPr>
            <a:endParaRPr lang="en-GB" sz="1800" dirty="0">
              <a:latin typeface="Calibri" panose="020F0502020204030204" pitchFamily="34" charset="0"/>
            </a:endParaRPr>
          </a:p>
          <a:p>
            <a:pPr marL="457200" indent="-342900">
              <a:buClr>
                <a:srgbClr val="000000"/>
              </a:buClr>
              <a:buSzPct val="100000"/>
              <a:buFont typeface="Calibri"/>
              <a:buChar char="●"/>
            </a:pPr>
            <a:r>
              <a:rPr lang="en-GB" sz="1800" dirty="0" err="1" smtClean="0">
                <a:latin typeface="Calibri" panose="020F0502020204030204" pitchFamily="34" charset="0"/>
              </a:rPr>
              <a:t>Zelf</a:t>
            </a:r>
            <a:r>
              <a:rPr lang="en-GB" sz="1800" dirty="0" smtClean="0">
                <a:latin typeface="Calibri" panose="020F0502020204030204" pitchFamily="34" charset="0"/>
              </a:rPr>
              <a:t> </a:t>
            </a:r>
            <a:r>
              <a:rPr lang="en-GB" sz="1800" dirty="0" err="1">
                <a:latin typeface="Calibri" panose="020F0502020204030204" pitchFamily="34" charset="0"/>
              </a:rPr>
              <a:t>inschatten</a:t>
            </a:r>
            <a:r>
              <a:rPr lang="en-GB" sz="1800" dirty="0">
                <a:latin typeface="Calibri" panose="020F0502020204030204" pitchFamily="34" charset="0"/>
              </a:rPr>
              <a:t> en </a:t>
            </a:r>
            <a:r>
              <a:rPr lang="en-GB" sz="1800" dirty="0" err="1">
                <a:latin typeface="Calibri" panose="020F0502020204030204" pitchFamily="34" charset="0"/>
              </a:rPr>
              <a:t>evt</a:t>
            </a:r>
            <a:r>
              <a:rPr lang="en-GB" sz="1800" dirty="0">
                <a:latin typeface="Calibri" panose="020F0502020204030204" pitchFamily="34" charset="0"/>
              </a:rPr>
              <a:t>. </a:t>
            </a:r>
            <a:r>
              <a:rPr lang="en-GB" sz="1800" dirty="0" err="1">
                <a:latin typeface="Calibri" panose="020F0502020204030204" pitchFamily="34" charset="0"/>
              </a:rPr>
              <a:t>meer</a:t>
            </a:r>
            <a:r>
              <a:rPr lang="en-GB" sz="1800" dirty="0">
                <a:latin typeface="Calibri" panose="020F0502020204030204" pitchFamily="34" charset="0"/>
              </a:rPr>
              <a:t> </a:t>
            </a:r>
            <a:r>
              <a:rPr lang="en-GB" sz="1800" dirty="0" err="1">
                <a:latin typeface="Calibri" panose="020F0502020204030204" pitchFamily="34" charset="0"/>
              </a:rPr>
              <a:t>zorg</a:t>
            </a:r>
            <a:r>
              <a:rPr lang="en-GB" sz="1800" dirty="0">
                <a:latin typeface="Calibri" panose="020F0502020204030204" pitchFamily="34" charset="0"/>
              </a:rPr>
              <a:t> </a:t>
            </a:r>
            <a:r>
              <a:rPr lang="en-GB" sz="1800" dirty="0" err="1">
                <a:latin typeface="Calibri" panose="020F0502020204030204" pitchFamily="34" charset="0"/>
              </a:rPr>
              <a:t>inzetten</a:t>
            </a:r>
            <a:endParaRPr lang="en-GB" sz="1800" dirty="0">
              <a:latin typeface="Calibri" panose="020F0502020204030204" pitchFamily="34" charset="0"/>
            </a:endParaRPr>
          </a:p>
          <a:p>
            <a:pPr marL="457200" lvl="0" indent="-342900">
              <a:buClr>
                <a:srgbClr val="000000"/>
              </a:buClr>
              <a:buSzPct val="100000"/>
              <a:buFont typeface="Calibri"/>
              <a:buChar char="●"/>
            </a:pPr>
            <a:endParaRPr lang="en-GB" sz="1800" dirty="0" smtClean="0">
              <a:latin typeface="Calibri" panose="020F0502020204030204" pitchFamily="34" charset="0"/>
            </a:endParaRPr>
          </a:p>
          <a:p>
            <a:pPr marL="457200" lvl="0" indent="-342900">
              <a:buClr>
                <a:srgbClr val="000000"/>
              </a:buClr>
              <a:buSzPct val="100000"/>
              <a:buFont typeface="Calibri"/>
              <a:buChar char="●"/>
            </a:pPr>
            <a:endParaRPr lang="en-GB" sz="1800" dirty="0">
              <a:latin typeface="Calibri" panose="020F0502020204030204" pitchFamily="34" charset="0"/>
            </a:endParaRPr>
          </a:p>
          <a:p>
            <a:pPr marL="114300" lvl="0">
              <a:buClr>
                <a:srgbClr val="000000"/>
              </a:buClr>
              <a:buSzPct val="100000"/>
            </a:pPr>
            <a:r>
              <a:rPr lang="en-GB" sz="1800" b="1" dirty="0" err="1" smtClean="0">
                <a:latin typeface="Calibri" panose="020F0502020204030204" pitchFamily="34" charset="0"/>
              </a:rPr>
              <a:t>Discussiepunt</a:t>
            </a:r>
            <a:r>
              <a:rPr lang="en-GB" sz="1800" b="1" dirty="0" smtClean="0">
                <a:latin typeface="Calibri" panose="020F0502020204030204" pitchFamily="34" charset="0"/>
              </a:rPr>
              <a:t>:</a:t>
            </a:r>
          </a:p>
          <a:p>
            <a:pPr marL="114300" lvl="0">
              <a:buClr>
                <a:srgbClr val="000000"/>
              </a:buClr>
              <a:buSzPct val="100000"/>
            </a:pPr>
            <a:r>
              <a:rPr lang="en-GB" sz="1800" b="1" dirty="0" smtClean="0">
                <a:latin typeface="Calibri" panose="020F0502020204030204" pitchFamily="34" charset="0"/>
              </a:rPr>
              <a:t>Op </a:t>
            </a:r>
            <a:r>
              <a:rPr lang="en-GB" sz="1800" b="1" dirty="0" err="1" smtClean="0">
                <a:latin typeface="Calibri" panose="020F0502020204030204" pitchFamily="34" charset="0"/>
              </a:rPr>
              <a:t>welke</a:t>
            </a:r>
            <a:r>
              <a:rPr lang="en-GB" sz="1800" b="1" dirty="0" smtClean="0">
                <a:latin typeface="Calibri" panose="020F0502020204030204" pitchFamily="34" charset="0"/>
              </a:rPr>
              <a:t> </a:t>
            </a:r>
            <a:r>
              <a:rPr lang="en-GB" sz="1800" b="1" dirty="0" err="1" smtClean="0">
                <a:latin typeface="Calibri" panose="020F0502020204030204" pitchFamily="34" charset="0"/>
              </a:rPr>
              <a:t>manieren</a:t>
            </a:r>
            <a:r>
              <a:rPr lang="en-GB" sz="1800" b="1" dirty="0" smtClean="0">
                <a:latin typeface="Calibri" panose="020F0502020204030204" pitchFamily="34" charset="0"/>
              </a:rPr>
              <a:t> </a:t>
            </a:r>
            <a:r>
              <a:rPr lang="en-GB" sz="1800" b="1" dirty="0" err="1" smtClean="0">
                <a:latin typeface="Calibri" panose="020F0502020204030204" pitchFamily="34" charset="0"/>
              </a:rPr>
              <a:t>kan</a:t>
            </a:r>
            <a:r>
              <a:rPr lang="en-GB" sz="1800" b="1" dirty="0" smtClean="0">
                <a:latin typeface="Calibri" panose="020F0502020204030204" pitchFamily="34" charset="0"/>
              </a:rPr>
              <a:t> de follow-up </a:t>
            </a:r>
            <a:r>
              <a:rPr lang="en-GB" sz="1800" b="1" dirty="0" err="1" smtClean="0">
                <a:latin typeface="Calibri" panose="020F0502020204030204" pitchFamily="34" charset="0"/>
              </a:rPr>
              <a:t>worden</a:t>
            </a:r>
            <a:r>
              <a:rPr lang="en-GB" sz="1800" b="1" dirty="0" smtClean="0">
                <a:latin typeface="Calibri" panose="020F0502020204030204" pitchFamily="34" charset="0"/>
              </a:rPr>
              <a:t> </a:t>
            </a:r>
            <a:r>
              <a:rPr lang="en-GB" sz="1800" b="1" dirty="0" err="1" smtClean="0">
                <a:latin typeface="Calibri" panose="020F0502020204030204" pitchFamily="34" charset="0"/>
              </a:rPr>
              <a:t>vergemakkelijkt</a:t>
            </a:r>
            <a:r>
              <a:rPr lang="en-GB" sz="1800" b="1" dirty="0" smtClean="0">
                <a:latin typeface="Calibri" panose="020F0502020204030204" pitchFamily="34" charset="0"/>
              </a:rPr>
              <a:t> </a:t>
            </a:r>
            <a:r>
              <a:rPr lang="en-GB" sz="1800" b="1" dirty="0" err="1" smtClean="0">
                <a:latin typeface="Calibri" panose="020F0502020204030204" pitchFamily="34" charset="0"/>
              </a:rPr>
              <a:t>danwel</a:t>
            </a:r>
            <a:r>
              <a:rPr lang="en-GB" sz="1800" b="1" dirty="0" smtClean="0">
                <a:latin typeface="Calibri" panose="020F0502020204030204" pitchFamily="34" charset="0"/>
              </a:rPr>
              <a:t> </a:t>
            </a:r>
            <a:r>
              <a:rPr lang="en-GB" sz="1800" b="1" dirty="0" err="1" smtClean="0">
                <a:latin typeface="Calibri" panose="020F0502020204030204" pitchFamily="34" charset="0"/>
              </a:rPr>
              <a:t>haalbaar</a:t>
            </a:r>
            <a:r>
              <a:rPr lang="en-GB" sz="1800" b="1" dirty="0" smtClean="0">
                <a:latin typeface="Calibri" panose="020F0502020204030204" pitchFamily="34" charset="0"/>
              </a:rPr>
              <a:t> </a:t>
            </a:r>
            <a:r>
              <a:rPr lang="en-GB" sz="1800" b="1" dirty="0" err="1" smtClean="0">
                <a:latin typeface="Calibri" panose="020F0502020204030204" pitchFamily="34" charset="0"/>
              </a:rPr>
              <a:t>worden</a:t>
            </a:r>
            <a:r>
              <a:rPr lang="en-GB" sz="1800" b="1" dirty="0" smtClean="0">
                <a:latin typeface="Calibri" panose="020F0502020204030204" pitchFamily="34" charset="0"/>
              </a:rPr>
              <a:t> </a:t>
            </a:r>
            <a:r>
              <a:rPr lang="en-GB" sz="1800" b="1" dirty="0" err="1" smtClean="0">
                <a:latin typeface="Calibri" panose="020F0502020204030204" pitchFamily="34" charset="0"/>
              </a:rPr>
              <a:t>gemaakt</a:t>
            </a:r>
            <a:r>
              <a:rPr lang="en-GB" sz="1800" dirty="0" smtClean="0">
                <a:latin typeface="Calibri" panose="020F0502020204030204" pitchFamily="34" charset="0"/>
              </a:rPr>
              <a:t>.</a:t>
            </a:r>
            <a:endParaRPr lang="en-GB" sz="1800" dirty="0">
              <a:latin typeface="Calibri" panose="020F0502020204030204" pitchFamily="34" charset="0"/>
            </a:endParaRPr>
          </a:p>
          <a:p>
            <a:pPr marL="114300" lvl="0">
              <a:buClr>
                <a:srgbClr val="000000"/>
              </a:buClr>
              <a:buSzPct val="100000"/>
            </a:pPr>
            <a:endParaRPr lang="nl-NL" sz="1800" dirty="0"/>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981151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6"/>
        <p:cNvGrpSpPr/>
        <p:nvPr/>
      </p:nvGrpSpPr>
      <p:grpSpPr>
        <a:xfrm>
          <a:off x="0" y="0"/>
          <a:ext cx="0" cy="0"/>
          <a:chOff x="0" y="0"/>
          <a:chExt cx="0" cy="0"/>
        </a:xfrm>
      </p:grpSpPr>
      <p:sp>
        <p:nvSpPr>
          <p:cNvPr id="117" name="Shape 117"/>
          <p:cNvSpPr txBox="1"/>
          <p:nvPr/>
        </p:nvSpPr>
        <p:spPr>
          <a:xfrm>
            <a:off x="335450" y="922475"/>
            <a:ext cx="8351550" cy="465900"/>
          </a:xfrm>
          <a:prstGeom prst="rect">
            <a:avLst/>
          </a:prstGeom>
          <a:noFill/>
          <a:ln>
            <a:noFill/>
          </a:ln>
        </p:spPr>
        <p:txBody>
          <a:bodyPr lIns="91425" tIns="45700" rIns="91425" bIns="45700" anchor="t" anchorCtr="0">
            <a:noAutofit/>
          </a:bodyPr>
          <a:lstStyle/>
          <a:p>
            <a:pPr lvl="0">
              <a:buClr>
                <a:schemeClr val="dk2"/>
              </a:buClr>
              <a:buSzPct val="25000"/>
            </a:pPr>
            <a:r>
              <a:rPr lang="en-US" sz="3200" b="1" dirty="0">
                <a:solidFill>
                  <a:srgbClr val="4C1130"/>
                </a:solidFill>
                <a:latin typeface="Calibri"/>
                <a:ea typeface="Calibri"/>
                <a:cs typeface="Calibri"/>
                <a:sym typeface="Calibri"/>
              </a:rPr>
              <a:t>	</a:t>
            </a:r>
            <a:r>
              <a:rPr lang="en-US" sz="3200" b="1" dirty="0" err="1" smtClean="0">
                <a:solidFill>
                  <a:srgbClr val="4C1130"/>
                </a:solidFill>
                <a:latin typeface="Calibri"/>
                <a:ea typeface="Calibri"/>
                <a:cs typeface="Calibri"/>
                <a:sym typeface="Calibri"/>
              </a:rPr>
              <a:t>Interventietabel</a:t>
            </a:r>
            <a:endParaRPr lang="en-US" sz="3200" b="1" dirty="0">
              <a:solidFill>
                <a:srgbClr val="4C1130"/>
              </a:solidFill>
              <a:latin typeface="Calibri"/>
              <a:ea typeface="Calibri"/>
              <a:cs typeface="Calibri"/>
              <a:sym typeface="Calibri"/>
            </a:endParaRPr>
          </a:p>
        </p:txBody>
      </p:sp>
      <p:sp>
        <p:nvSpPr>
          <p:cNvPr id="118" name="Shape 118"/>
          <p:cNvSpPr txBox="1"/>
          <p:nvPr/>
        </p:nvSpPr>
        <p:spPr>
          <a:xfrm>
            <a:off x="145050" y="1524334"/>
            <a:ext cx="8856984" cy="4712978"/>
          </a:xfrm>
          <a:prstGeom prst="rect">
            <a:avLst/>
          </a:prstGeom>
          <a:noFill/>
          <a:ln>
            <a:noFill/>
          </a:ln>
        </p:spPr>
        <p:txBody>
          <a:bodyPr lIns="91425" tIns="45700" rIns="91425" bIns="45700" anchor="t" anchorCtr="0">
            <a:noAutofit/>
          </a:bodyPr>
          <a:lstStyle/>
          <a:p>
            <a:endParaRPr lang="en-GB" sz="1800" b="1" dirty="0" smtClean="0">
              <a:latin typeface="Calibri" panose="020F0502020204030204" pitchFamily="34" charset="0"/>
            </a:endParaRPr>
          </a:p>
          <a:p>
            <a:endParaRPr lang="nl-NL" sz="1800" dirty="0"/>
          </a:p>
          <a:p>
            <a:pPr marL="457200" indent="-342900">
              <a:buClr>
                <a:srgbClr val="000000"/>
              </a:buClr>
              <a:buSzPct val="100000"/>
              <a:buFont typeface="Calibri"/>
              <a:buChar char="●"/>
            </a:pPr>
            <a:endParaRPr lang="en-US" sz="1600" b="1" dirty="0">
              <a:latin typeface="Calibri"/>
              <a:ea typeface="Calibri"/>
              <a:cs typeface="Calibri"/>
              <a:sym typeface="Calibri"/>
            </a:endParaRPr>
          </a:p>
          <a:p>
            <a:pPr marL="457200" indent="-342900">
              <a:buClr>
                <a:srgbClr val="000000"/>
              </a:buClr>
              <a:buSzPct val="100000"/>
              <a:buFont typeface="Calibri"/>
              <a:buChar char="●"/>
            </a:pPr>
            <a:endParaRPr lang="en-US" sz="1800" b="1" dirty="0">
              <a:latin typeface="Calibri"/>
              <a:ea typeface="Calibri"/>
              <a:cs typeface="Calibri"/>
              <a:sym typeface="Calibri"/>
            </a:endParaRPr>
          </a:p>
          <a:p>
            <a:pPr marL="0" lvl="0" indent="0" rtl="0">
              <a:lnSpc>
                <a:spcPct val="115000"/>
              </a:lnSpc>
              <a:spcAft>
                <a:spcPts val="1000"/>
              </a:spcAft>
              <a:buClr>
                <a:schemeClr val="dk1"/>
              </a:buClr>
              <a:buSzPct val="68750"/>
              <a:buFont typeface="Arial"/>
              <a:buNone/>
            </a:pPr>
            <a:endParaRPr lang="en-US" sz="1800" b="1" dirty="0" smtClean="0">
              <a:solidFill>
                <a:schemeClr val="dk1"/>
              </a:solidFill>
              <a:latin typeface="Calibri"/>
              <a:ea typeface="Calibri"/>
              <a:cs typeface="Calibri"/>
              <a:sym typeface="Calibri"/>
            </a:endParaRPr>
          </a:p>
          <a:p>
            <a:pPr marL="0" marR="0" lvl="0" indent="0" rtl="0">
              <a:lnSpc>
                <a:spcPct val="136842"/>
              </a:lnSpc>
              <a:spcBef>
                <a:spcPts val="380"/>
              </a:spcBef>
              <a:spcAft>
                <a:spcPts val="0"/>
              </a:spcAft>
              <a:buClr>
                <a:schemeClr val="dk1"/>
              </a:buClr>
              <a:buSzPct val="25000"/>
              <a:buFont typeface="Calibri"/>
              <a:buNone/>
            </a:pPr>
            <a:r>
              <a:rPr lang="en-US" sz="1800" i="1" dirty="0" smtClean="0">
                <a:solidFill>
                  <a:schemeClr val="dk1"/>
                </a:solidFill>
                <a:latin typeface="Calibri"/>
                <a:ea typeface="Calibri"/>
                <a:cs typeface="Calibri"/>
                <a:sym typeface="Calibri"/>
              </a:rPr>
              <a:t>.</a:t>
            </a:r>
            <a:endParaRPr lang="en-US" sz="1800" i="1" dirty="0">
              <a:solidFill>
                <a:schemeClr val="dk1"/>
              </a:solidFill>
              <a:latin typeface="Calibri"/>
              <a:ea typeface="Calibri"/>
              <a:cs typeface="Calibri"/>
              <a:sym typeface="Calibri"/>
            </a:endParaRPr>
          </a:p>
        </p:txBody>
      </p:sp>
      <p:sp>
        <p:nvSpPr>
          <p:cNvPr id="119" name="Shape 11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0" name="Shape 12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59151521"/>
              </p:ext>
            </p:extLst>
          </p:nvPr>
        </p:nvGraphicFramePr>
        <p:xfrm>
          <a:off x="1666979" y="2204864"/>
          <a:ext cx="5813126" cy="3962399"/>
        </p:xfrm>
        <a:graphic>
          <a:graphicData uri="http://schemas.openxmlformats.org/drawingml/2006/table">
            <a:tbl>
              <a:tblPr firstRow="1" firstCol="1" bandRow="1">
                <a:tableStyleId>{BD165C68-7309-4CF4-8B53-3224727D01CD}</a:tableStyleId>
              </a:tblPr>
              <a:tblGrid>
                <a:gridCol w="1667036"/>
                <a:gridCol w="1225836"/>
                <a:gridCol w="1225836"/>
                <a:gridCol w="1694418"/>
              </a:tblGrid>
              <a:tr h="329117">
                <a:tc>
                  <a:txBody>
                    <a:bodyPr/>
                    <a:lstStyle/>
                    <a:p>
                      <a:pPr>
                        <a:spcBef>
                          <a:spcPts val="200"/>
                        </a:spcBef>
                        <a:spcAft>
                          <a:spcPts val="200"/>
                        </a:spcAft>
                      </a:pPr>
                      <a:r>
                        <a:rPr lang="nl-NL" sz="900" dirty="0">
                          <a:effectLst/>
                        </a:rPr>
                        <a:t> </a:t>
                      </a:r>
                      <a:endParaRPr lang="nl-NL" sz="900" dirty="0">
                        <a:effectLst/>
                        <a:latin typeface="Calibri"/>
                        <a:ea typeface="MS Mincho"/>
                        <a:cs typeface="Times New Roman"/>
                      </a:endParaRPr>
                    </a:p>
                  </a:txBody>
                  <a:tcPr marL="58462" marR="58462" marT="0" marB="0"/>
                </a:tc>
                <a:tc>
                  <a:txBody>
                    <a:bodyPr/>
                    <a:lstStyle/>
                    <a:p>
                      <a:pPr algn="ctr">
                        <a:spcBef>
                          <a:spcPts val="200"/>
                        </a:spcBef>
                        <a:spcAft>
                          <a:spcPts val="200"/>
                        </a:spcAft>
                      </a:pPr>
                      <a:r>
                        <a:rPr lang="nl-NL" sz="900">
                          <a:effectLst/>
                        </a:rPr>
                        <a:t>Peuter/kleuter</a:t>
                      </a:r>
                    </a:p>
                    <a:p>
                      <a:pPr algn="ctr">
                        <a:spcBef>
                          <a:spcPts val="200"/>
                        </a:spcBef>
                        <a:spcAft>
                          <a:spcPts val="200"/>
                        </a:spcAft>
                      </a:pPr>
                      <a:r>
                        <a:rPr lang="nl-NL" sz="900">
                          <a:effectLst/>
                        </a:rPr>
                        <a:t>(1-4 jaar)</a:t>
                      </a:r>
                      <a:endParaRPr lang="nl-NL" sz="900">
                        <a:effectLst/>
                        <a:latin typeface="Calibri"/>
                        <a:ea typeface="MS Mincho"/>
                        <a:cs typeface="Times New Roman"/>
                      </a:endParaRPr>
                    </a:p>
                  </a:txBody>
                  <a:tcPr marL="58462" marR="58462" marT="0" marB="0"/>
                </a:tc>
                <a:tc>
                  <a:txBody>
                    <a:bodyPr/>
                    <a:lstStyle/>
                    <a:p>
                      <a:pPr algn="ctr">
                        <a:spcBef>
                          <a:spcPts val="200"/>
                        </a:spcBef>
                        <a:spcAft>
                          <a:spcPts val="200"/>
                        </a:spcAft>
                      </a:pPr>
                      <a:r>
                        <a:rPr lang="nl-NL" sz="900">
                          <a:effectLst/>
                        </a:rPr>
                        <a:t>Schoolkinderen</a:t>
                      </a:r>
                    </a:p>
                    <a:p>
                      <a:pPr algn="ctr">
                        <a:spcBef>
                          <a:spcPts val="200"/>
                        </a:spcBef>
                        <a:spcAft>
                          <a:spcPts val="200"/>
                        </a:spcAft>
                      </a:pPr>
                      <a:r>
                        <a:rPr lang="nl-NL" sz="900">
                          <a:effectLst/>
                        </a:rPr>
                        <a:t>(4-12 jaar)</a:t>
                      </a:r>
                      <a:endParaRPr lang="nl-NL" sz="900">
                        <a:effectLst/>
                        <a:latin typeface="Calibri"/>
                        <a:ea typeface="MS Mincho"/>
                        <a:cs typeface="Times New Roman"/>
                      </a:endParaRPr>
                    </a:p>
                  </a:txBody>
                  <a:tcPr marL="58462" marR="58462" marT="0" marB="0"/>
                </a:tc>
                <a:tc>
                  <a:txBody>
                    <a:bodyPr/>
                    <a:lstStyle/>
                    <a:p>
                      <a:pPr algn="ctr">
                        <a:spcBef>
                          <a:spcPts val="200"/>
                        </a:spcBef>
                        <a:spcAft>
                          <a:spcPts val="200"/>
                        </a:spcAft>
                      </a:pPr>
                      <a:r>
                        <a:rPr lang="nl-NL" sz="900">
                          <a:effectLst/>
                        </a:rPr>
                        <a:t>Adolescent</a:t>
                      </a:r>
                    </a:p>
                    <a:p>
                      <a:pPr algn="ctr">
                        <a:spcBef>
                          <a:spcPts val="200"/>
                        </a:spcBef>
                        <a:spcAft>
                          <a:spcPts val="200"/>
                        </a:spcAft>
                      </a:pPr>
                      <a:r>
                        <a:rPr lang="nl-NL" sz="900">
                          <a:effectLst/>
                        </a:rPr>
                        <a:t>(12-19 jaar)</a:t>
                      </a:r>
                      <a:endParaRPr lang="nl-NL" sz="900">
                        <a:effectLst/>
                        <a:latin typeface="Calibri"/>
                        <a:ea typeface="MS Mincho"/>
                        <a:cs typeface="Times New Roman"/>
                      </a:endParaRPr>
                    </a:p>
                  </a:txBody>
                  <a:tcPr marL="58462" marR="58462" marT="0" marB="0"/>
                </a:tc>
              </a:tr>
              <a:tr h="142906">
                <a:tc gridSpan="4">
                  <a:txBody>
                    <a:bodyPr/>
                    <a:lstStyle/>
                    <a:p>
                      <a:pPr>
                        <a:spcBef>
                          <a:spcPts val="600"/>
                        </a:spcBef>
                        <a:spcAft>
                          <a:spcPts val="600"/>
                        </a:spcAft>
                      </a:pPr>
                      <a:r>
                        <a:rPr lang="nl-NL" sz="900">
                          <a:effectLst/>
                        </a:rPr>
                        <a:t>Individuele interventies</a:t>
                      </a:r>
                      <a:endParaRPr lang="nl-NL" sz="900">
                        <a:effectLst/>
                        <a:latin typeface="Calibri"/>
                        <a:ea typeface="MS Mincho"/>
                        <a:cs typeface="Times New Roman"/>
                      </a:endParaRPr>
                    </a:p>
                  </a:txBody>
                  <a:tcPr marL="58462" marR="58462" marT="0" marB="0"/>
                </a:tc>
                <a:tc hMerge="1">
                  <a:txBody>
                    <a:bodyPr/>
                    <a:lstStyle/>
                    <a:p>
                      <a:endParaRPr lang="en-GB"/>
                    </a:p>
                  </a:txBody>
                  <a:tcPr/>
                </a:tc>
                <a:tc hMerge="1">
                  <a:txBody>
                    <a:bodyPr/>
                    <a:lstStyle/>
                    <a:p>
                      <a:endParaRPr lang="en-GB"/>
                    </a:p>
                  </a:txBody>
                  <a:tcPr/>
                </a:tc>
                <a:tc hMerge="1">
                  <a:txBody>
                    <a:bodyPr/>
                    <a:lstStyle/>
                    <a:p>
                      <a:endParaRPr lang="en-GB"/>
                    </a:p>
                  </a:txBody>
                  <a:tcPr/>
                </a:tc>
              </a:tr>
              <a:tr h="944047">
                <a:tc>
                  <a:txBody>
                    <a:bodyPr/>
                    <a:lstStyle/>
                    <a:p>
                      <a:pPr>
                        <a:spcBef>
                          <a:spcPts val="200"/>
                        </a:spcBef>
                        <a:spcAft>
                          <a:spcPts val="200"/>
                        </a:spcAft>
                      </a:pPr>
                      <a:r>
                        <a:rPr lang="nl-NL" sz="900" dirty="0">
                          <a:effectLst/>
                        </a:rPr>
                        <a:t>Gepeste kinderen en </a:t>
                      </a:r>
                      <a:r>
                        <a:rPr lang="nl-NL" sz="900" dirty="0" err="1">
                          <a:effectLst/>
                        </a:rPr>
                        <a:t>pesters</a:t>
                      </a:r>
                      <a:endParaRPr lang="nl-NL" sz="900" dirty="0">
                        <a:effectLst/>
                        <a:latin typeface="Calibri"/>
                        <a:ea typeface="MS Mincho"/>
                        <a:cs typeface="Times New Roman"/>
                      </a:endParaRPr>
                    </a:p>
                  </a:txBody>
                  <a:tcPr marL="58462" marR="58462" marT="0" marB="0"/>
                </a:tc>
                <a:tc>
                  <a:txBody>
                    <a:bodyPr/>
                    <a:lstStyle/>
                    <a:p>
                      <a:pPr>
                        <a:spcBef>
                          <a:spcPts val="200"/>
                        </a:spcBef>
                        <a:spcAft>
                          <a:spcPts val="200"/>
                        </a:spcAft>
                      </a:pPr>
                      <a:r>
                        <a:rPr lang="nl-NL" sz="900">
                          <a:effectLst/>
                        </a:rPr>
                        <a:t> </a:t>
                      </a:r>
                      <a:endParaRPr lang="nl-NL" sz="900">
                        <a:effectLst/>
                        <a:latin typeface="Calibri"/>
                        <a:ea typeface="MS Mincho"/>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81915" algn="l"/>
                        </a:tabLst>
                      </a:pPr>
                      <a:r>
                        <a:rPr lang="nl-NL" sz="900">
                          <a:effectLst/>
                        </a:rPr>
                        <a:t>Kanjertraining</a:t>
                      </a:r>
                    </a:p>
                    <a:p>
                      <a:pPr marL="342900" lvl="0" indent="-342900">
                        <a:spcBef>
                          <a:spcPts val="200"/>
                        </a:spcBef>
                        <a:spcAft>
                          <a:spcPts val="200"/>
                        </a:spcAft>
                        <a:buFont typeface="Times New Roman"/>
                        <a:buChar char="-"/>
                        <a:tabLst>
                          <a:tab pos="81915" algn="l"/>
                        </a:tabLst>
                      </a:pPr>
                      <a:r>
                        <a:rPr lang="nl-NL" sz="900">
                          <a:effectLst/>
                        </a:rPr>
                        <a:t>Plezier op school</a:t>
                      </a:r>
                    </a:p>
                    <a:p>
                      <a:pPr marL="342900" lvl="0" indent="-342900">
                        <a:spcBef>
                          <a:spcPts val="200"/>
                        </a:spcBef>
                        <a:spcAft>
                          <a:spcPts val="200"/>
                        </a:spcAft>
                        <a:buFont typeface="Times New Roman"/>
                        <a:buChar char="-"/>
                        <a:tabLst>
                          <a:tab pos="81915" algn="l"/>
                        </a:tabLst>
                      </a:pPr>
                      <a:r>
                        <a:rPr lang="nl-NL" sz="900">
                          <a:effectLst/>
                        </a:rPr>
                        <a:t>Sta Sterk training</a:t>
                      </a:r>
                      <a:endParaRPr lang="nl-NL" sz="900">
                        <a:effectLst/>
                        <a:latin typeface="Calibri"/>
                        <a:ea typeface="Times New Roman"/>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110490" algn="l"/>
                        </a:tabLst>
                      </a:pPr>
                      <a:r>
                        <a:rPr lang="nl-NL" sz="900">
                          <a:effectLst/>
                        </a:rPr>
                        <a:t>Plezier op school</a:t>
                      </a:r>
                    </a:p>
                    <a:p>
                      <a:pPr marL="342900" lvl="0" indent="-342900">
                        <a:spcBef>
                          <a:spcPts val="200"/>
                        </a:spcBef>
                        <a:spcAft>
                          <a:spcPts val="200"/>
                        </a:spcAft>
                        <a:buFont typeface="Times New Roman"/>
                        <a:buChar char="-"/>
                        <a:tabLst>
                          <a:tab pos="110490" algn="l"/>
                        </a:tabLst>
                      </a:pPr>
                      <a:r>
                        <a:rPr lang="nl-NL" sz="900">
                          <a:effectLst/>
                        </a:rPr>
                        <a:t>Kanjertraining</a:t>
                      </a:r>
                      <a:endParaRPr lang="nl-NL" sz="900">
                        <a:effectLst/>
                        <a:latin typeface="Calibri"/>
                        <a:ea typeface="Times New Roman"/>
                        <a:cs typeface="Times New Roman"/>
                      </a:endParaRPr>
                    </a:p>
                  </a:txBody>
                  <a:tcPr marL="58462" marR="58462" marT="0" marB="0"/>
                </a:tc>
              </a:tr>
              <a:tr h="472024">
                <a:tc>
                  <a:txBody>
                    <a:bodyPr/>
                    <a:lstStyle/>
                    <a:p>
                      <a:pPr>
                        <a:spcBef>
                          <a:spcPts val="200"/>
                        </a:spcBef>
                        <a:spcAft>
                          <a:spcPts val="200"/>
                        </a:spcAft>
                      </a:pPr>
                      <a:r>
                        <a:rPr lang="nl-NL" sz="900" dirty="0" err="1">
                          <a:effectLst/>
                        </a:rPr>
                        <a:t>Pesters</a:t>
                      </a:r>
                      <a:r>
                        <a:rPr lang="nl-NL" sz="900" dirty="0">
                          <a:effectLst/>
                        </a:rPr>
                        <a:t> en agressieve kinderen</a:t>
                      </a:r>
                    </a:p>
                    <a:p>
                      <a:pPr>
                        <a:spcBef>
                          <a:spcPts val="200"/>
                        </a:spcBef>
                        <a:spcAft>
                          <a:spcPts val="200"/>
                        </a:spcAft>
                      </a:pPr>
                      <a:r>
                        <a:rPr lang="nl-NL" sz="900" dirty="0">
                          <a:effectLst/>
                        </a:rPr>
                        <a:t> </a:t>
                      </a:r>
                      <a:endParaRPr lang="nl-NL" sz="900" dirty="0">
                        <a:effectLst/>
                        <a:latin typeface="Calibri"/>
                        <a:ea typeface="MS Mincho"/>
                        <a:cs typeface="Times New Roman"/>
                      </a:endParaRPr>
                    </a:p>
                  </a:txBody>
                  <a:tcPr marL="58462" marR="58462" marT="0" marB="0"/>
                </a:tc>
                <a:tc>
                  <a:txBody>
                    <a:bodyPr/>
                    <a:lstStyle/>
                    <a:p>
                      <a:pPr>
                        <a:spcBef>
                          <a:spcPts val="200"/>
                        </a:spcBef>
                        <a:spcAft>
                          <a:spcPts val="200"/>
                        </a:spcAft>
                      </a:pPr>
                      <a:r>
                        <a:rPr lang="nl-NL" sz="900">
                          <a:effectLst/>
                        </a:rPr>
                        <a:t> </a:t>
                      </a:r>
                      <a:endParaRPr lang="nl-NL" sz="900">
                        <a:effectLst/>
                        <a:latin typeface="Calibri"/>
                        <a:ea typeface="MS Mincho"/>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81915" algn="l"/>
                        </a:tabLst>
                      </a:pPr>
                      <a:r>
                        <a:rPr lang="nl-NL" sz="900">
                          <a:effectLst/>
                        </a:rPr>
                        <a:t>Alles Kidzzz</a:t>
                      </a:r>
                    </a:p>
                    <a:p>
                      <a:pPr marL="342900" lvl="0" indent="-342900">
                        <a:spcBef>
                          <a:spcPts val="200"/>
                        </a:spcBef>
                        <a:spcAft>
                          <a:spcPts val="200"/>
                        </a:spcAft>
                        <a:buFont typeface="Times New Roman"/>
                        <a:buChar char="-"/>
                        <a:tabLst>
                          <a:tab pos="81915" algn="l"/>
                        </a:tabLst>
                      </a:pPr>
                      <a:r>
                        <a:rPr lang="nl-NL" sz="900">
                          <a:effectLst/>
                        </a:rPr>
                        <a:t>Minder boos en opstandig</a:t>
                      </a:r>
                      <a:endParaRPr lang="nl-NL" sz="900">
                        <a:effectLst/>
                        <a:latin typeface="Calibri"/>
                        <a:ea typeface="Times New Roman"/>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110490" algn="l"/>
                        </a:tabLst>
                      </a:pPr>
                      <a:r>
                        <a:rPr lang="nl-NL" sz="900">
                          <a:effectLst/>
                        </a:rPr>
                        <a:t>Kanjertraining</a:t>
                      </a:r>
                      <a:endParaRPr lang="nl-NL" sz="900">
                        <a:effectLst/>
                        <a:latin typeface="Calibri"/>
                        <a:ea typeface="Times New Roman"/>
                        <a:cs typeface="Times New Roman"/>
                      </a:endParaRPr>
                    </a:p>
                  </a:txBody>
                  <a:tcPr marL="58462" marR="58462" marT="0" marB="0"/>
                </a:tc>
              </a:tr>
              <a:tr h="285812">
                <a:tc>
                  <a:txBody>
                    <a:bodyPr/>
                    <a:lstStyle/>
                    <a:p>
                      <a:pPr>
                        <a:spcBef>
                          <a:spcPts val="200"/>
                        </a:spcBef>
                        <a:spcAft>
                          <a:spcPts val="200"/>
                        </a:spcAft>
                      </a:pPr>
                      <a:r>
                        <a:rPr lang="nl-NL" sz="900">
                          <a:effectLst/>
                        </a:rPr>
                        <a:t>Sociaal zwakke, angstige, depressieve kinderen</a:t>
                      </a:r>
                      <a:endParaRPr lang="nl-NL" sz="900">
                        <a:effectLst/>
                        <a:latin typeface="Calibri"/>
                        <a:ea typeface="MS Mincho"/>
                        <a:cs typeface="Times New Roman"/>
                      </a:endParaRPr>
                    </a:p>
                  </a:txBody>
                  <a:tcPr marL="58462" marR="58462" marT="0" marB="0"/>
                </a:tc>
                <a:tc>
                  <a:txBody>
                    <a:bodyPr/>
                    <a:lstStyle/>
                    <a:p>
                      <a:pPr>
                        <a:spcBef>
                          <a:spcPts val="200"/>
                        </a:spcBef>
                        <a:spcAft>
                          <a:spcPts val="200"/>
                        </a:spcAft>
                      </a:pPr>
                      <a:r>
                        <a:rPr lang="nl-NL" sz="900">
                          <a:effectLst/>
                        </a:rPr>
                        <a:t>- Triple P*</a:t>
                      </a:r>
                      <a:endParaRPr lang="nl-NL" sz="900">
                        <a:effectLst/>
                        <a:latin typeface="Calibri"/>
                        <a:ea typeface="MS Mincho"/>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81915" algn="l"/>
                        </a:tabLst>
                      </a:pPr>
                      <a:r>
                        <a:rPr lang="nl-NL" sz="900">
                          <a:effectLst/>
                        </a:rPr>
                        <a:t>Kanjertraining</a:t>
                      </a:r>
                      <a:endParaRPr lang="nl-NL" sz="900">
                        <a:effectLst/>
                        <a:latin typeface="Calibri"/>
                        <a:ea typeface="Times New Roman"/>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110490" algn="l"/>
                        </a:tabLst>
                      </a:pPr>
                      <a:r>
                        <a:rPr lang="nl-NL" sz="900">
                          <a:effectLst/>
                        </a:rPr>
                        <a:t>Kanjertraining</a:t>
                      </a:r>
                      <a:endParaRPr lang="nl-NL" sz="900">
                        <a:effectLst/>
                        <a:latin typeface="Calibri"/>
                        <a:ea typeface="Times New Roman"/>
                        <a:cs typeface="Times New Roman"/>
                      </a:endParaRPr>
                    </a:p>
                  </a:txBody>
                  <a:tcPr marL="58462" marR="58462" marT="0" marB="0"/>
                </a:tc>
              </a:tr>
              <a:tr h="658235">
                <a:tc>
                  <a:txBody>
                    <a:bodyPr/>
                    <a:lstStyle/>
                    <a:p>
                      <a:pPr>
                        <a:spcBef>
                          <a:spcPts val="200"/>
                        </a:spcBef>
                        <a:spcAft>
                          <a:spcPts val="200"/>
                        </a:spcAft>
                      </a:pPr>
                      <a:r>
                        <a:rPr lang="nl-NL" sz="900">
                          <a:effectLst/>
                        </a:rPr>
                        <a:t>Ouders van pesters/ agressieve kinderen</a:t>
                      </a:r>
                      <a:endParaRPr lang="nl-NL" sz="900">
                        <a:effectLst/>
                        <a:latin typeface="Calibri"/>
                        <a:ea typeface="MS Mincho"/>
                        <a:cs typeface="Times New Roman"/>
                      </a:endParaRPr>
                    </a:p>
                  </a:txBody>
                  <a:tcPr marL="58462" marR="58462" marT="0" marB="0"/>
                </a:tc>
                <a:tc>
                  <a:txBody>
                    <a:bodyPr/>
                    <a:lstStyle/>
                    <a:p>
                      <a:pPr marL="0" lvl="0" indent="0">
                        <a:spcBef>
                          <a:spcPts val="200"/>
                        </a:spcBef>
                        <a:spcAft>
                          <a:spcPts val="200"/>
                        </a:spcAft>
                        <a:buFont typeface="Times New Roman"/>
                        <a:buNone/>
                        <a:tabLst>
                          <a:tab pos="82550" algn="l"/>
                        </a:tabLst>
                      </a:pPr>
                      <a:r>
                        <a:rPr lang="nl-NL" sz="900" dirty="0" smtClean="0">
                          <a:effectLst/>
                        </a:rPr>
                        <a:t>- Triple </a:t>
                      </a:r>
                      <a:r>
                        <a:rPr lang="nl-NL" sz="900" dirty="0">
                          <a:effectLst/>
                        </a:rPr>
                        <a:t>P*</a:t>
                      </a:r>
                      <a:endParaRPr lang="nl-NL" sz="900" dirty="0">
                        <a:effectLst/>
                        <a:latin typeface="Calibri"/>
                        <a:ea typeface="Times New Roman"/>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81915" algn="l"/>
                        </a:tabLst>
                      </a:pPr>
                      <a:r>
                        <a:rPr lang="nl-NL" sz="900">
                          <a:effectLst/>
                        </a:rPr>
                        <a:t>Minder boos en opstandig</a:t>
                      </a:r>
                    </a:p>
                    <a:p>
                      <a:pPr marL="342900" lvl="0" indent="-342900">
                        <a:spcBef>
                          <a:spcPts val="200"/>
                        </a:spcBef>
                        <a:spcAft>
                          <a:spcPts val="200"/>
                        </a:spcAft>
                        <a:buFont typeface="Times New Roman"/>
                        <a:buChar char="-"/>
                        <a:tabLst>
                          <a:tab pos="81915" algn="l"/>
                        </a:tabLst>
                      </a:pPr>
                      <a:r>
                        <a:rPr lang="nl-NL" sz="900">
                          <a:effectLst/>
                        </a:rPr>
                        <a:t>PMTO </a:t>
                      </a:r>
                    </a:p>
                    <a:p>
                      <a:pPr marL="342900" lvl="0" indent="-342900">
                        <a:spcBef>
                          <a:spcPts val="200"/>
                        </a:spcBef>
                        <a:spcAft>
                          <a:spcPts val="200"/>
                        </a:spcAft>
                        <a:buFont typeface="Times New Roman"/>
                        <a:buChar char="-"/>
                        <a:tabLst>
                          <a:tab pos="81915" algn="l"/>
                        </a:tabLst>
                      </a:pPr>
                      <a:r>
                        <a:rPr lang="nl-NL" sz="900">
                          <a:effectLst/>
                        </a:rPr>
                        <a:t>Triple P*</a:t>
                      </a:r>
                      <a:endParaRPr lang="nl-NL" sz="900">
                        <a:effectLst/>
                        <a:latin typeface="Calibri"/>
                        <a:ea typeface="Times New Roman"/>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110490" algn="l"/>
                        </a:tabLst>
                      </a:pPr>
                      <a:r>
                        <a:rPr lang="nl-NL" sz="900">
                          <a:effectLst/>
                        </a:rPr>
                        <a:t>PMTO </a:t>
                      </a:r>
                    </a:p>
                    <a:p>
                      <a:pPr marL="342900" lvl="0" indent="-342900">
                        <a:spcBef>
                          <a:spcPts val="200"/>
                        </a:spcBef>
                        <a:spcAft>
                          <a:spcPts val="200"/>
                        </a:spcAft>
                        <a:buFont typeface="Times New Roman"/>
                        <a:buChar char="-"/>
                        <a:tabLst>
                          <a:tab pos="110490" algn="l"/>
                        </a:tabLst>
                      </a:pPr>
                      <a:r>
                        <a:rPr lang="nl-NL" sz="900">
                          <a:effectLst/>
                        </a:rPr>
                        <a:t>Triple P*</a:t>
                      </a:r>
                      <a:endParaRPr lang="nl-NL" sz="900">
                        <a:effectLst/>
                        <a:latin typeface="Calibri"/>
                        <a:ea typeface="Times New Roman"/>
                        <a:cs typeface="Times New Roman"/>
                      </a:endParaRPr>
                    </a:p>
                  </a:txBody>
                  <a:tcPr marL="58462" marR="58462" marT="0" marB="0"/>
                </a:tc>
              </a:tr>
              <a:tr h="142906">
                <a:tc gridSpan="4">
                  <a:txBody>
                    <a:bodyPr/>
                    <a:lstStyle/>
                    <a:p>
                      <a:pPr>
                        <a:spcBef>
                          <a:spcPts val="600"/>
                        </a:spcBef>
                        <a:spcAft>
                          <a:spcPts val="600"/>
                        </a:spcAft>
                        <a:tabLst>
                          <a:tab pos="81915" algn="l"/>
                        </a:tabLst>
                      </a:pPr>
                      <a:r>
                        <a:rPr lang="nl-NL" sz="900">
                          <a:effectLst/>
                        </a:rPr>
                        <a:t>Collectieve interventies op school</a:t>
                      </a:r>
                      <a:endParaRPr lang="nl-NL" sz="900">
                        <a:effectLst/>
                        <a:latin typeface="Calibri"/>
                        <a:ea typeface="MS Mincho"/>
                        <a:cs typeface="Times New Roman"/>
                      </a:endParaRPr>
                    </a:p>
                  </a:txBody>
                  <a:tcPr marL="58462" marR="58462" marT="0" marB="0"/>
                </a:tc>
                <a:tc hMerge="1">
                  <a:txBody>
                    <a:bodyPr/>
                    <a:lstStyle/>
                    <a:p>
                      <a:endParaRPr lang="en-GB"/>
                    </a:p>
                  </a:txBody>
                  <a:tcPr/>
                </a:tc>
                <a:tc hMerge="1">
                  <a:txBody>
                    <a:bodyPr/>
                    <a:lstStyle/>
                    <a:p>
                      <a:endParaRPr lang="en-GB"/>
                    </a:p>
                  </a:txBody>
                  <a:tcPr/>
                </a:tc>
                <a:tc hMerge="1">
                  <a:txBody>
                    <a:bodyPr/>
                    <a:lstStyle/>
                    <a:p>
                      <a:endParaRPr lang="en-GB"/>
                    </a:p>
                  </a:txBody>
                  <a:tcPr/>
                </a:tc>
              </a:tr>
              <a:tr h="329117">
                <a:tc>
                  <a:txBody>
                    <a:bodyPr/>
                    <a:lstStyle/>
                    <a:p>
                      <a:pPr>
                        <a:spcBef>
                          <a:spcPts val="200"/>
                        </a:spcBef>
                        <a:spcAft>
                          <a:spcPts val="200"/>
                        </a:spcAft>
                      </a:pPr>
                      <a:r>
                        <a:rPr lang="nl-NL" sz="900">
                          <a:effectLst/>
                        </a:rPr>
                        <a:t>Schoolbreed </a:t>
                      </a:r>
                    </a:p>
                    <a:p>
                      <a:pPr>
                        <a:spcBef>
                          <a:spcPts val="200"/>
                        </a:spcBef>
                        <a:spcAft>
                          <a:spcPts val="200"/>
                        </a:spcAft>
                      </a:pPr>
                      <a:r>
                        <a:rPr lang="nl-NL" sz="900">
                          <a:effectLst/>
                        </a:rPr>
                        <a:t>preventief en curatief</a:t>
                      </a:r>
                      <a:endParaRPr lang="nl-NL" sz="900">
                        <a:effectLst/>
                        <a:latin typeface="Calibri"/>
                        <a:ea typeface="MS Mincho"/>
                        <a:cs typeface="Times New Roman"/>
                      </a:endParaRPr>
                    </a:p>
                  </a:txBody>
                  <a:tcPr marL="58462" marR="58462" marT="0" marB="0"/>
                </a:tc>
                <a:tc>
                  <a:txBody>
                    <a:bodyPr/>
                    <a:lstStyle/>
                    <a:p>
                      <a:pPr>
                        <a:spcBef>
                          <a:spcPts val="200"/>
                        </a:spcBef>
                        <a:spcAft>
                          <a:spcPts val="200"/>
                        </a:spcAft>
                      </a:pPr>
                      <a:r>
                        <a:rPr lang="nl-NL" sz="900">
                          <a:effectLst/>
                        </a:rPr>
                        <a:t> </a:t>
                      </a:r>
                      <a:endParaRPr lang="nl-NL" sz="900">
                        <a:effectLst/>
                        <a:latin typeface="Calibri"/>
                        <a:ea typeface="MS Mincho"/>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81915" algn="l"/>
                        </a:tabLst>
                      </a:pPr>
                      <a:r>
                        <a:rPr lang="nl-NL" sz="900">
                          <a:effectLst/>
                        </a:rPr>
                        <a:t>KiVa</a:t>
                      </a:r>
                    </a:p>
                    <a:p>
                      <a:pPr marL="342900" lvl="0" indent="-342900">
                        <a:spcBef>
                          <a:spcPts val="200"/>
                        </a:spcBef>
                        <a:spcAft>
                          <a:spcPts val="200"/>
                        </a:spcAft>
                        <a:buFont typeface="Times New Roman"/>
                        <a:buChar char="-"/>
                        <a:tabLst>
                          <a:tab pos="81915" algn="l"/>
                        </a:tabLst>
                      </a:pPr>
                      <a:r>
                        <a:rPr lang="nl-NL" sz="900">
                          <a:effectLst/>
                        </a:rPr>
                        <a:t>PRIMA</a:t>
                      </a:r>
                      <a:endParaRPr lang="nl-NL" sz="900">
                        <a:effectLst/>
                        <a:latin typeface="Calibri"/>
                        <a:ea typeface="Times New Roman"/>
                        <a:cs typeface="Times New Roman"/>
                      </a:endParaRPr>
                    </a:p>
                  </a:txBody>
                  <a:tcPr marL="58462" marR="58462" marT="0" marB="0"/>
                </a:tc>
                <a:tc>
                  <a:txBody>
                    <a:bodyPr/>
                    <a:lstStyle/>
                    <a:p>
                      <a:pPr>
                        <a:spcBef>
                          <a:spcPts val="200"/>
                        </a:spcBef>
                        <a:spcAft>
                          <a:spcPts val="200"/>
                        </a:spcAft>
                      </a:pPr>
                      <a:r>
                        <a:rPr lang="nl-NL" sz="900">
                          <a:effectLst/>
                        </a:rPr>
                        <a:t> </a:t>
                      </a:r>
                      <a:endParaRPr lang="nl-NL" sz="900">
                        <a:effectLst/>
                        <a:latin typeface="Calibri"/>
                        <a:ea typeface="MS Mincho"/>
                        <a:cs typeface="Times New Roman"/>
                      </a:endParaRPr>
                    </a:p>
                  </a:txBody>
                  <a:tcPr marL="58462" marR="58462" marT="0" marB="0"/>
                </a:tc>
              </a:tr>
              <a:tr h="658235">
                <a:tc>
                  <a:txBody>
                    <a:bodyPr/>
                    <a:lstStyle/>
                    <a:p>
                      <a:pPr>
                        <a:spcBef>
                          <a:spcPts val="200"/>
                        </a:spcBef>
                        <a:spcAft>
                          <a:spcPts val="200"/>
                        </a:spcAft>
                      </a:pPr>
                      <a:r>
                        <a:rPr lang="nl-NL" sz="900" dirty="0">
                          <a:effectLst/>
                        </a:rPr>
                        <a:t>Klasse interventie </a:t>
                      </a:r>
                    </a:p>
                    <a:p>
                      <a:pPr>
                        <a:spcBef>
                          <a:spcPts val="200"/>
                        </a:spcBef>
                        <a:spcAft>
                          <a:spcPts val="200"/>
                        </a:spcAft>
                      </a:pPr>
                      <a:r>
                        <a:rPr lang="nl-NL" sz="900" dirty="0">
                          <a:effectLst/>
                        </a:rPr>
                        <a:t>preventief en curatief</a:t>
                      </a:r>
                      <a:endParaRPr lang="nl-NL" sz="900" dirty="0">
                        <a:effectLst/>
                        <a:latin typeface="Calibri"/>
                        <a:ea typeface="MS Mincho"/>
                        <a:cs typeface="Times New Roman"/>
                      </a:endParaRPr>
                    </a:p>
                  </a:txBody>
                  <a:tcPr marL="58462" marR="58462" marT="0" marB="0"/>
                </a:tc>
                <a:tc>
                  <a:txBody>
                    <a:bodyPr/>
                    <a:lstStyle/>
                    <a:p>
                      <a:pPr>
                        <a:spcBef>
                          <a:spcPts val="200"/>
                        </a:spcBef>
                        <a:spcAft>
                          <a:spcPts val="200"/>
                        </a:spcAft>
                      </a:pPr>
                      <a:r>
                        <a:rPr lang="nl-NL" sz="900">
                          <a:effectLst/>
                        </a:rPr>
                        <a:t> </a:t>
                      </a:r>
                      <a:endParaRPr lang="nl-NL" sz="900">
                        <a:effectLst/>
                        <a:latin typeface="Calibri"/>
                        <a:ea typeface="MS Mincho"/>
                        <a:cs typeface="Times New Roman"/>
                      </a:endParaRPr>
                    </a:p>
                  </a:txBody>
                  <a:tcPr marL="58462" marR="58462" marT="0" marB="0"/>
                </a:tc>
                <a:tc>
                  <a:txBody>
                    <a:bodyPr/>
                    <a:lstStyle/>
                    <a:p>
                      <a:pPr marL="342900" lvl="0" indent="-342900">
                        <a:spcBef>
                          <a:spcPts val="200"/>
                        </a:spcBef>
                        <a:spcAft>
                          <a:spcPts val="200"/>
                        </a:spcAft>
                        <a:buFont typeface="Times New Roman"/>
                        <a:buChar char="-"/>
                        <a:tabLst>
                          <a:tab pos="81915" algn="l"/>
                        </a:tabLst>
                      </a:pPr>
                      <a:r>
                        <a:rPr lang="nl-NL" sz="900">
                          <a:effectLst/>
                        </a:rPr>
                        <a:t>Kanjertraining</a:t>
                      </a:r>
                    </a:p>
                    <a:p>
                      <a:pPr marL="342900" lvl="0" indent="-342900">
                        <a:spcBef>
                          <a:spcPts val="200"/>
                        </a:spcBef>
                        <a:spcAft>
                          <a:spcPts val="200"/>
                        </a:spcAft>
                        <a:buFont typeface="Times New Roman"/>
                        <a:buChar char="-"/>
                        <a:tabLst>
                          <a:tab pos="81915" algn="l"/>
                        </a:tabLst>
                      </a:pPr>
                      <a:r>
                        <a:rPr lang="nl-NL" sz="900">
                          <a:effectLst/>
                        </a:rPr>
                        <a:t>PAD</a:t>
                      </a:r>
                    </a:p>
                    <a:p>
                      <a:pPr marL="342900" lvl="0" indent="-342900">
                        <a:spcBef>
                          <a:spcPts val="200"/>
                        </a:spcBef>
                        <a:spcAft>
                          <a:spcPts val="200"/>
                        </a:spcAft>
                        <a:buFont typeface="Times New Roman"/>
                        <a:buChar char="-"/>
                        <a:tabLst>
                          <a:tab pos="81915" algn="l"/>
                        </a:tabLst>
                      </a:pPr>
                      <a:r>
                        <a:rPr lang="nl-NL" sz="900">
                          <a:effectLst/>
                        </a:rPr>
                        <a:t>Taakspel</a:t>
                      </a:r>
                      <a:endParaRPr lang="nl-NL" sz="900">
                        <a:effectLst/>
                        <a:latin typeface="Calibri"/>
                        <a:ea typeface="Times New Roman"/>
                        <a:cs typeface="Times New Roman"/>
                      </a:endParaRPr>
                    </a:p>
                  </a:txBody>
                  <a:tcPr marL="58462" marR="58462" marT="0" marB="0"/>
                </a:tc>
                <a:tc>
                  <a:txBody>
                    <a:bodyPr/>
                    <a:lstStyle/>
                    <a:p>
                      <a:pPr>
                        <a:spcBef>
                          <a:spcPts val="200"/>
                        </a:spcBef>
                        <a:spcAft>
                          <a:spcPts val="200"/>
                        </a:spcAft>
                      </a:pPr>
                      <a:r>
                        <a:rPr lang="nl-NL" sz="900" dirty="0">
                          <a:effectLst/>
                        </a:rPr>
                        <a:t> </a:t>
                      </a:r>
                      <a:endParaRPr lang="nl-NL" sz="900" dirty="0">
                        <a:effectLst/>
                        <a:latin typeface="Calibri"/>
                        <a:ea typeface="MS Mincho"/>
                        <a:cs typeface="Times New Roman"/>
                      </a:endParaRPr>
                    </a:p>
                  </a:txBody>
                  <a:tcPr marL="58462" marR="58462" marT="0" marB="0"/>
                </a:tc>
              </a:tr>
            </a:tbl>
          </a:graphicData>
        </a:graphic>
      </p:graphicFrame>
      <p:sp>
        <p:nvSpPr>
          <p:cNvPr id="5" name="Rectangle 2"/>
          <p:cNvSpPr>
            <a:spLocks noChangeArrowheads="1"/>
          </p:cNvSpPr>
          <p:nvPr/>
        </p:nvSpPr>
        <p:spPr bwMode="auto">
          <a:xfrm>
            <a:off x="251520" y="1442507"/>
            <a:ext cx="7340471" cy="6001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fontAlgn="base">
              <a:spcBef>
                <a:spcPct val="0"/>
              </a:spcBef>
              <a:spcAft>
                <a:spcPct val="0"/>
              </a:spcAft>
              <a:tabLst>
                <a:tab pos="82550" algn="l"/>
              </a:tabLst>
              <a:defRPr>
                <a:solidFill>
                  <a:schemeClr val="tx1"/>
                </a:solidFill>
                <a:latin typeface="Arial" pitchFamily="34" charset="0"/>
                <a:cs typeface="Arial" pitchFamily="34" charset="0"/>
              </a:defRPr>
            </a:lvl1pPr>
            <a:lvl2pPr marL="457200" fontAlgn="base">
              <a:spcBef>
                <a:spcPct val="0"/>
              </a:spcBef>
              <a:spcAft>
                <a:spcPct val="0"/>
              </a:spcAft>
              <a:tabLst>
                <a:tab pos="82550" algn="l"/>
              </a:tabLst>
              <a:defRPr>
                <a:solidFill>
                  <a:schemeClr val="tx1"/>
                </a:solidFill>
                <a:latin typeface="Arial" pitchFamily="34" charset="0"/>
                <a:cs typeface="Arial" pitchFamily="34" charset="0"/>
              </a:defRPr>
            </a:lvl2pPr>
            <a:lvl3pPr marL="914400" fontAlgn="base">
              <a:spcBef>
                <a:spcPct val="0"/>
              </a:spcBef>
              <a:spcAft>
                <a:spcPct val="0"/>
              </a:spcAft>
              <a:tabLst>
                <a:tab pos="82550" algn="l"/>
              </a:tabLst>
              <a:defRPr>
                <a:solidFill>
                  <a:schemeClr val="tx1"/>
                </a:solidFill>
                <a:latin typeface="Arial" pitchFamily="34" charset="0"/>
                <a:cs typeface="Arial" pitchFamily="34" charset="0"/>
              </a:defRPr>
            </a:lvl3pPr>
            <a:lvl4pPr marL="1371600" fontAlgn="base">
              <a:spcBef>
                <a:spcPct val="0"/>
              </a:spcBef>
              <a:spcAft>
                <a:spcPct val="0"/>
              </a:spcAft>
              <a:tabLst>
                <a:tab pos="82550" algn="l"/>
              </a:tabLst>
              <a:defRPr>
                <a:solidFill>
                  <a:schemeClr val="tx1"/>
                </a:solidFill>
                <a:latin typeface="Arial" pitchFamily="34" charset="0"/>
                <a:cs typeface="Arial" pitchFamily="34" charset="0"/>
              </a:defRPr>
            </a:lvl4pPr>
            <a:lvl5pPr marL="1828800" fontAlgn="base">
              <a:spcBef>
                <a:spcPct val="0"/>
              </a:spcBef>
              <a:spcAft>
                <a:spcPct val="0"/>
              </a:spcAft>
              <a:tabLst>
                <a:tab pos="82550" algn="l"/>
              </a:tabLst>
              <a:defRPr>
                <a:solidFill>
                  <a:schemeClr val="tx1"/>
                </a:solidFill>
                <a:latin typeface="Arial" pitchFamily="34" charset="0"/>
                <a:cs typeface="Arial" pitchFamily="34" charset="0"/>
              </a:defRPr>
            </a:lvl5pPr>
            <a:lvl6pPr marL="2286000" fontAlgn="base">
              <a:spcBef>
                <a:spcPct val="0"/>
              </a:spcBef>
              <a:spcAft>
                <a:spcPct val="0"/>
              </a:spcAft>
              <a:tabLst>
                <a:tab pos="82550" algn="l"/>
              </a:tabLst>
              <a:defRPr>
                <a:solidFill>
                  <a:schemeClr val="tx1"/>
                </a:solidFill>
                <a:latin typeface="Arial" pitchFamily="34" charset="0"/>
                <a:cs typeface="Arial" pitchFamily="34" charset="0"/>
              </a:defRPr>
            </a:lvl6pPr>
            <a:lvl7pPr marL="2743200" fontAlgn="base">
              <a:spcBef>
                <a:spcPct val="0"/>
              </a:spcBef>
              <a:spcAft>
                <a:spcPct val="0"/>
              </a:spcAft>
              <a:tabLst>
                <a:tab pos="82550" algn="l"/>
              </a:tabLst>
              <a:defRPr>
                <a:solidFill>
                  <a:schemeClr val="tx1"/>
                </a:solidFill>
                <a:latin typeface="Arial" pitchFamily="34" charset="0"/>
                <a:cs typeface="Arial" pitchFamily="34" charset="0"/>
              </a:defRPr>
            </a:lvl7pPr>
            <a:lvl8pPr marL="3200400" fontAlgn="base">
              <a:spcBef>
                <a:spcPct val="0"/>
              </a:spcBef>
              <a:spcAft>
                <a:spcPct val="0"/>
              </a:spcAft>
              <a:tabLst>
                <a:tab pos="82550" algn="l"/>
              </a:tabLst>
              <a:defRPr>
                <a:solidFill>
                  <a:schemeClr val="tx1"/>
                </a:solidFill>
                <a:latin typeface="Arial" pitchFamily="34" charset="0"/>
                <a:cs typeface="Arial" pitchFamily="34" charset="0"/>
              </a:defRPr>
            </a:lvl8pPr>
            <a:lvl9pPr marL="3657600" fontAlgn="base">
              <a:spcBef>
                <a:spcPct val="0"/>
              </a:spcBef>
              <a:spcAft>
                <a:spcPct val="0"/>
              </a:spcAft>
              <a:tabLst>
                <a:tab pos="82550"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2550" algn="l"/>
              </a:tabLst>
            </a:pPr>
            <a:r>
              <a:rPr kumimoji="0" lang="nl-NL" altLang="nl-NL" sz="18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Mogelijke interventieprogramma’s voor pesten, die effectief zijn bevonden, </a:t>
            </a:r>
          </a:p>
          <a:p>
            <a:pPr marL="0" marR="0" lvl="0" indent="0" algn="l" defTabSz="914400" rtl="0" eaLnBrk="0" fontAlgn="base" latinLnBrk="0" hangingPunct="0">
              <a:lnSpc>
                <a:spcPct val="100000"/>
              </a:lnSpc>
              <a:spcBef>
                <a:spcPct val="0"/>
              </a:spcBef>
              <a:spcAft>
                <a:spcPct val="0"/>
              </a:spcAft>
              <a:buClrTx/>
              <a:buSzTx/>
              <a:buFontTx/>
              <a:buNone/>
              <a:tabLst>
                <a:tab pos="82550" algn="l"/>
              </a:tabLst>
            </a:pPr>
            <a:r>
              <a:rPr kumimoji="0" lang="nl-NL" altLang="nl-NL" sz="18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waarnaar de JGZ in de verschillende leeftijdsfasen kan verwijzen</a:t>
            </a:r>
            <a:endParaRPr kumimoji="0" lang="nl-NL" altLang="nl-NL"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127397"/>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5"/>
        <p:cNvGrpSpPr/>
        <p:nvPr/>
      </p:nvGrpSpPr>
      <p:grpSpPr>
        <a:xfrm>
          <a:off x="0" y="0"/>
          <a:ext cx="0" cy="0"/>
          <a:chOff x="0" y="0"/>
          <a:chExt cx="0" cy="0"/>
        </a:xfrm>
      </p:grpSpPr>
      <p:sp>
        <p:nvSpPr>
          <p:cNvPr id="126" name="Shape 126"/>
          <p:cNvSpPr txBox="1"/>
          <p:nvPr/>
        </p:nvSpPr>
        <p:spPr>
          <a:xfrm>
            <a:off x="1547800" y="1015650"/>
            <a:ext cx="7139099" cy="48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dirty="0" err="1" smtClean="0">
                <a:solidFill>
                  <a:srgbClr val="741B47"/>
                </a:solidFill>
                <a:latin typeface="Calibri"/>
                <a:ea typeface="Calibri"/>
                <a:cs typeface="Calibri"/>
                <a:sym typeface="Calibri"/>
              </a:rPr>
              <a:t>Stroomschema</a:t>
            </a:r>
            <a:r>
              <a:rPr lang="en-US" sz="2400" b="1" dirty="0" smtClean="0">
                <a:solidFill>
                  <a:srgbClr val="741B47"/>
                </a:solidFill>
                <a:latin typeface="Calibri"/>
                <a:ea typeface="Calibri"/>
                <a:cs typeface="Calibri"/>
                <a:sym typeface="Calibri"/>
              </a:rPr>
              <a:t>/</a:t>
            </a:r>
            <a:r>
              <a:rPr lang="en-US" sz="2400" b="1" dirty="0" err="1" smtClean="0">
                <a:solidFill>
                  <a:srgbClr val="741B47"/>
                </a:solidFill>
                <a:latin typeface="Calibri"/>
                <a:ea typeface="Calibri"/>
                <a:cs typeface="Calibri"/>
                <a:sym typeface="Calibri"/>
              </a:rPr>
              <a:t>samenvattingskaart</a:t>
            </a:r>
            <a:endParaRPr lang="en-US" sz="2400" b="1" i="0" u="none" strike="noStrike" cap="none" baseline="0" dirty="0">
              <a:solidFill>
                <a:srgbClr val="741B47"/>
              </a:solidFill>
              <a:latin typeface="Calibri"/>
              <a:ea typeface="Calibri"/>
              <a:cs typeface="Calibri"/>
              <a:sym typeface="Calibri"/>
            </a:endParaRPr>
          </a:p>
        </p:txBody>
      </p:sp>
      <p:sp>
        <p:nvSpPr>
          <p:cNvPr id="127" name="Shape 127"/>
          <p:cNvSpPr txBox="1"/>
          <p:nvPr/>
        </p:nvSpPr>
        <p:spPr>
          <a:xfrm>
            <a:off x="722925" y="1751775"/>
            <a:ext cx="7963799" cy="4420500"/>
          </a:xfrm>
          <a:prstGeom prst="rect">
            <a:avLst/>
          </a:prstGeom>
          <a:noFill/>
          <a:ln>
            <a:noFill/>
          </a:ln>
        </p:spPr>
        <p:txBody>
          <a:bodyPr lIns="91425" tIns="45700" rIns="91425" bIns="45700" anchor="t" anchorCtr="0">
            <a:noAutofit/>
          </a:bodyPr>
          <a:lstStyle/>
          <a:p>
            <a:pPr marR="0" lvl="0" algn="l" rtl="0">
              <a:lnSpc>
                <a:spcPct val="136842"/>
              </a:lnSpc>
              <a:spcBef>
                <a:spcPts val="380"/>
              </a:spcBef>
              <a:spcAft>
                <a:spcPts val="0"/>
              </a:spcAft>
              <a:buNone/>
            </a:pPr>
            <a:r>
              <a:rPr lang="en-US" sz="1800" dirty="0">
                <a:solidFill>
                  <a:schemeClr val="dk1"/>
                </a:solidFill>
                <a:latin typeface="Calibri"/>
                <a:ea typeface="Calibri"/>
                <a:cs typeface="Calibri"/>
                <a:sym typeface="Calibri"/>
              </a:rPr>
              <a:t>Het </a:t>
            </a:r>
            <a:r>
              <a:rPr lang="en-US" sz="1800" dirty="0" err="1" smtClean="0">
                <a:solidFill>
                  <a:schemeClr val="dk1"/>
                </a:solidFill>
                <a:latin typeface="Calibri"/>
                <a:ea typeface="Calibri"/>
                <a:cs typeface="Calibri"/>
                <a:sym typeface="Calibri"/>
              </a:rPr>
              <a:t>stroomschema</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Richtlijn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pesten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beschrijft</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anamnese</a:t>
            </a:r>
            <a:r>
              <a:rPr lang="en-US" sz="1800" dirty="0" smtClean="0">
                <a:solidFill>
                  <a:schemeClr val="dk1"/>
                </a:solidFill>
                <a:latin typeface="Calibri"/>
                <a:ea typeface="Calibri"/>
                <a:cs typeface="Calibri"/>
                <a:sym typeface="Calibri"/>
              </a:rPr>
              <a:t> en het 5 </a:t>
            </a:r>
            <a:r>
              <a:rPr lang="en-US" sz="1800" dirty="0" err="1" smtClean="0">
                <a:solidFill>
                  <a:schemeClr val="dk1"/>
                </a:solidFill>
                <a:latin typeface="Calibri"/>
                <a:ea typeface="Calibri"/>
                <a:cs typeface="Calibri"/>
                <a:sym typeface="Calibri"/>
              </a:rPr>
              <a:t>stappenplan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bij</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signalering</a:t>
            </a:r>
            <a:r>
              <a:rPr lang="en-US" sz="1800" dirty="0" smtClean="0">
                <a:solidFill>
                  <a:schemeClr val="dk1"/>
                </a:solidFill>
                <a:latin typeface="Calibri"/>
                <a:ea typeface="Calibri"/>
                <a:cs typeface="Calibri"/>
                <a:sym typeface="Calibri"/>
              </a:rPr>
              <a:t> van </a:t>
            </a:r>
            <a:r>
              <a:rPr lang="en-US" sz="1800" dirty="0" err="1" smtClean="0">
                <a:solidFill>
                  <a:schemeClr val="dk1"/>
                </a:solidFill>
                <a:latin typeface="Calibri"/>
                <a:ea typeface="Calibri"/>
                <a:cs typeface="Calibri"/>
                <a:sym typeface="Calibri"/>
              </a:rPr>
              <a:t>pesten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Daarnaast</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worden</a:t>
            </a:r>
            <a:r>
              <a:rPr lang="en-US" sz="1800" dirty="0" smtClean="0">
                <a:solidFill>
                  <a:schemeClr val="dk1"/>
                </a:solidFill>
                <a:latin typeface="Calibri"/>
                <a:ea typeface="Calibri"/>
                <a:cs typeface="Calibri"/>
                <a:sym typeface="Calibri"/>
              </a:rPr>
              <a:t> de </a:t>
            </a:r>
            <a:r>
              <a:rPr lang="en-US" sz="1800" dirty="0" err="1" smtClean="0">
                <a:solidFill>
                  <a:schemeClr val="dk1"/>
                </a:solidFill>
                <a:latin typeface="Calibri"/>
                <a:ea typeface="Calibri"/>
                <a:cs typeface="Calibri"/>
                <a:sym typeface="Calibri"/>
              </a:rPr>
              <a:t>risicofactoren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vermeld</a:t>
            </a:r>
            <a:r>
              <a:rPr lang="en-US" sz="1800" dirty="0" smtClean="0">
                <a:solidFill>
                  <a:schemeClr val="dk1"/>
                </a:solidFill>
                <a:latin typeface="Calibri"/>
                <a:ea typeface="Calibri"/>
                <a:cs typeface="Calibri"/>
                <a:sym typeface="Calibri"/>
              </a:rPr>
              <a:t> en </a:t>
            </a:r>
            <a:r>
              <a:rPr lang="en-US" sz="1800" dirty="0" err="1" smtClean="0">
                <a:solidFill>
                  <a:schemeClr val="dk1"/>
                </a:solidFill>
                <a:latin typeface="Calibri"/>
                <a:ea typeface="Calibri"/>
                <a:cs typeface="Calibri"/>
                <a:sym typeface="Calibri"/>
              </a:rPr>
              <a:t>wordt</a:t>
            </a:r>
            <a:r>
              <a:rPr lang="en-US" sz="1800" dirty="0" smtClean="0">
                <a:solidFill>
                  <a:schemeClr val="dk1"/>
                </a:solidFill>
                <a:latin typeface="Calibri"/>
                <a:ea typeface="Calibri"/>
                <a:cs typeface="Calibri"/>
                <a:sym typeface="Calibri"/>
              </a:rPr>
              <a:t> de </a:t>
            </a:r>
            <a:r>
              <a:rPr lang="en-US" sz="1800" dirty="0" err="1" smtClean="0">
                <a:solidFill>
                  <a:schemeClr val="dk1"/>
                </a:solidFill>
                <a:latin typeface="Calibri"/>
                <a:ea typeface="Calibri"/>
                <a:cs typeface="Calibri"/>
                <a:sym typeface="Calibri"/>
              </a:rPr>
              <a:t>interventietabel</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weergegeven</a:t>
            </a:r>
            <a:r>
              <a:rPr lang="en-US" sz="1800" dirty="0" smtClean="0">
                <a:solidFill>
                  <a:schemeClr val="dk1"/>
                </a:solidFill>
                <a:latin typeface="Calibri"/>
                <a:ea typeface="Calibri"/>
                <a:cs typeface="Calibri"/>
                <a:sym typeface="Calibri"/>
              </a:rPr>
              <a:t>.</a:t>
            </a:r>
          </a:p>
          <a:p>
            <a:pPr marR="0" lvl="0" algn="l" rtl="0">
              <a:lnSpc>
                <a:spcPct val="136842"/>
              </a:lnSpc>
              <a:spcBef>
                <a:spcPts val="380"/>
              </a:spcBef>
              <a:spcAft>
                <a:spcPts val="0"/>
              </a:spcAft>
              <a:buNone/>
            </a:pPr>
            <a:endParaRPr lang="en-US" sz="1800" dirty="0" smtClean="0">
              <a:solidFill>
                <a:schemeClr val="dk1"/>
              </a:solidFill>
              <a:latin typeface="Calibri"/>
              <a:ea typeface="Calibri"/>
              <a:cs typeface="Calibri"/>
              <a:sym typeface="Calibri"/>
            </a:endParaRPr>
          </a:p>
          <a:p>
            <a:pPr marL="457200" marR="0" lvl="0" indent="-342900" algn="l" rtl="0">
              <a:lnSpc>
                <a:spcPct val="136842"/>
              </a:lnSpc>
              <a:spcBef>
                <a:spcPts val="380"/>
              </a:spcBef>
              <a:spcAft>
                <a:spcPts val="0"/>
              </a:spcAft>
              <a:buClr>
                <a:srgbClr val="000000"/>
              </a:buClr>
              <a:buSzPct val="100000"/>
              <a:buFont typeface="Calibri"/>
              <a:buChar char="➔"/>
            </a:pPr>
            <a:r>
              <a:rPr lang="en-US" sz="1800" dirty="0" smtClean="0">
                <a:solidFill>
                  <a:schemeClr val="dk1"/>
                </a:solidFill>
                <a:latin typeface="Calibri"/>
                <a:ea typeface="Calibri"/>
                <a:cs typeface="Calibri"/>
                <a:sym typeface="Calibri"/>
              </a:rPr>
              <a:t>Het </a:t>
            </a:r>
            <a:r>
              <a:rPr lang="en-US" sz="1800" dirty="0">
                <a:solidFill>
                  <a:schemeClr val="dk1"/>
                </a:solidFill>
                <a:latin typeface="Calibri"/>
                <a:ea typeface="Calibri"/>
                <a:cs typeface="Calibri"/>
                <a:sym typeface="Calibri"/>
              </a:rPr>
              <a:t>schema </a:t>
            </a:r>
            <a:r>
              <a:rPr lang="en-US" sz="1800" dirty="0" err="1">
                <a:solidFill>
                  <a:schemeClr val="dk1"/>
                </a:solidFill>
                <a:latin typeface="Calibri"/>
                <a:ea typeface="Calibri"/>
                <a:cs typeface="Calibri"/>
                <a:sym typeface="Calibri"/>
              </a:rPr>
              <a:t>wijst</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weg</a:t>
            </a:r>
            <a:r>
              <a:rPr lang="en-US" sz="1800" dirty="0">
                <a:solidFill>
                  <a:schemeClr val="dk1"/>
                </a:solidFill>
                <a:latin typeface="Calibri"/>
                <a:ea typeface="Calibri"/>
                <a:cs typeface="Calibri"/>
                <a:sym typeface="Calibri"/>
              </a:rPr>
              <a:t> in </a:t>
            </a:r>
            <a:r>
              <a:rPr lang="en-US" sz="1800" dirty="0" err="1">
                <a:solidFill>
                  <a:schemeClr val="dk1"/>
                </a:solidFill>
                <a:latin typeface="Calibri"/>
                <a:ea typeface="Calibri"/>
                <a:cs typeface="Calibri"/>
                <a:sym typeface="Calibri"/>
              </a:rPr>
              <a:t>preventie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signalering</a:t>
            </a:r>
            <a:r>
              <a:rPr lang="en-US" sz="1800" dirty="0">
                <a:solidFill>
                  <a:schemeClr val="dk1"/>
                </a:solidFill>
                <a:latin typeface="Calibri"/>
                <a:ea typeface="Calibri"/>
                <a:cs typeface="Calibri"/>
                <a:sym typeface="Calibri"/>
              </a:rPr>
              <a:t> en </a:t>
            </a:r>
            <a:r>
              <a:rPr lang="en-US" sz="1800" dirty="0" err="1">
                <a:solidFill>
                  <a:schemeClr val="dk1"/>
                </a:solidFill>
                <a:latin typeface="Calibri"/>
                <a:ea typeface="Calibri"/>
                <a:cs typeface="Calibri"/>
                <a:sym typeface="Calibri"/>
              </a:rPr>
              <a:t>interventies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inzake</a:t>
            </a:r>
            <a:r>
              <a:rPr lang="en-US" sz="1800" dirty="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pesten</a:t>
            </a:r>
            <a:r>
              <a:rPr lang="en-US" sz="1800" dirty="0" smtClean="0">
                <a:solidFill>
                  <a:schemeClr val="dk1"/>
                </a:solidFill>
                <a:latin typeface="Calibri"/>
                <a:ea typeface="Calibri"/>
                <a:cs typeface="Calibri"/>
                <a:sym typeface="Calibri"/>
              </a:rPr>
              <a:t>. </a:t>
            </a:r>
            <a:endParaRPr lang="en-US" sz="1800" dirty="0">
              <a:solidFill>
                <a:schemeClr val="dk1"/>
              </a:solidFill>
              <a:latin typeface="Calibri"/>
              <a:ea typeface="Calibri"/>
              <a:cs typeface="Calibri"/>
              <a:sym typeface="Calibri"/>
            </a:endParaRPr>
          </a:p>
          <a:p>
            <a:endParaRPr lang="en-US" sz="1800" dirty="0">
              <a:solidFill>
                <a:schemeClr val="dk1"/>
              </a:solidFill>
              <a:latin typeface="Calibri"/>
              <a:ea typeface="Calibri"/>
              <a:cs typeface="Calibri"/>
              <a:sym typeface="Calibri"/>
            </a:endParaRPr>
          </a:p>
          <a:p>
            <a:endParaRPr lang="en-US" sz="1800" dirty="0">
              <a:solidFill>
                <a:schemeClr val="dk1"/>
              </a:solidFill>
              <a:latin typeface="Calibri"/>
              <a:ea typeface="Calibri"/>
              <a:cs typeface="Calibri"/>
              <a:sym typeface="Calibri"/>
            </a:endParaRPr>
          </a:p>
        </p:txBody>
      </p:sp>
      <p:sp>
        <p:nvSpPr>
          <p:cNvPr id="128" name="Shape 12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29" name="Shape 129"/>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547825" y="698850"/>
            <a:ext cx="7139099" cy="605700"/>
          </a:xfrm>
          <a:prstGeom prst="rect">
            <a:avLst/>
          </a:prstGeom>
        </p:spPr>
        <p:txBody>
          <a:bodyPr lIns="91425" tIns="91425" rIns="91425" bIns="91425" anchor="t" anchorCtr="0">
            <a:noAutofit/>
          </a:bodyPr>
          <a:lstStyle/>
          <a:p>
            <a:pPr lvl="0" algn="ctr" rtl="0">
              <a:lnSpc>
                <a:spcPct val="115000"/>
              </a:lnSpc>
              <a:buClr>
                <a:schemeClr val="dk1"/>
              </a:buClr>
              <a:buSzPct val="61111"/>
              <a:buFont typeface="Arial"/>
              <a:buNone/>
            </a:pPr>
            <a:r>
              <a:rPr lang="en-US" sz="1800" b="1" dirty="0" err="1" smtClean="0">
                <a:solidFill>
                  <a:srgbClr val="741B47"/>
                </a:solidFill>
              </a:rPr>
              <a:t>Stroomschema</a:t>
            </a:r>
            <a:r>
              <a:rPr lang="en-US" sz="1800" b="1" dirty="0" smtClean="0">
                <a:solidFill>
                  <a:srgbClr val="741B47"/>
                </a:solidFill>
              </a:rPr>
              <a:t>/</a:t>
            </a:r>
            <a:r>
              <a:rPr lang="en-US" sz="1800" b="1" dirty="0" err="1" smtClean="0">
                <a:solidFill>
                  <a:srgbClr val="741B47"/>
                </a:solidFill>
              </a:rPr>
              <a:t>samenvattingskaart</a:t>
            </a:r>
            <a:r>
              <a:rPr lang="en-US" sz="1800" b="1" dirty="0" smtClean="0">
                <a:solidFill>
                  <a:srgbClr val="741B47"/>
                </a:solidFill>
              </a:rPr>
              <a:t> </a:t>
            </a:r>
            <a:r>
              <a:rPr lang="en-US" sz="1800" b="1" dirty="0" err="1" smtClean="0">
                <a:solidFill>
                  <a:srgbClr val="741B47"/>
                </a:solidFill>
              </a:rPr>
              <a:t>Richtlijn</a:t>
            </a:r>
            <a:r>
              <a:rPr lang="en-US" sz="1800" b="1" dirty="0" smtClean="0">
                <a:solidFill>
                  <a:srgbClr val="741B47"/>
                </a:solidFill>
              </a:rPr>
              <a:t> </a:t>
            </a:r>
            <a:r>
              <a:rPr lang="en-US" sz="1800" b="1" dirty="0" err="1" smtClean="0">
                <a:solidFill>
                  <a:srgbClr val="741B47"/>
                </a:solidFill>
              </a:rPr>
              <a:t>Pesten</a:t>
            </a:r>
            <a:endParaRPr lang="en-US" sz="1800" b="1" dirty="0">
              <a:solidFill>
                <a:srgbClr val="741B47"/>
              </a:solidFill>
            </a:endParaRPr>
          </a:p>
          <a:p>
            <a:endParaRPr lang="en-US" sz="1800" b="1" dirty="0">
              <a:solidFill>
                <a:srgbClr val="741B47"/>
              </a:solidFill>
            </a:endParaRPr>
          </a:p>
        </p:txBody>
      </p:sp>
      <p:sp>
        <p:nvSpPr>
          <p:cNvPr id="136" name="Shape 136"/>
          <p:cNvSpPr txBox="1">
            <a:spLocks noGrp="1"/>
          </p:cNvSpPr>
          <p:nvPr>
            <p:ph type="body" idx="1"/>
          </p:nvPr>
        </p:nvSpPr>
        <p:spPr>
          <a:xfrm>
            <a:off x="242275" y="1202025"/>
            <a:ext cx="8817300" cy="5553599"/>
          </a:xfrm>
          <a:prstGeom prst="rect">
            <a:avLst/>
          </a:prstGeom>
        </p:spPr>
        <p:txBody>
          <a:bodyPr lIns="91425" tIns="91425" rIns="91425" bIns="91425" anchor="t" anchorCtr="0">
            <a:noAutofit/>
          </a:bodyPr>
          <a:lstStyle/>
          <a:p>
            <a:pPr marL="0" lvl="0" indent="0" rtl="0">
              <a:lnSpc>
                <a:spcPct val="115000"/>
              </a:lnSpc>
              <a:spcBef>
                <a:spcPts val="0"/>
              </a:spcBef>
              <a:buClr>
                <a:srgbClr val="000000"/>
              </a:buClr>
              <a:buSzPct val="110000"/>
              <a:buFont typeface="Arial"/>
              <a:buNone/>
            </a:pPr>
            <a:r>
              <a:rPr lang="en-US" sz="1000" dirty="0">
                <a:solidFill>
                  <a:srgbClr val="000000"/>
                </a:solidFill>
              </a:rPr>
              <a:t> </a:t>
            </a:r>
          </a:p>
          <a:p>
            <a:endParaRPr lang="en-US" sz="100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1196752"/>
            <a:ext cx="3493998" cy="513154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48064" y="1196752"/>
            <a:ext cx="3361567" cy="49323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6"/>
        <p:cNvGrpSpPr/>
        <p:nvPr/>
      </p:nvGrpSpPr>
      <p:grpSpPr>
        <a:xfrm>
          <a:off x="0" y="0"/>
          <a:ext cx="0" cy="0"/>
          <a:chOff x="0" y="0"/>
          <a:chExt cx="0" cy="0"/>
        </a:xfrm>
      </p:grpSpPr>
      <p:sp>
        <p:nvSpPr>
          <p:cNvPr id="177" name="Shape 177"/>
          <p:cNvSpPr txBox="1"/>
          <p:nvPr/>
        </p:nvSpPr>
        <p:spPr>
          <a:xfrm>
            <a:off x="1547800" y="875875"/>
            <a:ext cx="7139099" cy="391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a:solidFill>
                  <a:srgbClr val="741B47"/>
                </a:solidFill>
                <a:latin typeface="Calibri"/>
                <a:ea typeface="Calibri"/>
                <a:cs typeface="Calibri"/>
                <a:sym typeface="Calibri"/>
              </a:rPr>
              <a:t>                   </a:t>
            </a:r>
            <a:r>
              <a:rPr lang="en-US" sz="2400" b="1" i="0" u="none" strike="noStrike" cap="none" baseline="0">
                <a:solidFill>
                  <a:srgbClr val="741B47"/>
                </a:solidFill>
                <a:latin typeface="Calibri"/>
                <a:ea typeface="Calibri"/>
                <a:cs typeface="Calibri"/>
                <a:sym typeface="Calibri"/>
              </a:rPr>
              <a:t>Randvoorwaarden</a:t>
            </a:r>
          </a:p>
        </p:txBody>
      </p:sp>
      <p:sp>
        <p:nvSpPr>
          <p:cNvPr id="178" name="Shape 178"/>
          <p:cNvSpPr txBox="1"/>
          <p:nvPr/>
        </p:nvSpPr>
        <p:spPr>
          <a:xfrm>
            <a:off x="830375" y="1444275"/>
            <a:ext cx="7856399" cy="5469599"/>
          </a:xfrm>
          <a:prstGeom prst="rect">
            <a:avLst/>
          </a:prstGeom>
          <a:noFill/>
          <a:ln>
            <a:noFill/>
          </a:ln>
        </p:spPr>
        <p:txBody>
          <a:bodyPr lIns="91425" tIns="45700" rIns="91425" bIns="45700" anchor="t" anchorCtr="0">
            <a:noAutofit/>
          </a:bodyPr>
          <a:lstStyle/>
          <a:p>
            <a:pPr marL="457200" marR="0" lvl="0" indent="-349250" algn="l" rtl="0">
              <a:lnSpc>
                <a:spcPct val="136842"/>
              </a:lnSpc>
              <a:spcBef>
                <a:spcPts val="380"/>
              </a:spcBef>
              <a:spcAft>
                <a:spcPts val="0"/>
              </a:spcAft>
              <a:buClr>
                <a:srgbClr val="000000"/>
              </a:buClr>
              <a:buSzPct val="100000"/>
              <a:buFont typeface="Calibri"/>
              <a:buChar char="●"/>
            </a:pPr>
            <a:r>
              <a:rPr lang="en-US" sz="1900" b="0" i="0" u="none" strike="noStrike" cap="none" baseline="0" dirty="0" err="1" smtClean="0">
                <a:solidFill>
                  <a:schemeClr val="dk1"/>
                </a:solidFill>
                <a:latin typeface="Calibri"/>
                <a:ea typeface="Calibri"/>
                <a:cs typeface="Calibri"/>
                <a:sym typeface="Calibri"/>
              </a:rPr>
              <a:t>Aandachtsfunctionaris</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pesten</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als</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vraagbaak</a:t>
            </a:r>
            <a:r>
              <a:rPr lang="en-US" sz="1900" b="0" i="0" u="none" strike="noStrike" cap="none" baseline="0" dirty="0" smtClean="0">
                <a:solidFill>
                  <a:schemeClr val="dk1"/>
                </a:solidFill>
                <a:latin typeface="Calibri"/>
                <a:ea typeface="Calibri"/>
                <a:cs typeface="Calibri"/>
                <a:sym typeface="Calibri"/>
              </a:rPr>
              <a:t>, en </a:t>
            </a:r>
            <a:r>
              <a:rPr lang="en-US" sz="1900" b="0" i="0" u="none" strike="noStrike" cap="none" baseline="0" dirty="0" err="1" smtClean="0">
                <a:solidFill>
                  <a:schemeClr val="dk1"/>
                </a:solidFill>
                <a:latin typeface="Calibri"/>
                <a:ea typeface="Calibri"/>
                <a:cs typeface="Calibri"/>
                <a:sym typeface="Calibri"/>
              </a:rPr>
              <a:t>voor</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implementatie</a:t>
            </a:r>
            <a:r>
              <a:rPr lang="en-US" sz="1900" b="0" i="0" u="none" strike="noStrike" cap="none" baseline="0" dirty="0" smtClean="0">
                <a:solidFill>
                  <a:schemeClr val="dk1"/>
                </a:solidFill>
                <a:latin typeface="Calibri"/>
                <a:ea typeface="Calibri"/>
                <a:cs typeface="Calibri"/>
                <a:sym typeface="Calibri"/>
              </a:rPr>
              <a:t> </a:t>
            </a:r>
            <a:r>
              <a:rPr lang="en-US" sz="1900" b="0" i="0" u="none" strike="noStrike" cap="none" baseline="0" dirty="0" err="1" smtClean="0">
                <a:solidFill>
                  <a:schemeClr val="dk1"/>
                </a:solidFill>
                <a:latin typeface="Calibri"/>
                <a:ea typeface="Calibri"/>
                <a:cs typeface="Calibri"/>
                <a:sym typeface="Calibri"/>
              </a:rPr>
              <a:t>richtlijn</a:t>
            </a:r>
            <a:r>
              <a:rPr lang="en-US" sz="1900" b="0" i="0" u="none" strike="noStrike" cap="none" baseline="0" dirty="0" smtClean="0">
                <a:solidFill>
                  <a:schemeClr val="dk1"/>
                </a:solidFill>
                <a:latin typeface="Calibri"/>
                <a:ea typeface="Calibri"/>
                <a:cs typeface="Calibri"/>
                <a:sym typeface="Calibri"/>
              </a:rPr>
              <a:t> en </a:t>
            </a:r>
            <a:r>
              <a:rPr lang="en-US" sz="1900" b="0" i="0" u="none" strike="noStrike" cap="none" baseline="0" dirty="0" err="1" smtClean="0">
                <a:solidFill>
                  <a:schemeClr val="dk1"/>
                </a:solidFill>
                <a:latin typeface="Calibri"/>
                <a:ea typeface="Calibri"/>
                <a:cs typeface="Calibri"/>
                <a:sym typeface="Calibri"/>
              </a:rPr>
              <a:t>scholing</a:t>
            </a:r>
            <a:r>
              <a:rPr lang="en-US" sz="1900" dirty="0">
                <a:solidFill>
                  <a:schemeClr val="dk1"/>
                </a:solidFill>
                <a:latin typeface="Calibri"/>
                <a:ea typeface="Calibri"/>
                <a:cs typeface="Calibri"/>
                <a:sym typeface="Calibri"/>
              </a:rPr>
              <a:t>)</a:t>
            </a:r>
            <a:endParaRPr lang="en-US" sz="1900" b="0" i="0" u="none" strike="noStrike" cap="none" baseline="0" dirty="0" smtClean="0">
              <a:solidFill>
                <a:schemeClr val="dk1"/>
              </a:solidFill>
              <a:latin typeface="Calibri"/>
              <a:ea typeface="Calibri"/>
              <a:cs typeface="Calibri"/>
              <a:sym typeface="Calibri"/>
            </a:endParaRPr>
          </a:p>
          <a:p>
            <a:pPr marL="457200" marR="0" lvl="0" indent="-349250" algn="l" rtl="0">
              <a:lnSpc>
                <a:spcPct val="136842"/>
              </a:lnSpc>
              <a:spcBef>
                <a:spcPts val="380"/>
              </a:spcBef>
              <a:spcAft>
                <a:spcPts val="0"/>
              </a:spcAft>
              <a:buClr>
                <a:srgbClr val="000000"/>
              </a:buClr>
              <a:buSzPct val="100000"/>
              <a:buFont typeface="Calibri"/>
              <a:buChar char="●"/>
            </a:pPr>
            <a:r>
              <a:rPr lang="en-US" sz="1900" dirty="0" err="1" smtClean="0">
                <a:solidFill>
                  <a:schemeClr val="dk1"/>
                </a:solidFill>
                <a:latin typeface="Calibri"/>
                <a:ea typeface="Calibri"/>
                <a:cs typeface="Calibri"/>
                <a:sym typeface="Calibri"/>
              </a:rPr>
              <a:t>Voldoende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tijd</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voor</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anamnese</a:t>
            </a:r>
            <a:r>
              <a:rPr lang="en-US" sz="1900" dirty="0" smtClean="0">
                <a:solidFill>
                  <a:schemeClr val="dk1"/>
                </a:solidFill>
                <a:latin typeface="Calibri"/>
                <a:ea typeface="Calibri"/>
                <a:cs typeface="Calibri"/>
                <a:sym typeface="Calibri"/>
              </a:rPr>
              <a:t> en follow-up</a:t>
            </a:r>
          </a:p>
          <a:p>
            <a:pPr marL="457200" marR="0" lvl="0" indent="-349250" algn="l" rtl="0">
              <a:lnSpc>
                <a:spcPct val="136842"/>
              </a:lnSpc>
              <a:spcBef>
                <a:spcPts val="380"/>
              </a:spcBef>
              <a:spcAft>
                <a:spcPts val="0"/>
              </a:spcAft>
              <a:buClr>
                <a:srgbClr val="000000"/>
              </a:buClr>
              <a:buSzPct val="100000"/>
              <a:buFont typeface="Calibri"/>
              <a:buChar char="●"/>
            </a:pPr>
            <a:r>
              <a:rPr lang="en-US" sz="1900" dirty="0" err="1" smtClean="0">
                <a:solidFill>
                  <a:schemeClr val="dk1"/>
                </a:solidFill>
                <a:latin typeface="Calibri"/>
                <a:ea typeface="Calibri"/>
                <a:cs typeface="Calibri"/>
                <a:sym typeface="Calibri"/>
              </a:rPr>
              <a:t>Goede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structuur</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voor</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samenwerking</a:t>
            </a:r>
            <a:r>
              <a:rPr lang="en-US" sz="1900" dirty="0" smtClean="0">
                <a:solidFill>
                  <a:schemeClr val="dk1"/>
                </a:solidFill>
                <a:latin typeface="Calibri"/>
                <a:ea typeface="Calibri"/>
                <a:cs typeface="Calibri"/>
                <a:sym typeface="Calibri"/>
              </a:rPr>
              <a:t> en </a:t>
            </a:r>
            <a:r>
              <a:rPr lang="en-US" sz="1900" dirty="0" err="1" smtClean="0">
                <a:solidFill>
                  <a:schemeClr val="dk1"/>
                </a:solidFill>
                <a:latin typeface="Calibri"/>
                <a:ea typeface="Calibri"/>
                <a:cs typeface="Calibri"/>
                <a:sym typeface="Calibri"/>
              </a:rPr>
              <a:t>informatieuitwisseling</a:t>
            </a:r>
            <a:r>
              <a:rPr lang="en-US" sz="1900" dirty="0" smtClean="0">
                <a:solidFill>
                  <a:schemeClr val="dk1"/>
                </a:solidFill>
                <a:latin typeface="Calibri"/>
                <a:ea typeface="Calibri"/>
                <a:cs typeface="Calibri"/>
                <a:sym typeface="Calibri"/>
              </a:rPr>
              <a:t> met </a:t>
            </a:r>
            <a:r>
              <a:rPr lang="en-US" sz="1900" dirty="0" err="1" smtClean="0">
                <a:solidFill>
                  <a:schemeClr val="dk1"/>
                </a:solidFill>
                <a:latin typeface="Calibri"/>
                <a:ea typeface="Calibri"/>
                <a:cs typeface="Calibri"/>
                <a:sym typeface="Calibri"/>
              </a:rPr>
              <a:t>scholen</a:t>
            </a:r>
            <a:r>
              <a:rPr lang="en-US" sz="1900" dirty="0" smtClean="0">
                <a:solidFill>
                  <a:schemeClr val="dk1"/>
                </a:solidFill>
                <a:latin typeface="Calibri"/>
                <a:ea typeface="Calibri"/>
                <a:cs typeface="Calibri"/>
                <a:sym typeface="Calibri"/>
              </a:rPr>
              <a:t> (en </a:t>
            </a:r>
            <a:r>
              <a:rPr lang="en-US" sz="1900" dirty="0" err="1" smtClean="0">
                <a:solidFill>
                  <a:schemeClr val="dk1"/>
                </a:solidFill>
                <a:latin typeface="Calibri"/>
                <a:ea typeface="Calibri"/>
                <a:cs typeface="Calibri"/>
                <a:sym typeface="Calibri"/>
              </a:rPr>
              <a:t>andere</a:t>
            </a:r>
            <a:r>
              <a:rPr lang="en-US" sz="1900" dirty="0" smtClean="0">
                <a:solidFill>
                  <a:schemeClr val="dk1"/>
                </a:solidFill>
                <a:latin typeface="Calibri"/>
                <a:ea typeface="Calibri"/>
                <a:cs typeface="Calibri"/>
                <a:sym typeface="Calibri"/>
              </a:rPr>
              <a:t> </a:t>
            </a:r>
            <a:r>
              <a:rPr lang="en-US" sz="1900" dirty="0" err="1" smtClean="0">
                <a:solidFill>
                  <a:schemeClr val="dk1"/>
                </a:solidFill>
                <a:latin typeface="Calibri"/>
                <a:ea typeface="Calibri"/>
                <a:cs typeface="Calibri"/>
                <a:sym typeface="Calibri"/>
              </a:rPr>
              <a:t>ketenpartners</a:t>
            </a:r>
            <a:r>
              <a:rPr lang="en-US" sz="1900" dirty="0" smtClean="0">
                <a:solidFill>
                  <a:schemeClr val="dk1"/>
                </a:solidFill>
                <a:latin typeface="Calibri"/>
                <a:ea typeface="Calibri"/>
                <a:cs typeface="Calibri"/>
                <a:sym typeface="Calibri"/>
              </a:rPr>
              <a:t>)</a:t>
            </a:r>
            <a:endParaRPr lang="en-US" sz="1900" b="0" i="0" u="none" strike="noStrike" cap="none" baseline="0" dirty="0" smtClean="0">
              <a:solidFill>
                <a:schemeClr val="dk1"/>
              </a:solidFill>
              <a:latin typeface="Calibri"/>
              <a:ea typeface="Calibri"/>
              <a:cs typeface="Calibri"/>
              <a:sym typeface="Calibri"/>
            </a:endParaRPr>
          </a:p>
          <a:p>
            <a:endParaRPr lang="en-US" sz="1900" dirty="0">
              <a:solidFill>
                <a:schemeClr val="dk1"/>
              </a:solidFill>
              <a:latin typeface="Calibri"/>
              <a:ea typeface="Calibri"/>
              <a:cs typeface="Calibri"/>
              <a:sym typeface="Calibri"/>
            </a:endParaRPr>
          </a:p>
          <a:p>
            <a:endParaRPr lang="en-US" sz="1900" dirty="0">
              <a:solidFill>
                <a:schemeClr val="dk1"/>
              </a:solidFill>
              <a:latin typeface="Calibri"/>
              <a:ea typeface="Calibri"/>
              <a:cs typeface="Calibri"/>
              <a:sym typeface="Calibri"/>
            </a:endParaRPr>
          </a:p>
        </p:txBody>
      </p:sp>
      <p:sp>
        <p:nvSpPr>
          <p:cNvPr id="179" name="Shape 179"/>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80" name="Shape 180"/>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5"/>
        <p:cNvGrpSpPr/>
        <p:nvPr/>
      </p:nvGrpSpPr>
      <p:grpSpPr>
        <a:xfrm>
          <a:off x="0" y="0"/>
          <a:ext cx="0" cy="0"/>
          <a:chOff x="0" y="0"/>
          <a:chExt cx="0" cy="0"/>
        </a:xfrm>
      </p:grpSpPr>
      <p:sp>
        <p:nvSpPr>
          <p:cNvPr id="186" name="Shape 186"/>
          <p:cNvSpPr txBox="1"/>
          <p:nvPr/>
        </p:nvSpPr>
        <p:spPr>
          <a:xfrm>
            <a:off x="1547800" y="1043600"/>
            <a:ext cx="7139099" cy="465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baseline="0">
                <a:solidFill>
                  <a:srgbClr val="4C1130"/>
                </a:solidFill>
                <a:latin typeface="Calibri"/>
                <a:ea typeface="Calibri"/>
                <a:cs typeface="Calibri"/>
                <a:sym typeface="Calibri"/>
              </a:rPr>
              <a:t>Veranderingen t.o.v. de huidige werkwijze</a:t>
            </a:r>
          </a:p>
        </p:txBody>
      </p:sp>
      <p:sp>
        <p:nvSpPr>
          <p:cNvPr id="187" name="Shape 187"/>
          <p:cNvSpPr txBox="1"/>
          <p:nvPr/>
        </p:nvSpPr>
        <p:spPr>
          <a:xfrm>
            <a:off x="875875" y="1639950"/>
            <a:ext cx="7810800" cy="4532099"/>
          </a:xfrm>
          <a:prstGeom prst="rect">
            <a:avLst/>
          </a:prstGeom>
          <a:noFill/>
          <a:ln>
            <a:noFill/>
          </a:ln>
        </p:spPr>
        <p:txBody>
          <a:bodyPr lIns="91425" tIns="45700" rIns="91425" bIns="45700" anchor="t" anchorCtr="0">
            <a:noAutofit/>
          </a:bodyPr>
          <a:lstStyle/>
          <a:p>
            <a:pPr marL="457200" marR="0" lvl="0" indent="-342900" algn="l" rtl="0">
              <a:spcBef>
                <a:spcPts val="0"/>
              </a:spcBef>
              <a:buClr>
                <a:srgbClr val="000000"/>
              </a:buClr>
              <a:buSzPct val="100000"/>
              <a:buFont typeface="Calibri"/>
              <a:buChar char="●"/>
            </a:pPr>
            <a:r>
              <a:rPr lang="en-US" sz="1800" dirty="0" err="1" smtClean="0">
                <a:solidFill>
                  <a:schemeClr val="dk1"/>
                </a:solidFill>
                <a:latin typeface="Calibri"/>
                <a:ea typeface="Calibri"/>
                <a:cs typeface="Calibri"/>
                <a:sym typeface="Calibri"/>
              </a:rPr>
              <a:t>Gestandaardiseerde</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uniforme</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wijze</a:t>
            </a:r>
            <a:r>
              <a:rPr lang="en-US" sz="1800" dirty="0" smtClean="0">
                <a:solidFill>
                  <a:schemeClr val="dk1"/>
                </a:solidFill>
                <a:latin typeface="Calibri"/>
                <a:ea typeface="Calibri"/>
                <a:cs typeface="Calibri"/>
                <a:sym typeface="Calibri"/>
              </a:rPr>
              <a:t> van </a:t>
            </a:r>
            <a:r>
              <a:rPr lang="en-US" sz="1800" dirty="0" err="1" smtClean="0">
                <a:solidFill>
                  <a:schemeClr val="dk1"/>
                </a:solidFill>
                <a:latin typeface="Calibri"/>
                <a:ea typeface="Calibri"/>
                <a:cs typeface="Calibri"/>
                <a:sym typeface="Calibri"/>
              </a:rPr>
              <a:t>uitvragen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naar</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pestproblemen</a:t>
            </a:r>
            <a:endParaRPr lang="en-US" sz="1800" dirty="0">
              <a:solidFill>
                <a:schemeClr val="dk1"/>
              </a:solidFill>
              <a:latin typeface="Calibri"/>
              <a:ea typeface="Calibri"/>
              <a:cs typeface="Calibri"/>
              <a:sym typeface="Calibri"/>
            </a:endParaRPr>
          </a:p>
          <a:p>
            <a:endParaRPr lang="en-US" sz="1800" dirty="0">
              <a:solidFill>
                <a:schemeClr val="dk1"/>
              </a:solidFill>
              <a:latin typeface="Calibri"/>
              <a:ea typeface="Calibri"/>
              <a:cs typeface="Calibri"/>
              <a:sym typeface="Calibri"/>
            </a:endParaRPr>
          </a:p>
          <a:p>
            <a:pPr marL="457200" marR="0" lvl="0" indent="-342900" algn="l" rtl="0">
              <a:spcBef>
                <a:spcPts val="0"/>
              </a:spcBef>
              <a:buClr>
                <a:srgbClr val="000000"/>
              </a:buClr>
              <a:buSzPct val="100000"/>
              <a:buFont typeface="Calibri"/>
              <a:buChar char="●"/>
            </a:pPr>
            <a:r>
              <a:rPr lang="en-US" sz="1800" dirty="0" err="1">
                <a:solidFill>
                  <a:schemeClr val="dk1"/>
                </a:solidFill>
                <a:latin typeface="Calibri"/>
                <a:ea typeface="Calibri"/>
                <a:cs typeface="Calibri"/>
                <a:sym typeface="Calibri"/>
              </a:rPr>
              <a:t>Waar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mogelijk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inzet</a:t>
            </a:r>
            <a:r>
              <a:rPr lang="en-US" sz="1800" dirty="0">
                <a:solidFill>
                  <a:schemeClr val="dk1"/>
                </a:solidFill>
                <a:latin typeface="Calibri"/>
                <a:ea typeface="Calibri"/>
                <a:cs typeface="Calibri"/>
                <a:sym typeface="Calibri"/>
              </a:rPr>
              <a:t> van </a:t>
            </a:r>
            <a:r>
              <a:rPr lang="en-US" sz="1800" dirty="0" err="1" smtClean="0">
                <a:solidFill>
                  <a:schemeClr val="dk1"/>
                </a:solidFill>
                <a:latin typeface="Calibri"/>
                <a:ea typeface="Calibri"/>
                <a:cs typeface="Calibri"/>
                <a:sym typeface="Calibri"/>
              </a:rPr>
              <a:t>effectieve</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interventieprogramma’s</a:t>
            </a:r>
            <a:endParaRPr lang="en-US" sz="1800" dirty="0" smtClean="0">
              <a:solidFill>
                <a:schemeClr val="dk1"/>
              </a:solidFill>
              <a:latin typeface="Calibri"/>
              <a:ea typeface="Calibri"/>
              <a:cs typeface="Calibri"/>
              <a:sym typeface="Calibri"/>
            </a:endParaRPr>
          </a:p>
          <a:p>
            <a:pPr marL="457200" marR="0" lvl="0" indent="-342900" algn="l" rtl="0">
              <a:spcBef>
                <a:spcPts val="0"/>
              </a:spcBef>
              <a:buClr>
                <a:srgbClr val="000000"/>
              </a:buClr>
              <a:buSzPct val="100000"/>
              <a:buFont typeface="Calibri"/>
              <a:buChar char="●"/>
            </a:pPr>
            <a:endParaRPr lang="en-US" sz="1800" dirty="0">
              <a:solidFill>
                <a:schemeClr val="dk1"/>
              </a:solidFill>
              <a:latin typeface="Calibri"/>
              <a:ea typeface="Calibri"/>
              <a:cs typeface="Calibri"/>
              <a:sym typeface="Calibri"/>
            </a:endParaRPr>
          </a:p>
          <a:p>
            <a:pPr marL="457200" marR="0" lvl="0" indent="-342900" algn="l" rtl="0">
              <a:spcBef>
                <a:spcPts val="0"/>
              </a:spcBef>
              <a:buClr>
                <a:srgbClr val="000000"/>
              </a:buClr>
              <a:buSzPct val="100000"/>
              <a:buFont typeface="Calibri"/>
              <a:buChar char="●"/>
            </a:pPr>
            <a:r>
              <a:rPr lang="en-US" sz="1800" dirty="0" smtClean="0">
                <a:solidFill>
                  <a:schemeClr val="dk1"/>
                </a:solidFill>
                <a:latin typeface="Calibri"/>
                <a:ea typeface="Calibri"/>
                <a:cs typeface="Calibri"/>
                <a:sym typeface="Calibri"/>
              </a:rPr>
              <a:t>5 </a:t>
            </a:r>
            <a:r>
              <a:rPr lang="en-US" sz="1800" dirty="0" err="1" smtClean="0">
                <a:solidFill>
                  <a:schemeClr val="dk1"/>
                </a:solidFill>
                <a:latin typeface="Calibri"/>
                <a:ea typeface="Calibri"/>
                <a:cs typeface="Calibri"/>
                <a:sym typeface="Calibri"/>
              </a:rPr>
              <a:t>stappen</a:t>
            </a:r>
            <a:r>
              <a:rPr lang="en-US" sz="1800" dirty="0" smtClean="0">
                <a:solidFill>
                  <a:schemeClr val="dk1"/>
                </a:solidFill>
                <a:latin typeface="Calibri"/>
                <a:ea typeface="Calibri"/>
                <a:cs typeface="Calibri"/>
                <a:sym typeface="Calibri"/>
              </a:rPr>
              <a:t> plan </a:t>
            </a:r>
            <a:r>
              <a:rPr lang="en-US" sz="1800" dirty="0" err="1" smtClean="0">
                <a:solidFill>
                  <a:schemeClr val="dk1"/>
                </a:solidFill>
                <a:latin typeface="Calibri"/>
                <a:ea typeface="Calibri"/>
                <a:cs typeface="Calibri"/>
                <a:sym typeface="Calibri"/>
              </a:rPr>
              <a:t>voor</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aanpak</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bij</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gesignaleerde</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pestproblematiek</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inclusief</a:t>
            </a:r>
            <a:r>
              <a:rPr lang="en-US" sz="1800" dirty="0" smtClean="0">
                <a:solidFill>
                  <a:schemeClr val="dk1"/>
                </a:solidFill>
                <a:latin typeface="Calibri"/>
                <a:ea typeface="Calibri"/>
                <a:cs typeface="Calibri"/>
                <a:sym typeface="Calibri"/>
              </a:rPr>
              <a:t> follow-up)</a:t>
            </a:r>
            <a:endParaRPr lang="en-US" sz="1800" dirty="0">
              <a:solidFill>
                <a:schemeClr val="dk1"/>
              </a:solidFill>
              <a:latin typeface="Calibri"/>
              <a:ea typeface="Calibri"/>
              <a:cs typeface="Calibri"/>
              <a:sym typeface="Calibri"/>
            </a:endParaRPr>
          </a:p>
          <a:p>
            <a:endParaRPr lang="en-US" sz="1800" dirty="0">
              <a:solidFill>
                <a:schemeClr val="dk1"/>
              </a:solidFill>
              <a:latin typeface="Calibri"/>
              <a:ea typeface="Calibri"/>
              <a:cs typeface="Calibri"/>
              <a:sym typeface="Calibri"/>
            </a:endParaRPr>
          </a:p>
          <a:p>
            <a:pPr marL="457200" marR="0" lvl="0" indent="-342900" algn="l" rtl="0">
              <a:spcBef>
                <a:spcPts val="0"/>
              </a:spcBef>
              <a:buClr>
                <a:srgbClr val="000000"/>
              </a:buClr>
              <a:buSzPct val="100000"/>
              <a:buFont typeface="Calibri"/>
              <a:buChar char="●"/>
            </a:pPr>
            <a:r>
              <a:rPr lang="en-US" sz="1800" dirty="0" smtClean="0">
                <a:solidFill>
                  <a:schemeClr val="dk1"/>
                </a:solidFill>
                <a:latin typeface="Calibri"/>
                <a:ea typeface="Calibri"/>
                <a:cs typeface="Calibri"/>
                <a:sym typeface="Calibri"/>
              </a:rPr>
              <a:t>De </a:t>
            </a:r>
            <a:r>
              <a:rPr lang="en-US" sz="1800" dirty="0" err="1" smtClean="0">
                <a:solidFill>
                  <a:schemeClr val="dk1"/>
                </a:solidFill>
                <a:latin typeface="Calibri"/>
                <a:ea typeface="Calibri"/>
                <a:cs typeface="Calibri"/>
                <a:sym typeface="Calibri"/>
              </a:rPr>
              <a:t>richtlijn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kan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gedeeltelijk</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juist</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een</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bevestiging</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zijn</a:t>
            </a:r>
            <a:r>
              <a:rPr lang="en-US" sz="1800" dirty="0" smtClean="0">
                <a:solidFill>
                  <a:schemeClr val="dk1"/>
                </a:solidFill>
                <a:latin typeface="Calibri"/>
                <a:ea typeface="Calibri"/>
                <a:cs typeface="Calibri"/>
                <a:sym typeface="Calibri"/>
              </a:rPr>
              <a:t> van de al </a:t>
            </a:r>
            <a:r>
              <a:rPr lang="en-US" sz="1800" dirty="0" err="1" smtClean="0">
                <a:solidFill>
                  <a:schemeClr val="dk1"/>
                </a:solidFill>
                <a:latin typeface="Calibri"/>
                <a:ea typeface="Calibri"/>
                <a:cs typeface="Calibri"/>
                <a:sym typeface="Calibri"/>
              </a:rPr>
              <a:t>bestaande</a:t>
            </a:r>
            <a:r>
              <a:rPr lang="en-US" sz="1800" dirty="0" smtClean="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werkwijze</a:t>
            </a:r>
            <a:r>
              <a:rPr lang="en-US" sz="1800" dirty="0" smtClean="0">
                <a:solidFill>
                  <a:schemeClr val="dk1"/>
                </a:solidFill>
                <a:latin typeface="Calibri"/>
                <a:ea typeface="Calibri"/>
                <a:cs typeface="Calibri"/>
                <a:sym typeface="Calibri"/>
              </a:rPr>
              <a:t>.</a:t>
            </a:r>
            <a:endParaRPr lang="en-US" sz="1800" dirty="0">
              <a:solidFill>
                <a:schemeClr val="dk1"/>
              </a:solidFill>
              <a:latin typeface="Calibri"/>
              <a:ea typeface="Calibri"/>
              <a:cs typeface="Calibri"/>
              <a:sym typeface="Calibri"/>
            </a:endParaRPr>
          </a:p>
          <a:p>
            <a:endParaRPr lang="en-US" sz="1800" dirty="0" smtClean="0">
              <a:solidFill>
                <a:schemeClr val="dk1"/>
              </a:solidFill>
              <a:latin typeface="Calibri"/>
              <a:ea typeface="Calibri"/>
              <a:cs typeface="Calibri"/>
              <a:sym typeface="Calibri"/>
            </a:endParaRPr>
          </a:p>
          <a:p>
            <a:endParaRPr lang="en-US" sz="1800" dirty="0">
              <a:solidFill>
                <a:schemeClr val="dk1"/>
              </a:solidFill>
              <a:latin typeface="Calibri"/>
              <a:ea typeface="Calibri"/>
              <a:cs typeface="Calibri"/>
              <a:sym typeface="Calibri"/>
            </a:endParaRPr>
          </a:p>
          <a:p>
            <a:r>
              <a:rPr lang="en-US" sz="1800" b="1" dirty="0" err="1" smtClean="0">
                <a:solidFill>
                  <a:schemeClr val="dk1"/>
                </a:solidFill>
                <a:latin typeface="Calibri"/>
                <a:ea typeface="Calibri"/>
                <a:cs typeface="Calibri"/>
                <a:sym typeface="Calibri"/>
              </a:rPr>
              <a:t>Discussiepunt</a:t>
            </a:r>
            <a:r>
              <a:rPr lang="en-US" sz="1800" b="1" dirty="0" smtClean="0">
                <a:solidFill>
                  <a:schemeClr val="dk1"/>
                </a:solidFill>
                <a:latin typeface="Calibri"/>
                <a:ea typeface="Calibri"/>
                <a:cs typeface="Calibri"/>
                <a:sym typeface="Calibri"/>
              </a:rPr>
              <a:t>: </a:t>
            </a:r>
          </a:p>
          <a:p>
            <a:r>
              <a:rPr lang="en-US" sz="1800" b="1" dirty="0" err="1" smtClean="0">
                <a:solidFill>
                  <a:schemeClr val="dk1"/>
                </a:solidFill>
                <a:latin typeface="Calibri"/>
                <a:ea typeface="Calibri"/>
                <a:cs typeface="Calibri"/>
                <a:sym typeface="Calibri"/>
              </a:rPr>
              <a:t>Welke</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veranderingen</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denk</a:t>
            </a:r>
            <a:r>
              <a:rPr lang="en-US" sz="1800" b="1" dirty="0" smtClean="0">
                <a:solidFill>
                  <a:schemeClr val="dk1"/>
                </a:solidFill>
                <a:latin typeface="Calibri"/>
                <a:ea typeface="Calibri"/>
                <a:cs typeface="Calibri"/>
                <a:sym typeface="Calibri"/>
              </a:rPr>
              <a:t> men </a:t>
            </a:r>
            <a:r>
              <a:rPr lang="en-US" sz="1800" b="1" dirty="0" err="1" smtClean="0">
                <a:solidFill>
                  <a:schemeClr val="dk1"/>
                </a:solidFill>
                <a:latin typeface="Calibri"/>
                <a:ea typeface="Calibri"/>
                <a:cs typeface="Calibri"/>
                <a:sym typeface="Calibri"/>
              </a:rPr>
              <a:t>zelf</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te</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zullen</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krijgen</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t.a.v</a:t>
            </a:r>
            <a:r>
              <a:rPr lang="en-US" sz="1800" b="1" dirty="0" smtClean="0">
                <a:solidFill>
                  <a:schemeClr val="dk1"/>
                </a:solidFill>
                <a:latin typeface="Calibri"/>
                <a:ea typeface="Calibri"/>
                <a:cs typeface="Calibri"/>
                <a:sym typeface="Calibri"/>
              </a:rPr>
              <a:t>. de </a:t>
            </a:r>
            <a:r>
              <a:rPr lang="en-US" sz="1800" b="1" dirty="0" err="1" smtClean="0">
                <a:solidFill>
                  <a:schemeClr val="dk1"/>
                </a:solidFill>
                <a:latin typeface="Calibri"/>
                <a:ea typeface="Calibri"/>
                <a:cs typeface="Calibri"/>
                <a:sym typeface="Calibri"/>
              </a:rPr>
              <a:t>huidige</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werkwijze</a:t>
            </a:r>
            <a:r>
              <a:rPr lang="en-US" sz="1800" b="1" dirty="0" smtClean="0">
                <a:solidFill>
                  <a:schemeClr val="dk1"/>
                </a:solidFill>
                <a:latin typeface="Calibri"/>
                <a:ea typeface="Calibri"/>
                <a:cs typeface="Calibri"/>
                <a:sym typeface="Calibri"/>
              </a:rPr>
              <a:t>?</a:t>
            </a:r>
            <a:endParaRPr lang="en-US" sz="1800" b="1" dirty="0">
              <a:solidFill>
                <a:schemeClr val="dk1"/>
              </a:solidFill>
              <a:latin typeface="Calibri"/>
              <a:ea typeface="Calibri"/>
              <a:cs typeface="Calibri"/>
              <a:sym typeface="Calibri"/>
            </a:endParaRPr>
          </a:p>
          <a:p>
            <a:endParaRPr lang="en-US" sz="1800" dirty="0">
              <a:solidFill>
                <a:schemeClr val="dk1"/>
              </a:solidFill>
              <a:latin typeface="Calibri"/>
              <a:ea typeface="Calibri"/>
              <a:cs typeface="Calibri"/>
              <a:sym typeface="Calibri"/>
            </a:endParaRPr>
          </a:p>
        </p:txBody>
      </p:sp>
      <p:sp>
        <p:nvSpPr>
          <p:cNvPr id="188" name="Shape 188"/>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89" name="Shape 189"/>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4"/>
        <p:cNvGrpSpPr/>
        <p:nvPr/>
      </p:nvGrpSpPr>
      <p:grpSpPr>
        <a:xfrm>
          <a:off x="0" y="0"/>
          <a:ext cx="0" cy="0"/>
          <a:chOff x="0" y="0"/>
          <a:chExt cx="0" cy="0"/>
        </a:xfrm>
      </p:grpSpPr>
      <p:sp>
        <p:nvSpPr>
          <p:cNvPr id="195" name="Shape 195"/>
          <p:cNvSpPr txBox="1"/>
          <p:nvPr/>
        </p:nvSpPr>
        <p:spPr>
          <a:xfrm>
            <a:off x="251575" y="1062250"/>
            <a:ext cx="8435400" cy="5292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400" b="1" i="0" u="none" strike="noStrike" cap="none" baseline="0">
                <a:solidFill>
                  <a:srgbClr val="741B47"/>
                </a:solidFill>
                <a:latin typeface="Calibri"/>
                <a:ea typeface="Calibri"/>
                <a:cs typeface="Calibri"/>
                <a:sym typeface="Calibri"/>
              </a:rPr>
              <a:t>Vragen en discussiepunten</a:t>
            </a:r>
          </a:p>
          <a:p>
            <a:endParaRPr lang="en-US" sz="2400" b="1" i="0" u="none" strike="noStrike" cap="none" baseline="0">
              <a:solidFill>
                <a:srgbClr val="741B47"/>
              </a:solidFill>
              <a:latin typeface="Calibri"/>
              <a:ea typeface="Calibri"/>
              <a:cs typeface="Calibri"/>
              <a:sym typeface="Calibri"/>
            </a:endParaRPr>
          </a:p>
          <a:p>
            <a:endParaRPr lang="en-US" sz="2400" b="1" i="0" u="none" strike="noStrike" cap="none" baseline="0">
              <a:solidFill>
                <a:srgbClr val="741B47"/>
              </a:solidFill>
              <a:latin typeface="Calibri"/>
              <a:ea typeface="Calibri"/>
              <a:cs typeface="Calibri"/>
              <a:sym typeface="Calibri"/>
            </a:endParaRPr>
          </a:p>
          <a:p>
            <a:endParaRPr lang="en-US" sz="2400" b="1" i="0" u="none" strike="noStrike" cap="none" baseline="0">
              <a:solidFill>
                <a:srgbClr val="741B47"/>
              </a:solidFill>
              <a:latin typeface="Calibri"/>
              <a:ea typeface="Calibri"/>
              <a:cs typeface="Calibri"/>
              <a:sym typeface="Calibri"/>
            </a:endParaRPr>
          </a:p>
        </p:txBody>
      </p:sp>
      <p:sp>
        <p:nvSpPr>
          <p:cNvPr id="196" name="Shape 19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197" name="Shape 197"/>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pic>
        <p:nvPicPr>
          <p:cNvPr id="199" name="Shape 199"/>
          <p:cNvPicPr preferRelativeResize="0"/>
          <p:nvPr/>
        </p:nvPicPr>
        <p:blipFill>
          <a:blip r:embed="rId3"/>
          <a:stretch>
            <a:fillRect/>
          </a:stretch>
        </p:blipFill>
        <p:spPr>
          <a:xfrm>
            <a:off x="1883862" y="2238275"/>
            <a:ext cx="5376274" cy="3584174"/>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3"/>
        <p:cNvGrpSpPr/>
        <p:nvPr/>
      </p:nvGrpSpPr>
      <p:grpSpPr>
        <a:xfrm>
          <a:off x="0" y="0"/>
          <a:ext cx="0" cy="0"/>
          <a:chOff x="0" y="0"/>
          <a:chExt cx="0" cy="0"/>
        </a:xfrm>
      </p:grpSpPr>
      <p:sp>
        <p:nvSpPr>
          <p:cNvPr id="204" name="Shape 204"/>
          <p:cNvSpPr txBox="1"/>
          <p:nvPr/>
        </p:nvSpPr>
        <p:spPr>
          <a:xfrm>
            <a:off x="1547800" y="922475"/>
            <a:ext cx="7139099" cy="42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baseline="0">
                <a:solidFill>
                  <a:srgbClr val="741B47"/>
                </a:solidFill>
                <a:latin typeface="Calibri"/>
                <a:ea typeface="Calibri"/>
                <a:cs typeface="Calibri"/>
                <a:sym typeface="Calibri"/>
              </a:rPr>
              <a:t>Contactinformatie</a:t>
            </a:r>
          </a:p>
        </p:txBody>
      </p:sp>
      <p:sp>
        <p:nvSpPr>
          <p:cNvPr id="205" name="Shape 205"/>
          <p:cNvSpPr txBox="1"/>
          <p:nvPr/>
        </p:nvSpPr>
        <p:spPr>
          <a:xfrm>
            <a:off x="997025" y="1556100"/>
            <a:ext cx="7967463" cy="4616099"/>
          </a:xfrm>
          <a:prstGeom prst="rect">
            <a:avLst/>
          </a:prstGeom>
          <a:noFill/>
          <a:ln>
            <a:noFill/>
          </a:ln>
        </p:spPr>
        <p:txBody>
          <a:bodyPr lIns="91425" tIns="45700" rIns="91425" bIns="45700" anchor="t" anchorCtr="0">
            <a:noAutofit/>
          </a:bodyPr>
          <a:lstStyle/>
          <a:p>
            <a:pPr marL="0" marR="0" lvl="0" indent="0" algn="l" rtl="0">
              <a:lnSpc>
                <a:spcPct val="136842"/>
              </a:lnSpc>
              <a:spcBef>
                <a:spcPts val="380"/>
              </a:spcBef>
              <a:spcAft>
                <a:spcPts val="0"/>
              </a:spcAft>
              <a:buClr>
                <a:schemeClr val="dk1"/>
              </a:buClr>
              <a:buSzPct val="25000"/>
              <a:buFont typeface="Calibri"/>
              <a:buNone/>
            </a:pPr>
            <a:r>
              <a:rPr lang="en-US" sz="1800" b="1" dirty="0" err="1">
                <a:solidFill>
                  <a:schemeClr val="dk1"/>
                </a:solidFill>
                <a:latin typeface="Calibri"/>
                <a:ea typeface="Calibri"/>
                <a:cs typeface="Calibri"/>
                <a:sym typeface="Calibri"/>
              </a:rPr>
              <a:t>Contactgegevens</a:t>
            </a:r>
            <a:r>
              <a:rPr lang="en-US" sz="1800" b="1" i="0" u="none" strike="noStrike" cap="none" baseline="0" dirty="0">
                <a:solidFill>
                  <a:schemeClr val="dk1"/>
                </a:solidFill>
                <a:latin typeface="Calibri"/>
                <a:ea typeface="Calibri"/>
                <a:cs typeface="Calibri"/>
                <a:sym typeface="Calibri"/>
              </a:rPr>
              <a:t> </a:t>
            </a:r>
            <a:r>
              <a:rPr lang="en-US" sz="1800" b="1" i="0" u="none" strike="noStrike" cap="none" baseline="0" dirty="0" err="1">
                <a:solidFill>
                  <a:schemeClr val="dk1"/>
                </a:solidFill>
                <a:latin typeface="Calibri"/>
                <a:ea typeface="Calibri"/>
                <a:cs typeface="Calibri"/>
                <a:sym typeface="Calibri"/>
              </a:rPr>
              <a:t>ontwikkelaar</a:t>
            </a:r>
            <a:r>
              <a:rPr lang="en-US" sz="1800" b="1" i="0" u="none" strike="noStrike" cap="none" baseline="0" dirty="0">
                <a:solidFill>
                  <a:schemeClr val="dk1"/>
                </a:solidFill>
                <a:latin typeface="Calibri"/>
                <a:ea typeface="Calibri"/>
                <a:cs typeface="Calibri"/>
                <a:sym typeface="Calibri"/>
              </a:rPr>
              <a:t>(s)</a:t>
            </a:r>
          </a:p>
          <a:p>
            <a:pPr>
              <a:lnSpc>
                <a:spcPct val="136842"/>
              </a:lnSpc>
              <a:spcBef>
                <a:spcPts val="380"/>
              </a:spcBef>
              <a:buClr>
                <a:schemeClr val="dk1"/>
              </a:buClr>
              <a:buSzPct val="25000"/>
            </a:pPr>
            <a:endParaRPr lang="en-US" sz="1800" dirty="0" smtClean="0">
              <a:solidFill>
                <a:schemeClr val="dk1"/>
              </a:solidFill>
              <a:latin typeface="Calibri"/>
              <a:ea typeface="Calibri"/>
              <a:cs typeface="Calibri"/>
              <a:sym typeface="Calibri"/>
            </a:endParaRPr>
          </a:p>
          <a:p>
            <a:pPr>
              <a:lnSpc>
                <a:spcPct val="136842"/>
              </a:lnSpc>
              <a:spcBef>
                <a:spcPts val="380"/>
              </a:spcBef>
              <a:buClr>
                <a:schemeClr val="dk1"/>
              </a:buClr>
              <a:buSzPct val="25000"/>
            </a:pPr>
            <a:r>
              <a:rPr lang="en-US" sz="1800" dirty="0" smtClean="0">
                <a:solidFill>
                  <a:schemeClr val="dk1"/>
                </a:solidFill>
                <a:latin typeface="Calibri"/>
                <a:ea typeface="Calibri"/>
                <a:cs typeface="Calibri"/>
                <a:sym typeface="Calibri"/>
              </a:rPr>
              <a:t>TNO</a:t>
            </a:r>
            <a:r>
              <a:rPr lang="en-US" sz="1800" dirty="0">
                <a:solidFill>
                  <a:schemeClr val="dk1"/>
                </a:solidFill>
                <a:latin typeface="Calibri"/>
                <a:ea typeface="Calibri"/>
                <a:cs typeface="Calibri"/>
                <a:sym typeface="Calibri"/>
              </a:rPr>
              <a:t>: </a:t>
            </a:r>
            <a:r>
              <a:rPr lang="en-US" sz="1800" u="sng" dirty="0" smtClean="0">
                <a:solidFill>
                  <a:schemeClr val="hlink"/>
                </a:solidFill>
                <a:latin typeface="Calibri"/>
                <a:ea typeface="Calibri"/>
                <a:cs typeface="Calibri"/>
                <a:sym typeface="Calibri"/>
              </a:rPr>
              <a:t>minne.fekkes@tno.nl; mascha.kamphuis@tno.nl </a:t>
            </a:r>
            <a:r>
              <a:rPr lang="en-US" sz="1800" dirty="0" smtClean="0">
                <a:solidFill>
                  <a:schemeClr val="dk1"/>
                </a:solidFill>
                <a:latin typeface="Calibri"/>
                <a:ea typeface="Calibri"/>
                <a:cs typeface="Calibri"/>
                <a:sym typeface="Calibri"/>
              </a:rPr>
              <a:t> </a:t>
            </a:r>
          </a:p>
          <a:p>
            <a:endParaRPr lang="en-US" sz="1800" dirty="0">
              <a:solidFill>
                <a:schemeClr val="dk1"/>
              </a:solidFill>
              <a:latin typeface="Calibri"/>
              <a:ea typeface="Calibri"/>
              <a:cs typeface="Calibri"/>
              <a:sym typeface="Calibri"/>
            </a:endParaRPr>
          </a:p>
          <a:p>
            <a:pPr lvl="0" rtl="0">
              <a:lnSpc>
                <a:spcPct val="136842"/>
              </a:lnSpc>
              <a:spcBef>
                <a:spcPts val="380"/>
              </a:spcBef>
              <a:buClr>
                <a:schemeClr val="dk1"/>
              </a:buClr>
              <a:buSzPct val="25000"/>
              <a:buFont typeface="Calibri"/>
              <a:buNone/>
            </a:pPr>
            <a:r>
              <a:rPr lang="en-US" sz="1800" dirty="0" err="1">
                <a:solidFill>
                  <a:schemeClr val="dk1"/>
                </a:solidFill>
                <a:latin typeface="Calibri"/>
                <a:ea typeface="Calibri"/>
                <a:cs typeface="Calibri"/>
                <a:sym typeface="Calibri"/>
              </a:rPr>
              <a:t>Contactgegevens</a:t>
            </a:r>
            <a:r>
              <a:rPr lang="en-US" sz="1800" dirty="0">
                <a:solidFill>
                  <a:schemeClr val="dk1"/>
                </a:solidFill>
                <a:latin typeface="Calibri"/>
                <a:ea typeface="Calibri"/>
                <a:cs typeface="Calibri"/>
                <a:sym typeface="Calibri"/>
              </a:rPr>
              <a:t> NCJ : </a:t>
            </a:r>
            <a:r>
              <a:rPr lang="en-US" sz="1800" u="sng" dirty="0">
                <a:solidFill>
                  <a:schemeClr val="hlink"/>
                </a:solidFill>
                <a:latin typeface="Calibri"/>
                <a:ea typeface="Calibri"/>
                <a:cs typeface="Calibri"/>
                <a:sym typeface="Calibri"/>
                <a:hlinkClick r:id="rId3"/>
              </a:rPr>
              <a:t>centrumjeugdgezondheid@ncj.nl</a:t>
            </a:r>
          </a:p>
          <a:p>
            <a:endParaRPr lang="en-US" sz="1800" u="sng" dirty="0">
              <a:solidFill>
                <a:schemeClr val="hlink"/>
              </a:solidFill>
              <a:latin typeface="Calibri"/>
              <a:ea typeface="Calibri"/>
              <a:cs typeface="Calibri"/>
              <a:sym typeface="Calibri"/>
              <a:hlinkClick r:id="rId3"/>
            </a:endParaRPr>
          </a:p>
          <a:p>
            <a:endParaRPr lang="en-US" sz="1800" u="sng" dirty="0">
              <a:solidFill>
                <a:schemeClr val="hlink"/>
              </a:solidFill>
              <a:latin typeface="Calibri"/>
              <a:ea typeface="Calibri"/>
              <a:cs typeface="Calibri"/>
              <a:sym typeface="Calibri"/>
              <a:hlinkClick r:id="rId3"/>
            </a:endParaRPr>
          </a:p>
        </p:txBody>
      </p:sp>
      <p:sp>
        <p:nvSpPr>
          <p:cNvPr id="206" name="Shape 20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207" name="Shape 207"/>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2"/>
        <p:cNvGrpSpPr/>
        <p:nvPr/>
      </p:nvGrpSpPr>
      <p:grpSpPr>
        <a:xfrm>
          <a:off x="0" y="0"/>
          <a:ext cx="0" cy="0"/>
          <a:chOff x="0" y="0"/>
          <a:chExt cx="0" cy="0"/>
        </a:xfrm>
      </p:grpSpPr>
      <p:sp>
        <p:nvSpPr>
          <p:cNvPr id="213" name="Shape 21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Arial"/>
              <a:buNone/>
            </a:pPr>
            <a:r>
              <a:rPr lang="en-US" sz="1000" b="0" i="0" u="none" strike="noStrike" cap="none" baseline="0">
                <a:solidFill>
                  <a:srgbClr val="A08241"/>
                </a:solidFill>
                <a:latin typeface="Arial"/>
                <a:ea typeface="Arial"/>
                <a:cs typeface="Arial"/>
                <a:sym typeface="Arial"/>
              </a:rPr>
              <a:t>*</a:t>
            </a:r>
          </a:p>
        </p:txBody>
      </p:sp>
      <p:sp>
        <p:nvSpPr>
          <p:cNvPr id="214" name="Shape 214"/>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Arial"/>
              <a:buNone/>
            </a:pPr>
            <a:r>
              <a:rPr lang="en-US" sz="1000" b="1" i="0" u="none" strike="noStrike" cap="none" baseline="0">
                <a:solidFill>
                  <a:srgbClr val="A08241"/>
                </a:solidFill>
                <a:latin typeface="Arial"/>
                <a:ea typeface="Arial"/>
                <a:cs typeface="Arial"/>
                <a:sym typeface="Arial"/>
              </a:rPr>
              <a:t>Presentatie-titel | Wijzig deze tekst onder 'Beeld'&gt;'Koptekst en voettekst' |</a:t>
            </a:r>
          </a:p>
        </p:txBody>
      </p:sp>
      <p:pic>
        <p:nvPicPr>
          <p:cNvPr id="215" name="Shape 215"/>
          <p:cNvPicPr preferRelativeResize="0"/>
          <p:nvPr/>
        </p:nvPicPr>
        <p:blipFill>
          <a:blip r:embed="rId3"/>
          <a:stretch>
            <a:fillRect/>
          </a:stretch>
        </p:blipFill>
        <p:spPr>
          <a:xfrm>
            <a:off x="0" y="0"/>
            <a:ext cx="9144000" cy="685800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
        <p:cNvGrpSpPr/>
        <p:nvPr/>
      </p:nvGrpSpPr>
      <p:grpSpPr>
        <a:xfrm>
          <a:off x="0" y="0"/>
          <a:ext cx="0" cy="0"/>
          <a:chOff x="0" y="0"/>
          <a:chExt cx="0" cy="0"/>
        </a:xfrm>
      </p:grpSpPr>
      <p:sp>
        <p:nvSpPr>
          <p:cNvPr id="41" name="Shape 41"/>
          <p:cNvSpPr txBox="1"/>
          <p:nvPr/>
        </p:nvSpPr>
        <p:spPr>
          <a:xfrm>
            <a:off x="362850" y="661575"/>
            <a:ext cx="8324099" cy="59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dirty="0">
                <a:solidFill>
                  <a:srgbClr val="741B47"/>
                </a:solidFill>
                <a:latin typeface="Calibri"/>
                <a:ea typeface="Calibri"/>
                <a:cs typeface="Calibri"/>
                <a:sym typeface="Calibri"/>
              </a:rPr>
              <a:t>                                         </a:t>
            </a:r>
            <a:r>
              <a:rPr lang="en-US" sz="2400" b="1" dirty="0" err="1" smtClean="0">
                <a:solidFill>
                  <a:srgbClr val="741B47"/>
                </a:solidFill>
                <a:latin typeface="Calibri"/>
                <a:ea typeface="Calibri"/>
                <a:cs typeface="Calibri"/>
                <a:sym typeface="Calibri"/>
              </a:rPr>
              <a:t>Definiti</a:t>
            </a:r>
            <a:r>
              <a:rPr lang="en-US" sz="2400" b="1" i="0" u="none" strike="noStrike" cap="none" baseline="0" dirty="0" err="1" smtClean="0">
                <a:solidFill>
                  <a:srgbClr val="741B47"/>
                </a:solidFill>
                <a:latin typeface="Calibri"/>
                <a:ea typeface="Calibri"/>
                <a:cs typeface="Calibri"/>
                <a:sym typeface="Calibri"/>
              </a:rPr>
              <a:t>e</a:t>
            </a:r>
            <a:endParaRPr lang="en-US" sz="2400" b="1" i="0" u="none" strike="noStrike" cap="none" baseline="0" dirty="0">
              <a:solidFill>
                <a:srgbClr val="741B47"/>
              </a:solidFill>
              <a:latin typeface="Calibri"/>
              <a:ea typeface="Calibri"/>
              <a:cs typeface="Calibri"/>
              <a:sym typeface="Calibri"/>
            </a:endParaRPr>
          </a:p>
        </p:txBody>
      </p:sp>
      <p:sp>
        <p:nvSpPr>
          <p:cNvPr id="42" name="Shape 42"/>
          <p:cNvSpPr txBox="1"/>
          <p:nvPr/>
        </p:nvSpPr>
        <p:spPr>
          <a:xfrm>
            <a:off x="177050" y="1332475"/>
            <a:ext cx="8821799" cy="5449200"/>
          </a:xfrm>
          <a:prstGeom prst="rect">
            <a:avLst/>
          </a:prstGeom>
          <a:noFill/>
          <a:ln>
            <a:noFill/>
          </a:ln>
        </p:spPr>
        <p:txBody>
          <a:bodyPr lIns="91425" tIns="45700" rIns="91425" bIns="45700" anchor="t" anchorCtr="0">
            <a:noAutofit/>
          </a:bodyPr>
          <a:lstStyle/>
          <a:p>
            <a:pPr marL="114300">
              <a:lnSpc>
                <a:spcPct val="136842"/>
              </a:lnSpc>
              <a:buClr>
                <a:srgbClr val="000000"/>
              </a:buClr>
              <a:buSzPct val="100000"/>
            </a:pPr>
            <a:r>
              <a:rPr lang="nl-NL" sz="1800" dirty="0" smtClean="0"/>
              <a:t>      </a:t>
            </a:r>
            <a:r>
              <a:rPr lang="nl-NL" sz="1800" b="1" dirty="0" smtClean="0"/>
              <a:t>Definitie pesten</a:t>
            </a:r>
          </a:p>
          <a:p>
            <a:pPr marL="457200" indent="-342900">
              <a:lnSpc>
                <a:spcPct val="136842"/>
              </a:lnSpc>
              <a:buClr>
                <a:srgbClr val="000000"/>
              </a:buClr>
              <a:buSzPct val="100000"/>
              <a:buFont typeface="Calibri"/>
              <a:buChar char="●"/>
            </a:pPr>
            <a:r>
              <a:rPr lang="nl-NL" sz="1800" dirty="0" smtClean="0"/>
              <a:t>Kinderen </a:t>
            </a:r>
            <a:r>
              <a:rPr lang="nl-NL" sz="1800" dirty="0"/>
              <a:t>worden gepest als ze door één of meer leeftijdsgenoten </a:t>
            </a:r>
            <a:r>
              <a:rPr lang="nl-NL" sz="1800" dirty="0">
                <a:solidFill>
                  <a:srgbClr val="0000FF"/>
                </a:solidFill>
              </a:rPr>
              <a:t>bewust</a:t>
            </a:r>
            <a:r>
              <a:rPr lang="nl-NL" sz="1800" dirty="0"/>
              <a:t> en </a:t>
            </a:r>
            <a:r>
              <a:rPr lang="nl-NL" sz="1800" dirty="0">
                <a:solidFill>
                  <a:srgbClr val="0000FF"/>
                </a:solidFill>
              </a:rPr>
              <a:t>stelselmatig</a:t>
            </a:r>
            <a:r>
              <a:rPr lang="nl-NL" sz="1800" dirty="0"/>
              <a:t> worden beschadigd door negatieve acties waarbij de macht </a:t>
            </a:r>
            <a:r>
              <a:rPr lang="nl-NL" sz="1800" dirty="0">
                <a:solidFill>
                  <a:srgbClr val="0000FF"/>
                </a:solidFill>
              </a:rPr>
              <a:t>ongelijk</a:t>
            </a:r>
            <a:r>
              <a:rPr lang="nl-NL" sz="1800" dirty="0"/>
              <a:t> verdeeld is en het slachtoffer zich meestal niet kan verdedigen.</a:t>
            </a:r>
          </a:p>
          <a:p>
            <a:pPr marL="114300" lvl="0">
              <a:lnSpc>
                <a:spcPct val="136842"/>
              </a:lnSpc>
              <a:buClr>
                <a:srgbClr val="000000"/>
              </a:buClr>
              <a:buSzPct val="100000"/>
            </a:pPr>
            <a:endParaRPr lang="en-US" sz="1800" b="1" dirty="0" smtClean="0">
              <a:solidFill>
                <a:schemeClr val="dk1"/>
              </a:solidFill>
              <a:latin typeface="Calibri"/>
              <a:ea typeface="Calibri"/>
              <a:cs typeface="Calibri"/>
              <a:sym typeface="Calibri"/>
            </a:endParaRPr>
          </a:p>
          <a:p>
            <a:pPr marL="114300" lvl="0">
              <a:lnSpc>
                <a:spcPct val="136842"/>
              </a:lnSpc>
              <a:buClr>
                <a:srgbClr val="000000"/>
              </a:buClr>
              <a:buSzPct val="100000"/>
            </a:pPr>
            <a:r>
              <a:rPr lang="nl-NL" sz="1800" b="1" dirty="0">
                <a:solidFill>
                  <a:schemeClr val="dk1"/>
                </a:solidFill>
                <a:latin typeface="+mj-lt"/>
                <a:ea typeface="Calibri"/>
                <a:cs typeface="Calibri"/>
                <a:sym typeface="Calibri"/>
              </a:rPr>
              <a:t> </a:t>
            </a:r>
            <a:r>
              <a:rPr lang="nl-NL" sz="1800" b="1" dirty="0" smtClean="0">
                <a:solidFill>
                  <a:schemeClr val="dk1"/>
                </a:solidFill>
                <a:latin typeface="+mj-lt"/>
                <a:ea typeface="Calibri"/>
                <a:cs typeface="Calibri"/>
                <a:sym typeface="Calibri"/>
              </a:rPr>
              <a:t>     Pesten is een vorm van agressie:</a:t>
            </a:r>
            <a:endParaRPr lang="nl-NL" sz="1800" b="1" dirty="0">
              <a:solidFill>
                <a:schemeClr val="dk1"/>
              </a:solidFill>
              <a:latin typeface="+mj-lt"/>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dk1"/>
                </a:solidFill>
                <a:latin typeface="+mn-lt"/>
                <a:ea typeface="Calibri"/>
                <a:cs typeface="Calibri"/>
                <a:sym typeface="Calibri"/>
              </a:rPr>
              <a:t>Bedoeld om iemand te kwetsen</a:t>
            </a:r>
          </a:p>
          <a:p>
            <a:pPr marL="457200" lvl="0" indent="-342900">
              <a:lnSpc>
                <a:spcPct val="136842"/>
              </a:lnSpc>
              <a:buClr>
                <a:srgbClr val="000000"/>
              </a:buClr>
              <a:buSzPct val="100000"/>
              <a:buFont typeface="Calibri"/>
              <a:buChar char="●"/>
            </a:pPr>
            <a:r>
              <a:rPr lang="nl-NL" sz="1800" dirty="0">
                <a:solidFill>
                  <a:schemeClr val="dk1"/>
                </a:solidFill>
                <a:latin typeface="+mn-lt"/>
                <a:ea typeface="Calibri"/>
                <a:cs typeface="Calibri"/>
                <a:sym typeface="Calibri"/>
              </a:rPr>
              <a:t>Herhaaldelijk over langere periode</a:t>
            </a:r>
          </a:p>
          <a:p>
            <a:pPr marL="457200" lvl="0" indent="-342900">
              <a:lnSpc>
                <a:spcPct val="136842"/>
              </a:lnSpc>
              <a:buClr>
                <a:srgbClr val="000000"/>
              </a:buClr>
              <a:buSzPct val="100000"/>
              <a:buFont typeface="Calibri"/>
              <a:buChar char="●"/>
            </a:pPr>
            <a:r>
              <a:rPr lang="nl-NL" sz="1800" dirty="0" smtClean="0">
                <a:solidFill>
                  <a:schemeClr val="dk1"/>
                </a:solidFill>
                <a:latin typeface="+mn-lt"/>
                <a:ea typeface="Calibri"/>
                <a:cs typeface="Calibri"/>
                <a:sym typeface="Calibri"/>
              </a:rPr>
              <a:t>Er is een machtsverschil tussen dader en slachtoffer</a:t>
            </a:r>
          </a:p>
          <a:p>
            <a:endParaRPr lang="en-US" sz="1800" b="1" dirty="0">
              <a:solidFill>
                <a:schemeClr val="dk1"/>
              </a:solidFill>
              <a:latin typeface="Calibri"/>
              <a:ea typeface="Calibri"/>
              <a:cs typeface="Calibri"/>
              <a:sym typeface="Calibri"/>
            </a:endParaRPr>
          </a:p>
        </p:txBody>
      </p:sp>
      <p:sp>
        <p:nvSpPr>
          <p:cNvPr id="43" name="Shape 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44" name="Shape 44"/>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08241"/>
              </a:buClr>
              <a:buSzPct val="25000"/>
              <a:buFont typeface="Calibri"/>
              <a:buNone/>
            </a:pPr>
            <a:r>
              <a:rPr lang="en-US" sz="1000" b="1" dirty="0">
                <a:solidFill>
                  <a:srgbClr val="A08241"/>
                </a:solidFill>
                <a:latin typeface="Calibri"/>
                <a:ea typeface="Calibri"/>
                <a:cs typeface="Calibri"/>
                <a:sym typeface="Calibri"/>
              </a:rPr>
              <a:t>JGZ-</a:t>
            </a:r>
            <a:r>
              <a:rPr lang="en-US" sz="1000" b="1" dirty="0" err="1">
                <a:solidFill>
                  <a:srgbClr val="A08241"/>
                </a:solidFill>
                <a:latin typeface="Calibri"/>
                <a:ea typeface="Calibri"/>
                <a:cs typeface="Calibri"/>
                <a:sym typeface="Calibri"/>
              </a:rPr>
              <a:t>richtlijn</a:t>
            </a:r>
            <a:r>
              <a:rPr lang="en-US" sz="1000" b="1" dirty="0">
                <a:solidFill>
                  <a:srgbClr val="A08241"/>
                </a:solidFill>
                <a:latin typeface="Calibri"/>
                <a:ea typeface="Calibri"/>
                <a:cs typeface="Calibri"/>
                <a:sym typeface="Calibri"/>
              </a:rPr>
              <a:t> </a:t>
            </a:r>
            <a:r>
              <a:rPr lang="en-US" sz="1000" b="1" dirty="0" err="1" smtClean="0">
                <a:solidFill>
                  <a:srgbClr val="A08241"/>
                </a:solidFill>
                <a:latin typeface="Calibri"/>
                <a:ea typeface="Calibri"/>
                <a:cs typeface="Calibri"/>
                <a:sym typeface="Calibri"/>
              </a:rPr>
              <a:t>Pesten</a:t>
            </a:r>
            <a:endParaRPr lang="en-US" sz="1000" b="1" dirty="0">
              <a:solidFill>
                <a:srgbClr val="A0824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
        <p:cNvGrpSpPr/>
        <p:nvPr/>
      </p:nvGrpSpPr>
      <p:grpSpPr>
        <a:xfrm>
          <a:off x="0" y="0"/>
          <a:ext cx="0" cy="0"/>
          <a:chOff x="0" y="0"/>
          <a:chExt cx="0" cy="0"/>
        </a:xfrm>
      </p:grpSpPr>
      <p:sp>
        <p:nvSpPr>
          <p:cNvPr id="41" name="Shape 41"/>
          <p:cNvSpPr txBox="1"/>
          <p:nvPr/>
        </p:nvSpPr>
        <p:spPr>
          <a:xfrm>
            <a:off x="362850" y="661575"/>
            <a:ext cx="8324099" cy="596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400" b="1" i="0" u="none" strike="noStrike" cap="none" baseline="0" dirty="0" err="1" smtClean="0">
                <a:solidFill>
                  <a:srgbClr val="741B47"/>
                </a:solidFill>
                <a:latin typeface="Calibri"/>
                <a:ea typeface="Calibri"/>
                <a:cs typeface="Calibri"/>
                <a:sym typeface="Calibri"/>
              </a:rPr>
              <a:t>Prevalentie</a:t>
            </a:r>
            <a:endParaRPr lang="en-US" sz="2400" b="1" i="0" u="none" strike="noStrike" cap="none" baseline="0" dirty="0">
              <a:solidFill>
                <a:srgbClr val="741B47"/>
              </a:solidFill>
              <a:latin typeface="Calibri"/>
              <a:ea typeface="Calibri"/>
              <a:cs typeface="Calibri"/>
              <a:sym typeface="Calibri"/>
            </a:endParaRPr>
          </a:p>
        </p:txBody>
      </p:sp>
      <p:sp>
        <p:nvSpPr>
          <p:cNvPr id="42" name="Shape 42"/>
          <p:cNvSpPr txBox="1"/>
          <p:nvPr/>
        </p:nvSpPr>
        <p:spPr>
          <a:xfrm>
            <a:off x="177050" y="1332475"/>
            <a:ext cx="8821799" cy="5449200"/>
          </a:xfrm>
          <a:prstGeom prst="rect">
            <a:avLst/>
          </a:prstGeom>
          <a:noFill/>
          <a:ln>
            <a:noFill/>
          </a:ln>
        </p:spPr>
        <p:txBody>
          <a:bodyPr lIns="91425" tIns="45700" rIns="91425" bIns="45700" anchor="t" anchorCtr="0">
            <a:noAutofit/>
          </a:bodyPr>
          <a:lstStyle/>
          <a:p>
            <a:pPr marL="457200" lvl="0" indent="-342900">
              <a:lnSpc>
                <a:spcPct val="136842"/>
              </a:lnSpc>
              <a:buClr>
                <a:srgbClr val="000000"/>
              </a:buClr>
              <a:buSzPct val="100000"/>
              <a:buFont typeface="Calibri"/>
              <a:buChar char="●"/>
            </a:pPr>
            <a:r>
              <a:rPr lang="en-US" sz="1800" b="1" dirty="0" smtClean="0">
                <a:solidFill>
                  <a:srgbClr val="0000FF"/>
                </a:solidFill>
                <a:latin typeface="Calibri"/>
                <a:ea typeface="Calibri"/>
                <a:cs typeface="Calibri"/>
                <a:sym typeface="Calibri"/>
              </a:rPr>
              <a:t>10-30% </a:t>
            </a:r>
            <a:r>
              <a:rPr lang="en-US" sz="1800" b="1" dirty="0" smtClean="0">
                <a:solidFill>
                  <a:schemeClr val="dk1"/>
                </a:solidFill>
                <a:latin typeface="Calibri"/>
                <a:ea typeface="Calibri"/>
                <a:cs typeface="Calibri"/>
                <a:sym typeface="Calibri"/>
              </a:rPr>
              <a:t>van de </a:t>
            </a:r>
            <a:r>
              <a:rPr lang="en-US" sz="1800" b="1" dirty="0" err="1" smtClean="0">
                <a:solidFill>
                  <a:schemeClr val="dk1"/>
                </a:solidFill>
                <a:latin typeface="Calibri"/>
                <a:ea typeface="Calibri"/>
                <a:cs typeface="Calibri"/>
                <a:sym typeface="Calibri"/>
              </a:rPr>
              <a:t>kinderen</a:t>
            </a:r>
            <a:r>
              <a:rPr lang="en-US" sz="1800" b="1" dirty="0" smtClean="0">
                <a:solidFill>
                  <a:schemeClr val="dk1"/>
                </a:solidFill>
                <a:latin typeface="Calibri"/>
                <a:ea typeface="Calibri"/>
                <a:cs typeface="Calibri"/>
                <a:sym typeface="Calibri"/>
              </a:rPr>
              <a:t> </a:t>
            </a:r>
            <a:r>
              <a:rPr lang="en-US" sz="1800" b="1" dirty="0" err="1" smtClean="0">
                <a:solidFill>
                  <a:srgbClr val="0000FF"/>
                </a:solidFill>
                <a:latin typeface="Calibri"/>
                <a:ea typeface="Calibri"/>
                <a:cs typeface="Calibri"/>
                <a:sym typeface="Calibri"/>
              </a:rPr>
              <a:t>wordt</a:t>
            </a:r>
            <a:r>
              <a:rPr lang="en-US" sz="1800" b="1" dirty="0" smtClean="0">
                <a:solidFill>
                  <a:srgbClr val="0000FF"/>
                </a:solidFill>
                <a:latin typeface="Calibri"/>
                <a:ea typeface="Calibri"/>
                <a:cs typeface="Calibri"/>
                <a:sym typeface="Calibri"/>
              </a:rPr>
              <a:t> </a:t>
            </a:r>
            <a:r>
              <a:rPr lang="en-US" sz="1800" b="1" dirty="0" err="1" smtClean="0">
                <a:solidFill>
                  <a:srgbClr val="0000FF"/>
                </a:solidFill>
                <a:latin typeface="Calibri"/>
                <a:ea typeface="Calibri"/>
                <a:cs typeface="Calibri"/>
                <a:sym typeface="Calibri"/>
              </a:rPr>
              <a:t>regelmatig</a:t>
            </a:r>
            <a:r>
              <a:rPr lang="en-US" sz="1800" b="1" dirty="0" smtClean="0">
                <a:solidFill>
                  <a:srgbClr val="0000FF"/>
                </a:solidFill>
                <a:latin typeface="Calibri"/>
                <a:ea typeface="Calibri"/>
                <a:cs typeface="Calibri"/>
                <a:sym typeface="Calibri"/>
              </a:rPr>
              <a:t> </a:t>
            </a:r>
            <a:r>
              <a:rPr lang="en-US" sz="1800" b="1" dirty="0" err="1" smtClean="0">
                <a:solidFill>
                  <a:srgbClr val="0000FF"/>
                </a:solidFill>
                <a:latin typeface="Calibri"/>
                <a:ea typeface="Calibri"/>
                <a:cs typeface="Calibri"/>
                <a:sym typeface="Calibri"/>
              </a:rPr>
              <a:t>gepest</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Dit</a:t>
            </a:r>
            <a:r>
              <a:rPr lang="en-US" sz="1800" b="1" dirty="0" smtClean="0">
                <a:solidFill>
                  <a:schemeClr val="dk1"/>
                </a:solidFill>
                <a:latin typeface="Calibri"/>
                <a:ea typeface="Calibri"/>
                <a:cs typeface="Calibri"/>
                <a:sym typeface="Calibri"/>
              </a:rPr>
              <a:t> percentage is </a:t>
            </a:r>
            <a:r>
              <a:rPr lang="en-US" sz="1800" b="1" dirty="0" err="1" smtClean="0">
                <a:solidFill>
                  <a:schemeClr val="dk1"/>
                </a:solidFill>
                <a:latin typeface="Calibri"/>
                <a:ea typeface="Calibri"/>
                <a:cs typeface="Calibri"/>
                <a:sym typeface="Calibri"/>
              </a:rPr>
              <a:t>o.a</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afhankelijk</a:t>
            </a:r>
            <a:r>
              <a:rPr lang="en-US" sz="1800" b="1" dirty="0" smtClean="0">
                <a:solidFill>
                  <a:schemeClr val="dk1"/>
                </a:solidFill>
                <a:latin typeface="Calibri"/>
                <a:ea typeface="Calibri"/>
                <a:cs typeface="Calibri"/>
                <a:sym typeface="Calibri"/>
              </a:rPr>
              <a:t> van de </a:t>
            </a:r>
            <a:r>
              <a:rPr lang="en-US" sz="1800" b="1" dirty="0" err="1" smtClean="0">
                <a:solidFill>
                  <a:schemeClr val="dk1"/>
                </a:solidFill>
                <a:latin typeface="Calibri"/>
                <a:ea typeface="Calibri"/>
                <a:cs typeface="Calibri"/>
                <a:sym typeface="Calibri"/>
              </a:rPr>
              <a:t>leeftijd</a:t>
            </a:r>
            <a:r>
              <a:rPr lang="en-US" sz="1800" b="1" dirty="0" smtClean="0">
                <a:solidFill>
                  <a:schemeClr val="dk1"/>
                </a:solidFill>
                <a:latin typeface="Calibri"/>
                <a:ea typeface="Calibri"/>
                <a:cs typeface="Calibri"/>
                <a:sym typeface="Calibri"/>
              </a:rPr>
              <a:t>.</a:t>
            </a:r>
          </a:p>
          <a:p>
            <a:pPr marL="457200" lvl="0" indent="-342900">
              <a:lnSpc>
                <a:spcPct val="136842"/>
              </a:lnSpc>
              <a:buClr>
                <a:srgbClr val="000000"/>
              </a:buClr>
              <a:buSzPct val="100000"/>
              <a:buFont typeface="Calibri"/>
              <a:buChar char="●"/>
            </a:pPr>
            <a:r>
              <a:rPr lang="en-US" sz="1800" b="1" dirty="0" smtClean="0">
                <a:solidFill>
                  <a:srgbClr val="0000FF"/>
                </a:solidFill>
                <a:latin typeface="Calibri"/>
                <a:ea typeface="Calibri"/>
                <a:cs typeface="Calibri"/>
                <a:sym typeface="Calibri"/>
              </a:rPr>
              <a:t>15</a:t>
            </a:r>
            <a:r>
              <a:rPr lang="en-US" sz="1800" b="1" dirty="0">
                <a:solidFill>
                  <a:srgbClr val="0000FF"/>
                </a:solidFill>
                <a:latin typeface="Calibri"/>
                <a:ea typeface="Calibri"/>
                <a:cs typeface="Calibri"/>
                <a:sym typeface="Calibri"/>
              </a:rPr>
              <a:t>% </a:t>
            </a:r>
            <a:r>
              <a:rPr lang="en-US" sz="1800" b="1" dirty="0">
                <a:solidFill>
                  <a:schemeClr val="tx1"/>
                </a:solidFill>
                <a:latin typeface="Calibri"/>
                <a:ea typeface="Calibri"/>
                <a:cs typeface="Calibri"/>
                <a:sym typeface="Calibri"/>
              </a:rPr>
              <a:t>van de </a:t>
            </a:r>
            <a:r>
              <a:rPr lang="en-US" sz="1800" b="1" dirty="0" err="1" smtClean="0">
                <a:solidFill>
                  <a:schemeClr val="tx1"/>
                </a:solidFill>
                <a:latin typeface="Calibri"/>
                <a:ea typeface="Calibri"/>
                <a:cs typeface="Calibri"/>
                <a:sym typeface="Calibri"/>
              </a:rPr>
              <a:t>kinderen</a:t>
            </a:r>
            <a:r>
              <a:rPr lang="en-US" sz="1800" b="1" dirty="0" smtClean="0">
                <a:solidFill>
                  <a:srgbClr val="0000FF"/>
                </a:solidFill>
                <a:latin typeface="Calibri"/>
                <a:ea typeface="Calibri"/>
                <a:cs typeface="Calibri"/>
                <a:sym typeface="Calibri"/>
              </a:rPr>
              <a:t> pest </a:t>
            </a:r>
            <a:r>
              <a:rPr lang="en-US" sz="1800" b="1" dirty="0" err="1" smtClean="0">
                <a:solidFill>
                  <a:srgbClr val="0000FF"/>
                </a:solidFill>
                <a:latin typeface="Calibri"/>
                <a:ea typeface="Calibri"/>
                <a:cs typeface="Calibri"/>
                <a:sym typeface="Calibri"/>
              </a:rPr>
              <a:t>regelmatig</a:t>
            </a:r>
            <a:r>
              <a:rPr lang="en-US" sz="1800" b="1" dirty="0" smtClean="0">
                <a:solidFill>
                  <a:srgbClr val="0000FF"/>
                </a:solidFill>
                <a:latin typeface="Calibri"/>
                <a:ea typeface="Calibri"/>
                <a:cs typeface="Calibri"/>
                <a:sym typeface="Calibri"/>
              </a:rPr>
              <a:t> </a:t>
            </a:r>
            <a:r>
              <a:rPr lang="en-US" sz="1800" b="1" dirty="0" err="1" smtClean="0">
                <a:solidFill>
                  <a:srgbClr val="0000FF"/>
                </a:solidFill>
                <a:latin typeface="Calibri"/>
                <a:ea typeface="Calibri"/>
                <a:cs typeface="Calibri"/>
                <a:sym typeface="Calibri"/>
              </a:rPr>
              <a:t>andere</a:t>
            </a:r>
            <a:r>
              <a:rPr lang="en-US" sz="1800" b="1" dirty="0" smtClean="0">
                <a:solidFill>
                  <a:srgbClr val="0000FF"/>
                </a:solidFill>
                <a:latin typeface="Calibri"/>
                <a:ea typeface="Calibri"/>
                <a:cs typeface="Calibri"/>
                <a:sym typeface="Calibri"/>
              </a:rPr>
              <a:t> </a:t>
            </a:r>
            <a:r>
              <a:rPr lang="en-US" sz="1800" b="1" dirty="0" err="1" smtClean="0">
                <a:solidFill>
                  <a:srgbClr val="0000FF"/>
                </a:solidFill>
                <a:latin typeface="Calibri"/>
                <a:ea typeface="Calibri"/>
                <a:cs typeface="Calibri"/>
                <a:sym typeface="Calibri"/>
              </a:rPr>
              <a:t>kinderen</a:t>
            </a:r>
            <a:r>
              <a:rPr lang="en-US" sz="1800" b="1" dirty="0" smtClean="0">
                <a:solidFill>
                  <a:schemeClr val="dk1"/>
                </a:solidFill>
                <a:latin typeface="Calibri"/>
                <a:ea typeface="Calibri"/>
                <a:cs typeface="Calibri"/>
                <a:sym typeface="Calibri"/>
              </a:rPr>
              <a:t>. </a:t>
            </a:r>
            <a:endParaRPr lang="en-US" sz="1800" b="1" dirty="0">
              <a:solidFill>
                <a:schemeClr val="dk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en-US" sz="1800" b="1" dirty="0" smtClean="0">
                <a:solidFill>
                  <a:srgbClr val="0000FF"/>
                </a:solidFill>
                <a:latin typeface="Calibri"/>
                <a:ea typeface="Calibri"/>
                <a:cs typeface="Calibri"/>
                <a:sym typeface="Calibri"/>
              </a:rPr>
              <a:t>Het </a:t>
            </a:r>
            <a:r>
              <a:rPr lang="en-US" sz="1800" b="1" dirty="0" err="1" smtClean="0">
                <a:solidFill>
                  <a:srgbClr val="0000FF"/>
                </a:solidFill>
                <a:latin typeface="Calibri"/>
                <a:ea typeface="Calibri"/>
                <a:cs typeface="Calibri"/>
                <a:sym typeface="Calibri"/>
              </a:rPr>
              <a:t>meeste</a:t>
            </a:r>
            <a:r>
              <a:rPr lang="en-US" sz="1800" b="1" dirty="0" smtClean="0">
                <a:solidFill>
                  <a:srgbClr val="0000FF"/>
                </a:solidFill>
                <a:latin typeface="Calibri"/>
                <a:ea typeface="Calibri"/>
                <a:cs typeface="Calibri"/>
                <a:sym typeface="Calibri"/>
              </a:rPr>
              <a:t> </a:t>
            </a:r>
            <a:r>
              <a:rPr lang="en-US" sz="1800" b="1" dirty="0" err="1" smtClean="0">
                <a:solidFill>
                  <a:srgbClr val="0000FF"/>
                </a:solidFill>
                <a:latin typeface="Calibri"/>
                <a:ea typeface="Calibri"/>
                <a:cs typeface="Calibri"/>
                <a:sym typeface="Calibri"/>
              </a:rPr>
              <a:t>pesten</a:t>
            </a:r>
            <a:r>
              <a:rPr lang="en-US" sz="1800" b="1" dirty="0" smtClean="0">
                <a:solidFill>
                  <a:srgbClr val="0000FF"/>
                </a:solidFill>
                <a:latin typeface="Calibri"/>
                <a:ea typeface="Calibri"/>
                <a:cs typeface="Calibri"/>
                <a:sym typeface="Calibri"/>
              </a:rPr>
              <a:t> </a:t>
            </a:r>
            <a:r>
              <a:rPr lang="en-US" sz="1800" b="1" dirty="0" err="1" smtClean="0">
                <a:solidFill>
                  <a:schemeClr val="tx1"/>
                </a:solidFill>
                <a:latin typeface="Calibri"/>
                <a:ea typeface="Calibri"/>
                <a:cs typeface="Calibri"/>
                <a:sym typeface="Calibri"/>
              </a:rPr>
              <a:t>vindt</a:t>
            </a:r>
            <a:r>
              <a:rPr lang="en-US" sz="1800" b="1" dirty="0" smtClean="0">
                <a:solidFill>
                  <a:schemeClr val="tx1"/>
                </a:solidFill>
                <a:latin typeface="Calibri"/>
                <a:ea typeface="Calibri"/>
                <a:cs typeface="Calibri"/>
                <a:sym typeface="Calibri"/>
              </a:rPr>
              <a:t> </a:t>
            </a:r>
            <a:r>
              <a:rPr lang="en-US" sz="1800" b="1" dirty="0" err="1" smtClean="0">
                <a:solidFill>
                  <a:schemeClr val="tx1"/>
                </a:solidFill>
                <a:latin typeface="Calibri"/>
                <a:ea typeface="Calibri"/>
                <a:cs typeface="Calibri"/>
                <a:sym typeface="Calibri"/>
              </a:rPr>
              <a:t>plaats</a:t>
            </a:r>
            <a:r>
              <a:rPr lang="en-US" sz="1800" b="1" dirty="0" smtClean="0">
                <a:solidFill>
                  <a:schemeClr val="tx1"/>
                </a:solidFill>
                <a:latin typeface="Calibri"/>
                <a:ea typeface="Calibri"/>
                <a:cs typeface="Calibri"/>
                <a:sym typeface="Calibri"/>
              </a:rPr>
              <a:t> in de </a:t>
            </a:r>
            <a:r>
              <a:rPr lang="en-US" sz="1800" b="1" dirty="0" err="1" smtClean="0">
                <a:solidFill>
                  <a:srgbClr val="0000FF"/>
                </a:solidFill>
                <a:latin typeface="Calibri"/>
                <a:ea typeface="Calibri"/>
                <a:cs typeface="Calibri"/>
                <a:sym typeface="Calibri"/>
              </a:rPr>
              <a:t>leeftijdgroep</a:t>
            </a:r>
            <a:r>
              <a:rPr lang="en-US" sz="1800" b="1" dirty="0" smtClean="0">
                <a:solidFill>
                  <a:srgbClr val="0000FF"/>
                </a:solidFill>
                <a:latin typeface="Calibri"/>
                <a:ea typeface="Calibri"/>
                <a:cs typeface="Calibri"/>
                <a:sym typeface="Calibri"/>
              </a:rPr>
              <a:t> 8-11 </a:t>
            </a:r>
            <a:r>
              <a:rPr lang="en-US" sz="1800" b="1" dirty="0" err="1" smtClean="0">
                <a:solidFill>
                  <a:srgbClr val="0000FF"/>
                </a:solidFill>
                <a:latin typeface="Calibri"/>
                <a:ea typeface="Calibri"/>
                <a:cs typeface="Calibri"/>
                <a:sym typeface="Calibri"/>
              </a:rPr>
              <a:t>jaar</a:t>
            </a:r>
            <a:r>
              <a:rPr lang="en-US" sz="1800" b="1" dirty="0" smtClean="0">
                <a:solidFill>
                  <a:srgbClr val="0000FF"/>
                </a:solidFill>
                <a:latin typeface="Calibri"/>
                <a:ea typeface="Calibri"/>
                <a:cs typeface="Calibri"/>
                <a:sym typeface="Calibri"/>
              </a:rPr>
              <a:t>.</a:t>
            </a:r>
            <a:endParaRPr lang="en-US" sz="1800" b="1" dirty="0">
              <a:solidFill>
                <a:schemeClr val="dk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en-US" sz="1800" b="1" dirty="0" err="1" smtClean="0">
                <a:solidFill>
                  <a:srgbClr val="0000FF"/>
                </a:solidFill>
                <a:latin typeface="Calibri"/>
                <a:ea typeface="Calibri"/>
                <a:cs typeface="Calibri"/>
                <a:sym typeface="Calibri"/>
              </a:rPr>
              <a:t>Onder</a:t>
            </a:r>
            <a:r>
              <a:rPr lang="en-US" sz="1800" b="1" dirty="0" smtClean="0">
                <a:solidFill>
                  <a:srgbClr val="0000FF"/>
                </a:solidFill>
                <a:latin typeface="Calibri"/>
                <a:ea typeface="Calibri"/>
                <a:cs typeface="Calibri"/>
                <a:sym typeface="Calibri"/>
              </a:rPr>
              <a:t> de 4 </a:t>
            </a:r>
            <a:r>
              <a:rPr lang="en-US" sz="1800" b="1" dirty="0" err="1" smtClean="0">
                <a:solidFill>
                  <a:srgbClr val="0000FF"/>
                </a:solidFill>
                <a:latin typeface="Calibri"/>
                <a:ea typeface="Calibri"/>
                <a:cs typeface="Calibri"/>
                <a:sym typeface="Calibri"/>
              </a:rPr>
              <a:t>jaar</a:t>
            </a:r>
            <a:r>
              <a:rPr lang="en-US" sz="1800" b="1" dirty="0" smtClean="0">
                <a:solidFill>
                  <a:srgbClr val="0000FF"/>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meestal</a:t>
            </a:r>
            <a:r>
              <a:rPr lang="en-US" sz="1800" b="1" dirty="0" smtClean="0">
                <a:solidFill>
                  <a:schemeClr val="dk1"/>
                </a:solidFill>
                <a:latin typeface="Calibri"/>
                <a:ea typeface="Calibri"/>
                <a:cs typeface="Calibri"/>
                <a:sym typeface="Calibri"/>
              </a:rPr>
              <a:t> </a:t>
            </a:r>
            <a:r>
              <a:rPr lang="en-US" sz="1800" b="1" dirty="0" err="1" smtClean="0">
                <a:solidFill>
                  <a:srgbClr val="0000FF"/>
                </a:solidFill>
                <a:latin typeface="Calibri"/>
                <a:ea typeface="Calibri"/>
                <a:cs typeface="Calibri"/>
                <a:sym typeface="Calibri"/>
              </a:rPr>
              <a:t>geen</a:t>
            </a:r>
            <a:r>
              <a:rPr lang="en-US" sz="1800" b="1" dirty="0" smtClean="0">
                <a:solidFill>
                  <a:srgbClr val="0000FF"/>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sprake</a:t>
            </a:r>
            <a:r>
              <a:rPr lang="en-US" sz="1800" b="1" dirty="0" smtClean="0">
                <a:solidFill>
                  <a:schemeClr val="dk1"/>
                </a:solidFill>
                <a:latin typeface="Calibri"/>
                <a:ea typeface="Calibri"/>
                <a:cs typeface="Calibri"/>
                <a:sym typeface="Calibri"/>
              </a:rPr>
              <a:t> van </a:t>
            </a:r>
            <a:r>
              <a:rPr lang="en-US" sz="1800" b="1" dirty="0" err="1" smtClean="0">
                <a:solidFill>
                  <a:srgbClr val="0000FF"/>
                </a:solidFill>
                <a:latin typeface="Calibri"/>
                <a:ea typeface="Calibri"/>
                <a:cs typeface="Calibri"/>
                <a:sym typeface="Calibri"/>
              </a:rPr>
              <a:t>pesten</a:t>
            </a:r>
            <a:r>
              <a:rPr lang="en-US" sz="1800" b="1" dirty="0" smtClean="0">
                <a:solidFill>
                  <a:srgbClr val="0000FF"/>
                </a:solidFill>
                <a:latin typeface="Calibri"/>
                <a:ea typeface="Calibri"/>
                <a:cs typeface="Calibri"/>
                <a:sym typeface="Calibri"/>
              </a:rPr>
              <a:t> </a:t>
            </a:r>
            <a:r>
              <a:rPr lang="en-US" sz="1800" b="1" dirty="0" smtClean="0">
                <a:solidFill>
                  <a:schemeClr val="dk1"/>
                </a:solidFill>
                <a:latin typeface="Calibri"/>
                <a:ea typeface="Calibri"/>
                <a:cs typeface="Calibri"/>
                <a:sym typeface="Calibri"/>
              </a:rPr>
              <a:t>maar van </a:t>
            </a:r>
            <a:r>
              <a:rPr lang="en-US" sz="1800" b="1" dirty="0" err="1" smtClean="0">
                <a:solidFill>
                  <a:schemeClr val="dk1"/>
                </a:solidFill>
                <a:latin typeface="Calibri"/>
                <a:ea typeface="Calibri"/>
                <a:cs typeface="Calibri"/>
                <a:sym typeface="Calibri"/>
              </a:rPr>
              <a:t>algemeen</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agressief</a:t>
            </a:r>
            <a:r>
              <a:rPr lang="en-US" sz="1800" b="1" dirty="0" smtClean="0">
                <a:solidFill>
                  <a:schemeClr val="dk1"/>
                </a:solidFill>
                <a:latin typeface="Calibri"/>
                <a:ea typeface="Calibri"/>
                <a:cs typeface="Calibri"/>
                <a:sym typeface="Calibri"/>
              </a:rPr>
              <a:t> </a:t>
            </a:r>
            <a:r>
              <a:rPr lang="en-US" sz="1800" b="1" dirty="0" err="1" smtClean="0">
                <a:solidFill>
                  <a:schemeClr val="dk1"/>
                </a:solidFill>
                <a:latin typeface="Calibri"/>
                <a:ea typeface="Calibri"/>
                <a:cs typeface="Calibri"/>
                <a:sym typeface="Calibri"/>
              </a:rPr>
              <a:t>gedrag</a:t>
            </a:r>
            <a:endParaRPr lang="en-US" sz="1800" b="1" dirty="0">
              <a:solidFill>
                <a:schemeClr val="dk1"/>
              </a:solidFill>
              <a:latin typeface="Calibri"/>
              <a:ea typeface="Calibri"/>
              <a:cs typeface="Calibri"/>
              <a:sym typeface="Calibri"/>
            </a:endParaRPr>
          </a:p>
          <a:p>
            <a:endParaRPr lang="en-US" sz="1800" b="1" dirty="0">
              <a:solidFill>
                <a:schemeClr val="dk1"/>
              </a:solidFill>
              <a:latin typeface="Calibri"/>
              <a:ea typeface="Calibri"/>
              <a:cs typeface="Calibri"/>
              <a:sym typeface="Calibri"/>
            </a:endParaRPr>
          </a:p>
        </p:txBody>
      </p:sp>
      <p:sp>
        <p:nvSpPr>
          <p:cNvPr id="43" name="Shape 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44" name="Shape 44"/>
          <p:cNvSpPr txBox="1"/>
          <p:nvPr/>
        </p:nvSpPr>
        <p:spPr>
          <a:xfrm>
            <a:off x="1547812" y="6553200"/>
            <a:ext cx="5157787" cy="228600"/>
          </a:xfrm>
          <a:prstGeom prst="rect">
            <a:avLst/>
          </a:prstGeom>
          <a:noFill/>
          <a:ln>
            <a:noFill/>
          </a:ln>
        </p:spPr>
        <p:txBody>
          <a:bodyPr lIns="91425" tIns="45700" rIns="91425" bIns="45700" anchor="t" anchorCtr="0">
            <a:noAutofit/>
          </a:bodyPr>
          <a:lstStyle/>
          <a:p>
            <a:pPr lvl="0" algn="ctr">
              <a:buClr>
                <a:srgbClr val="A08241"/>
              </a:buClr>
              <a:buSzPct val="25000"/>
            </a:pPr>
            <a:r>
              <a:rPr lang="en-US" sz="1000" b="1" dirty="0">
                <a:solidFill>
                  <a:srgbClr val="A08241"/>
                </a:solidFill>
                <a:latin typeface="Calibri"/>
                <a:ea typeface="Calibri"/>
                <a:cs typeface="Calibri"/>
                <a:sym typeface="Calibri"/>
              </a:rPr>
              <a:t>JGZ-</a:t>
            </a:r>
            <a:r>
              <a:rPr lang="en-US" sz="1000" b="1" dirty="0" err="1">
                <a:solidFill>
                  <a:srgbClr val="A08241"/>
                </a:solidFill>
                <a:latin typeface="Calibri"/>
                <a:ea typeface="Calibri"/>
                <a:cs typeface="Calibri"/>
                <a:sym typeface="Calibri"/>
              </a:rPr>
              <a:t>richtlijn</a:t>
            </a:r>
            <a:r>
              <a:rPr lang="en-US" sz="1000" b="1" dirty="0">
                <a:solidFill>
                  <a:srgbClr val="A08241"/>
                </a:solidFill>
                <a:latin typeface="Calibri"/>
                <a:ea typeface="Calibri"/>
                <a:cs typeface="Calibri"/>
                <a:sym typeface="Calibri"/>
              </a:rPr>
              <a:t> </a:t>
            </a:r>
            <a:r>
              <a:rPr lang="en-US" sz="1000" b="1" dirty="0" err="1">
                <a:solidFill>
                  <a:srgbClr val="A08241"/>
                </a:solidFill>
                <a:latin typeface="Calibri"/>
                <a:ea typeface="Calibri"/>
                <a:cs typeface="Calibri"/>
                <a:sym typeface="Calibri"/>
              </a:rPr>
              <a:t>Pesten</a:t>
            </a:r>
            <a:endParaRPr lang="en-US" sz="1000" b="1" dirty="0">
              <a:solidFill>
                <a:srgbClr val="A08241"/>
              </a:solidFill>
              <a:latin typeface="Calibri"/>
              <a:ea typeface="Calibri"/>
              <a:cs typeface="Calibri"/>
              <a:sym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956592" y="3789040"/>
            <a:ext cx="4340225" cy="22129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792932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
        <p:cNvGrpSpPr/>
        <p:nvPr/>
      </p:nvGrpSpPr>
      <p:grpSpPr>
        <a:xfrm>
          <a:off x="0" y="0"/>
          <a:ext cx="0" cy="0"/>
          <a:chOff x="0" y="0"/>
          <a:chExt cx="0" cy="0"/>
        </a:xfrm>
      </p:grpSpPr>
      <p:sp>
        <p:nvSpPr>
          <p:cNvPr id="41" name="Shape 41"/>
          <p:cNvSpPr txBox="1"/>
          <p:nvPr/>
        </p:nvSpPr>
        <p:spPr>
          <a:xfrm>
            <a:off x="362850" y="661575"/>
            <a:ext cx="8324099" cy="59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dirty="0">
                <a:solidFill>
                  <a:srgbClr val="741B47"/>
                </a:solidFill>
                <a:latin typeface="Calibri"/>
                <a:ea typeface="Calibri"/>
                <a:cs typeface="Calibri"/>
                <a:sym typeface="Calibri"/>
              </a:rPr>
              <a:t>                                         </a:t>
            </a:r>
            <a:r>
              <a:rPr lang="en-US" sz="2400" b="1" dirty="0" err="1" smtClean="0">
                <a:solidFill>
                  <a:srgbClr val="741B47"/>
                </a:solidFill>
                <a:latin typeface="Calibri"/>
                <a:ea typeface="Calibri"/>
                <a:cs typeface="Calibri"/>
                <a:sym typeface="Calibri"/>
              </a:rPr>
              <a:t>Pesten</a:t>
            </a:r>
            <a:r>
              <a:rPr lang="en-US" sz="2400" b="1" dirty="0" smtClean="0">
                <a:solidFill>
                  <a:srgbClr val="741B47"/>
                </a:solidFill>
                <a:latin typeface="Calibri"/>
                <a:ea typeface="Calibri"/>
                <a:cs typeface="Calibri"/>
                <a:sym typeface="Calibri"/>
              </a:rPr>
              <a:t> </a:t>
            </a:r>
            <a:r>
              <a:rPr lang="en-US" sz="2400" b="1" dirty="0" err="1" smtClean="0">
                <a:solidFill>
                  <a:srgbClr val="741B47"/>
                </a:solidFill>
                <a:latin typeface="Calibri"/>
                <a:ea typeface="Calibri"/>
                <a:cs typeface="Calibri"/>
                <a:sym typeface="Calibri"/>
              </a:rPr>
              <a:t>als</a:t>
            </a:r>
            <a:r>
              <a:rPr lang="en-US" sz="2400" b="1" dirty="0" smtClean="0">
                <a:solidFill>
                  <a:srgbClr val="741B47"/>
                </a:solidFill>
                <a:latin typeface="Calibri"/>
                <a:ea typeface="Calibri"/>
                <a:cs typeface="Calibri"/>
                <a:sym typeface="Calibri"/>
              </a:rPr>
              <a:t> </a:t>
            </a:r>
            <a:r>
              <a:rPr lang="en-US" sz="2400" b="1" dirty="0" err="1" smtClean="0">
                <a:solidFill>
                  <a:srgbClr val="741B47"/>
                </a:solidFill>
                <a:latin typeface="Calibri"/>
                <a:ea typeface="Calibri"/>
                <a:cs typeface="Calibri"/>
                <a:sym typeface="Calibri"/>
              </a:rPr>
              <a:t>groepsproces</a:t>
            </a:r>
            <a:endParaRPr lang="en-US" sz="2400" b="1" i="0" u="none" strike="noStrike" cap="none" baseline="0" dirty="0">
              <a:solidFill>
                <a:srgbClr val="741B47"/>
              </a:solidFill>
              <a:latin typeface="Calibri"/>
              <a:ea typeface="Calibri"/>
              <a:cs typeface="Calibri"/>
              <a:sym typeface="Calibri"/>
            </a:endParaRPr>
          </a:p>
        </p:txBody>
      </p:sp>
      <p:sp>
        <p:nvSpPr>
          <p:cNvPr id="42" name="Shape 42"/>
          <p:cNvSpPr txBox="1"/>
          <p:nvPr/>
        </p:nvSpPr>
        <p:spPr>
          <a:xfrm>
            <a:off x="177050" y="1257974"/>
            <a:ext cx="8821799" cy="5523701"/>
          </a:xfrm>
          <a:prstGeom prst="rect">
            <a:avLst/>
          </a:prstGeom>
          <a:noFill/>
          <a:ln>
            <a:noFill/>
          </a:ln>
        </p:spPr>
        <p:txBody>
          <a:bodyPr lIns="91425" tIns="45700" rIns="91425" bIns="45700" anchor="t" anchorCtr="0">
            <a:noAutofit/>
          </a:bodyPr>
          <a:lstStyle/>
          <a:p>
            <a:pPr marL="114300">
              <a:lnSpc>
                <a:spcPct val="136842"/>
              </a:lnSpc>
              <a:buClr>
                <a:srgbClr val="000000"/>
              </a:buClr>
              <a:buSzPct val="100000"/>
            </a:pPr>
            <a:r>
              <a:rPr lang="nl-NL" sz="1800" b="1" dirty="0" smtClean="0"/>
              <a:t>      6</a:t>
            </a:r>
            <a:r>
              <a:rPr lang="nl-NL" sz="1800" dirty="0" smtClean="0"/>
              <a:t> </a:t>
            </a:r>
            <a:r>
              <a:rPr lang="nl-NL" sz="1800" b="1" dirty="0" smtClean="0"/>
              <a:t>Rollen bij pesten</a:t>
            </a:r>
            <a:endParaRPr lang="nl-NL" sz="1800" dirty="0"/>
          </a:p>
          <a:p>
            <a:pPr marL="457200" lvl="0" indent="-342900">
              <a:lnSpc>
                <a:spcPct val="136842"/>
              </a:lnSpc>
              <a:buClr>
                <a:srgbClr val="000000"/>
              </a:buClr>
              <a:buSzPct val="100000"/>
              <a:buFont typeface="Calibri"/>
              <a:buChar char="●"/>
            </a:pPr>
            <a:r>
              <a:rPr lang="nl-NL" sz="1800" dirty="0" smtClean="0">
                <a:solidFill>
                  <a:srgbClr val="0000FF"/>
                </a:solidFill>
              </a:rPr>
              <a:t>Dader</a:t>
            </a:r>
            <a:r>
              <a:rPr lang="nl-NL" sz="1800" dirty="0" smtClean="0"/>
              <a:t> - </a:t>
            </a:r>
            <a:r>
              <a:rPr lang="nl-NL" sz="1800" dirty="0"/>
              <a:t>(initiëren het pesten</a:t>
            </a:r>
            <a:r>
              <a:rPr lang="nl-NL" sz="1800" dirty="0" smtClean="0"/>
              <a:t>)</a:t>
            </a:r>
          </a:p>
          <a:p>
            <a:pPr marL="457200" lvl="0" indent="-342900">
              <a:lnSpc>
                <a:spcPct val="136842"/>
              </a:lnSpc>
              <a:buClr>
                <a:srgbClr val="000000"/>
              </a:buClr>
              <a:buSzPct val="100000"/>
              <a:buFont typeface="Calibri"/>
              <a:buChar char="●"/>
            </a:pPr>
            <a:endParaRPr lang="nl-NL" sz="1800" dirty="0"/>
          </a:p>
          <a:p>
            <a:pPr marL="457200" lvl="0" indent="-342900">
              <a:lnSpc>
                <a:spcPct val="136842"/>
              </a:lnSpc>
              <a:buClr>
                <a:srgbClr val="000000"/>
              </a:buClr>
              <a:buSzPct val="100000"/>
              <a:buFont typeface="Calibri"/>
              <a:buChar char="●"/>
            </a:pPr>
            <a:r>
              <a:rPr lang="nl-NL" sz="1800" dirty="0" smtClean="0">
                <a:solidFill>
                  <a:srgbClr val="0000FF"/>
                </a:solidFill>
              </a:rPr>
              <a:t>Meeloper</a:t>
            </a:r>
            <a:r>
              <a:rPr lang="nl-NL" sz="1800" dirty="0" smtClean="0"/>
              <a:t> - </a:t>
            </a:r>
            <a:r>
              <a:rPr lang="nl-NL" sz="1800" dirty="0"/>
              <a:t>(pesten mee</a:t>
            </a:r>
            <a:r>
              <a:rPr lang="nl-NL" sz="1800" dirty="0" smtClean="0"/>
              <a:t>)</a:t>
            </a:r>
          </a:p>
          <a:p>
            <a:pPr marL="457200" lvl="0" indent="-342900">
              <a:lnSpc>
                <a:spcPct val="136842"/>
              </a:lnSpc>
              <a:buClr>
                <a:srgbClr val="000000"/>
              </a:buClr>
              <a:buSzPct val="100000"/>
              <a:buFont typeface="Calibri"/>
              <a:buChar char="●"/>
            </a:pPr>
            <a:endParaRPr lang="nl-NL" sz="1800" dirty="0"/>
          </a:p>
          <a:p>
            <a:pPr marL="457200" indent="-342900">
              <a:lnSpc>
                <a:spcPct val="136842"/>
              </a:lnSpc>
              <a:buClr>
                <a:srgbClr val="000000"/>
              </a:buClr>
              <a:buSzPct val="100000"/>
              <a:buFont typeface="Calibri"/>
              <a:buChar char="●"/>
            </a:pPr>
            <a:r>
              <a:rPr lang="nl-NL" sz="1800" dirty="0" err="1" smtClean="0">
                <a:solidFill>
                  <a:srgbClr val="0000FF"/>
                </a:solidFill>
              </a:rPr>
              <a:t>Aanmoediger</a:t>
            </a:r>
            <a:r>
              <a:rPr lang="nl-NL" sz="1800" dirty="0" smtClean="0">
                <a:solidFill>
                  <a:srgbClr val="0000FF"/>
                </a:solidFill>
              </a:rPr>
              <a:t> </a:t>
            </a:r>
            <a:r>
              <a:rPr lang="nl-NL" sz="1800" dirty="0" smtClean="0"/>
              <a:t> - (</a:t>
            </a:r>
            <a:r>
              <a:rPr lang="nl-NL" sz="1800" dirty="0"/>
              <a:t>bekrachtigen door lachen, aanzetten tot pesten of gewoon door publiek te zijn</a:t>
            </a:r>
            <a:r>
              <a:rPr lang="nl-NL" sz="1800" dirty="0" smtClean="0"/>
              <a:t>)</a:t>
            </a:r>
          </a:p>
          <a:p>
            <a:pPr marL="457200" indent="-342900">
              <a:lnSpc>
                <a:spcPct val="136842"/>
              </a:lnSpc>
              <a:buClr>
                <a:srgbClr val="000000"/>
              </a:buClr>
              <a:buSzPct val="100000"/>
              <a:buFont typeface="Calibri"/>
              <a:buChar char="●"/>
            </a:pPr>
            <a:endParaRPr lang="nl-NL" sz="1800" dirty="0"/>
          </a:p>
          <a:p>
            <a:pPr marL="457200" lvl="0" indent="-342900">
              <a:lnSpc>
                <a:spcPct val="136842"/>
              </a:lnSpc>
              <a:buClr>
                <a:srgbClr val="000000"/>
              </a:buClr>
              <a:buSzPct val="100000"/>
              <a:buFont typeface="Calibri"/>
              <a:buChar char="●"/>
            </a:pPr>
            <a:r>
              <a:rPr lang="nl-NL" sz="1800" dirty="0" smtClean="0">
                <a:solidFill>
                  <a:srgbClr val="0000FF"/>
                </a:solidFill>
              </a:rPr>
              <a:t>Buitenstaander</a:t>
            </a:r>
            <a:r>
              <a:rPr lang="nl-NL" sz="1800" dirty="0" smtClean="0"/>
              <a:t> - </a:t>
            </a:r>
            <a:r>
              <a:rPr lang="nl-NL" sz="1800" dirty="0"/>
              <a:t>(doen niet mee in het pesten, maar zien het aan en keuren het stilzwijgend goed) </a:t>
            </a:r>
            <a:endParaRPr lang="nl-NL" sz="1800" dirty="0" smtClean="0"/>
          </a:p>
          <a:p>
            <a:pPr marL="457200" lvl="0" indent="-342900">
              <a:lnSpc>
                <a:spcPct val="136842"/>
              </a:lnSpc>
              <a:buClr>
                <a:srgbClr val="000000"/>
              </a:buClr>
              <a:buSzPct val="100000"/>
              <a:buFont typeface="Calibri"/>
              <a:buChar char="●"/>
            </a:pPr>
            <a:endParaRPr lang="nl-NL" sz="1800" dirty="0"/>
          </a:p>
          <a:p>
            <a:pPr marL="457200" indent="-342900">
              <a:lnSpc>
                <a:spcPct val="136842"/>
              </a:lnSpc>
              <a:buClr>
                <a:srgbClr val="000000"/>
              </a:buClr>
              <a:buSzPct val="100000"/>
              <a:buFont typeface="Calibri"/>
              <a:buChar char="●"/>
            </a:pPr>
            <a:r>
              <a:rPr lang="nl-NL" sz="1800" dirty="0" smtClean="0">
                <a:solidFill>
                  <a:srgbClr val="0000FF"/>
                </a:solidFill>
              </a:rPr>
              <a:t>Verdediger</a:t>
            </a:r>
            <a:r>
              <a:rPr lang="nl-NL" sz="1800" dirty="0" smtClean="0"/>
              <a:t> - </a:t>
            </a:r>
            <a:r>
              <a:rPr lang="nl-NL" sz="1800" dirty="0"/>
              <a:t>(komen op voor de gepeste en proberen het pesten te stoppen</a:t>
            </a:r>
            <a:r>
              <a:rPr lang="nl-NL" sz="1800" dirty="0" smtClean="0"/>
              <a:t>)</a:t>
            </a:r>
          </a:p>
          <a:p>
            <a:pPr marL="457200" indent="-342900">
              <a:lnSpc>
                <a:spcPct val="136842"/>
              </a:lnSpc>
              <a:buClr>
                <a:srgbClr val="000000"/>
              </a:buClr>
              <a:buSzPct val="100000"/>
              <a:buFont typeface="Calibri"/>
              <a:buChar char="●"/>
            </a:pPr>
            <a:endParaRPr lang="nl-NL" sz="1800" dirty="0"/>
          </a:p>
          <a:p>
            <a:pPr marL="457200" indent="-342900">
              <a:lnSpc>
                <a:spcPct val="136842"/>
              </a:lnSpc>
              <a:buClr>
                <a:srgbClr val="000000"/>
              </a:buClr>
              <a:buSzPct val="100000"/>
              <a:buFont typeface="Calibri"/>
              <a:buChar char="●"/>
            </a:pPr>
            <a:r>
              <a:rPr lang="nl-NL" sz="1800" dirty="0">
                <a:solidFill>
                  <a:srgbClr val="0000FF"/>
                </a:solidFill>
              </a:rPr>
              <a:t>Slachtoffer</a:t>
            </a:r>
          </a:p>
          <a:p>
            <a:pPr marL="114300" lvl="0">
              <a:lnSpc>
                <a:spcPct val="136842"/>
              </a:lnSpc>
              <a:buClr>
                <a:srgbClr val="000000"/>
              </a:buClr>
              <a:buSzPct val="100000"/>
            </a:pPr>
            <a:endParaRPr lang="en-US" sz="1800" b="1" dirty="0" smtClean="0">
              <a:solidFill>
                <a:schemeClr val="dk1"/>
              </a:solidFill>
              <a:latin typeface="Calibri"/>
              <a:ea typeface="Calibri"/>
              <a:cs typeface="Calibri"/>
              <a:sym typeface="Calibri"/>
            </a:endParaRPr>
          </a:p>
          <a:p>
            <a:pPr marL="114300" lvl="0">
              <a:lnSpc>
                <a:spcPct val="136842"/>
              </a:lnSpc>
              <a:buClr>
                <a:srgbClr val="000000"/>
              </a:buClr>
              <a:buSzPct val="100000"/>
            </a:pPr>
            <a:endParaRPr lang="nl-NL" sz="1800" dirty="0" smtClean="0">
              <a:solidFill>
                <a:schemeClr val="dk1"/>
              </a:solidFill>
              <a:latin typeface="+mn-lt"/>
              <a:ea typeface="Calibri"/>
              <a:cs typeface="Calibri"/>
              <a:sym typeface="Calibri"/>
            </a:endParaRPr>
          </a:p>
          <a:p>
            <a:endParaRPr lang="en-US" sz="1800" b="1" dirty="0">
              <a:solidFill>
                <a:schemeClr val="dk1"/>
              </a:solidFill>
              <a:latin typeface="Calibri"/>
              <a:ea typeface="Calibri"/>
              <a:cs typeface="Calibri"/>
              <a:sym typeface="Calibri"/>
            </a:endParaRPr>
          </a:p>
        </p:txBody>
      </p:sp>
      <p:sp>
        <p:nvSpPr>
          <p:cNvPr id="43" name="Shape 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44" name="Shape 44"/>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08241"/>
              </a:buClr>
              <a:buSzPct val="25000"/>
              <a:buFont typeface="Calibri"/>
              <a:buNone/>
            </a:pPr>
            <a:r>
              <a:rPr lang="en-US" sz="1000" b="1" dirty="0">
                <a:solidFill>
                  <a:srgbClr val="A08241"/>
                </a:solidFill>
                <a:latin typeface="Calibri"/>
                <a:ea typeface="Calibri"/>
                <a:cs typeface="Calibri"/>
                <a:sym typeface="Calibri"/>
              </a:rPr>
              <a:t>JGZ-</a:t>
            </a:r>
            <a:r>
              <a:rPr lang="en-US" sz="1000" b="1" dirty="0" err="1">
                <a:solidFill>
                  <a:srgbClr val="A08241"/>
                </a:solidFill>
                <a:latin typeface="Calibri"/>
                <a:ea typeface="Calibri"/>
                <a:cs typeface="Calibri"/>
                <a:sym typeface="Calibri"/>
              </a:rPr>
              <a:t>richtlijn</a:t>
            </a:r>
            <a:r>
              <a:rPr lang="en-US" sz="1000" b="1" dirty="0">
                <a:solidFill>
                  <a:srgbClr val="A08241"/>
                </a:solidFill>
                <a:latin typeface="Calibri"/>
                <a:ea typeface="Calibri"/>
                <a:cs typeface="Calibri"/>
                <a:sym typeface="Calibri"/>
              </a:rPr>
              <a:t> </a:t>
            </a:r>
            <a:r>
              <a:rPr lang="en-US" sz="1000" b="1" dirty="0" err="1" smtClean="0">
                <a:solidFill>
                  <a:srgbClr val="A08241"/>
                </a:solidFill>
                <a:latin typeface="Calibri"/>
                <a:ea typeface="Calibri"/>
                <a:cs typeface="Calibri"/>
                <a:sym typeface="Calibri"/>
              </a:rPr>
              <a:t>Pesten</a:t>
            </a:r>
            <a:endParaRPr lang="en-US" sz="1000" b="1" dirty="0">
              <a:solidFill>
                <a:srgbClr val="A08241"/>
              </a:solidFill>
              <a:latin typeface="Calibri"/>
              <a:ea typeface="Calibri"/>
              <a:cs typeface="Calibri"/>
              <a:sym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16216" y="116632"/>
            <a:ext cx="2101553" cy="29050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217473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
        <p:cNvGrpSpPr/>
        <p:nvPr/>
      </p:nvGrpSpPr>
      <p:grpSpPr>
        <a:xfrm>
          <a:off x="0" y="0"/>
          <a:ext cx="0" cy="0"/>
          <a:chOff x="0" y="0"/>
          <a:chExt cx="0" cy="0"/>
        </a:xfrm>
      </p:grpSpPr>
      <p:sp>
        <p:nvSpPr>
          <p:cNvPr id="41" name="Shape 41"/>
          <p:cNvSpPr txBox="1"/>
          <p:nvPr/>
        </p:nvSpPr>
        <p:spPr>
          <a:xfrm>
            <a:off x="362850" y="661575"/>
            <a:ext cx="8324099" cy="596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400" b="1" i="0" u="none" strike="noStrike" cap="none" baseline="0" dirty="0" err="1" smtClean="0">
                <a:solidFill>
                  <a:srgbClr val="741B47"/>
                </a:solidFill>
                <a:latin typeface="Calibri"/>
                <a:ea typeface="Calibri"/>
                <a:cs typeface="Calibri"/>
                <a:sym typeface="Calibri"/>
              </a:rPr>
              <a:t>Risicofactoren</a:t>
            </a:r>
            <a:r>
              <a:rPr lang="en-US" sz="2400" b="1" i="0" u="none" strike="noStrike" cap="none" baseline="0" dirty="0" smtClean="0">
                <a:solidFill>
                  <a:srgbClr val="741B47"/>
                </a:solidFill>
                <a:latin typeface="Calibri"/>
                <a:ea typeface="Calibri"/>
                <a:cs typeface="Calibri"/>
                <a:sym typeface="Calibri"/>
              </a:rPr>
              <a:t> om </a:t>
            </a:r>
            <a:r>
              <a:rPr lang="en-US" sz="2400" b="1" i="0" u="none" strike="noStrike" cap="none" baseline="0" dirty="0" err="1" smtClean="0">
                <a:solidFill>
                  <a:srgbClr val="741B47"/>
                </a:solidFill>
                <a:latin typeface="Calibri"/>
                <a:ea typeface="Calibri"/>
                <a:cs typeface="Calibri"/>
                <a:sym typeface="Calibri"/>
              </a:rPr>
              <a:t>gepest</a:t>
            </a:r>
            <a:r>
              <a:rPr lang="en-US" sz="2400" b="1" i="0" u="none" strike="noStrike" cap="none" dirty="0" smtClean="0">
                <a:solidFill>
                  <a:srgbClr val="741B47"/>
                </a:solidFill>
                <a:latin typeface="Calibri"/>
                <a:ea typeface="Calibri"/>
                <a:cs typeface="Calibri"/>
                <a:sym typeface="Calibri"/>
              </a:rPr>
              <a:t> </a:t>
            </a:r>
            <a:r>
              <a:rPr lang="en-US" sz="2400" b="1" i="0" u="none" strike="noStrike" cap="none" dirty="0" err="1" smtClean="0">
                <a:solidFill>
                  <a:srgbClr val="741B47"/>
                </a:solidFill>
                <a:latin typeface="Calibri"/>
                <a:ea typeface="Calibri"/>
                <a:cs typeface="Calibri"/>
                <a:sym typeface="Calibri"/>
              </a:rPr>
              <a:t>te</a:t>
            </a:r>
            <a:r>
              <a:rPr lang="en-US" sz="2400" b="1" i="0" u="none" strike="noStrike" cap="none" dirty="0" smtClean="0">
                <a:solidFill>
                  <a:srgbClr val="741B47"/>
                </a:solidFill>
                <a:latin typeface="Calibri"/>
                <a:ea typeface="Calibri"/>
                <a:cs typeface="Calibri"/>
                <a:sym typeface="Calibri"/>
              </a:rPr>
              <a:t> </a:t>
            </a:r>
            <a:r>
              <a:rPr lang="en-US" sz="2400" b="1" i="0" u="none" strike="noStrike" cap="none" dirty="0" err="1" smtClean="0">
                <a:solidFill>
                  <a:srgbClr val="741B47"/>
                </a:solidFill>
                <a:latin typeface="Calibri"/>
                <a:ea typeface="Calibri"/>
                <a:cs typeface="Calibri"/>
                <a:sym typeface="Calibri"/>
              </a:rPr>
              <a:t>worden</a:t>
            </a:r>
            <a:endParaRPr lang="en-US" sz="2400" b="1" i="0" u="none" strike="noStrike" cap="none" baseline="0" dirty="0">
              <a:solidFill>
                <a:srgbClr val="741B47"/>
              </a:solidFill>
              <a:latin typeface="Calibri"/>
              <a:ea typeface="Calibri"/>
              <a:cs typeface="Calibri"/>
              <a:sym typeface="Calibri"/>
            </a:endParaRPr>
          </a:p>
        </p:txBody>
      </p:sp>
      <p:sp>
        <p:nvSpPr>
          <p:cNvPr id="42" name="Shape 42"/>
          <p:cNvSpPr txBox="1"/>
          <p:nvPr/>
        </p:nvSpPr>
        <p:spPr>
          <a:xfrm>
            <a:off x="177050" y="1332475"/>
            <a:ext cx="8821799" cy="5449200"/>
          </a:xfrm>
          <a:prstGeom prst="rect">
            <a:avLst/>
          </a:prstGeom>
          <a:noFill/>
          <a:ln>
            <a:noFill/>
          </a:ln>
        </p:spPr>
        <p:txBody>
          <a:bodyPr lIns="91425" tIns="45700" rIns="91425" bIns="45700" anchor="t" anchorCtr="0">
            <a:noAutofit/>
          </a:bodyPr>
          <a:lstStyle/>
          <a:p>
            <a:pPr marL="457200" lvl="0" indent="-342900">
              <a:lnSpc>
                <a:spcPct val="136842"/>
              </a:lnSpc>
              <a:buClr>
                <a:srgbClr val="000000"/>
              </a:buClr>
              <a:buSzPct val="100000"/>
              <a:buFont typeface="Calibri"/>
              <a:buChar char="●"/>
            </a:pPr>
            <a:endParaRPr lang="nl-NL" sz="1800" b="1" dirty="0" smtClean="0">
              <a:solidFill>
                <a:srgbClr val="0000FF"/>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smtClean="0">
                <a:solidFill>
                  <a:schemeClr val="tx1"/>
                </a:solidFill>
                <a:latin typeface="Calibri"/>
                <a:ea typeface="Calibri"/>
                <a:cs typeface="Calibri"/>
                <a:sym typeface="Calibri"/>
              </a:rPr>
              <a:t>Angstige</a:t>
            </a:r>
            <a:r>
              <a:rPr lang="nl-NL" sz="1800" dirty="0">
                <a:solidFill>
                  <a:schemeClr val="tx1"/>
                </a:solidFill>
                <a:latin typeface="Calibri"/>
                <a:ea typeface="Calibri"/>
                <a:cs typeface="Calibri"/>
                <a:sym typeface="Calibri"/>
              </a:rPr>
              <a:t>, depressieve, </a:t>
            </a:r>
            <a:r>
              <a:rPr lang="nl-NL" sz="1800" dirty="0" smtClean="0">
                <a:solidFill>
                  <a:schemeClr val="tx1"/>
                </a:solidFill>
                <a:latin typeface="Calibri"/>
                <a:ea typeface="Calibri"/>
                <a:cs typeface="Calibri"/>
                <a:sym typeface="Calibri"/>
              </a:rPr>
              <a:t>teruggetrokken, sociaal minder weerbare kinderen</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Conflictgezinnen (ruzie, mishandeling, verwaarlozing</a:t>
            </a:r>
            <a:r>
              <a:rPr lang="nl-NL" sz="1800" dirty="0" smtClean="0">
                <a:solidFill>
                  <a:schemeClr val="tx1"/>
                </a:solidFill>
                <a:latin typeface="Calibri"/>
                <a:ea typeface="Calibri"/>
                <a:cs typeface="Calibri"/>
                <a:sym typeface="Calibri"/>
              </a:rPr>
              <a:t>)</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Anders zijn: ADHD, Overgewicht, motorisch onhandig, stotteren, </a:t>
            </a:r>
            <a:r>
              <a:rPr lang="nl-NL" sz="1800" dirty="0" smtClean="0">
                <a:solidFill>
                  <a:schemeClr val="tx1"/>
                </a:solidFill>
                <a:latin typeface="Calibri"/>
                <a:ea typeface="Calibri"/>
                <a:cs typeface="Calibri"/>
                <a:sym typeface="Calibri"/>
              </a:rPr>
              <a:t>autisme</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endParaRPr lang="nl-NL" sz="1800" dirty="0" smtClean="0">
              <a:solidFill>
                <a:schemeClr val="tx1"/>
              </a:solidFill>
              <a:latin typeface="Calibri"/>
              <a:ea typeface="Calibri"/>
              <a:cs typeface="Calibri"/>
              <a:sym typeface="Calibri"/>
            </a:endParaRPr>
          </a:p>
          <a:p>
            <a:pPr marL="114300" lvl="0">
              <a:lnSpc>
                <a:spcPct val="136842"/>
              </a:lnSpc>
              <a:buClr>
                <a:srgbClr val="000000"/>
              </a:buClr>
              <a:buSzPct val="100000"/>
            </a:pPr>
            <a:r>
              <a:rPr lang="nl-NL" sz="1800" b="1" dirty="0" smtClean="0">
                <a:solidFill>
                  <a:schemeClr val="tx1"/>
                </a:solidFill>
                <a:latin typeface="Calibri"/>
                <a:ea typeface="Calibri"/>
                <a:cs typeface="Calibri"/>
                <a:sym typeface="Calibri"/>
              </a:rPr>
              <a:t>Discussiepunt:</a:t>
            </a:r>
          </a:p>
          <a:p>
            <a:pPr marL="114300" lvl="0">
              <a:lnSpc>
                <a:spcPct val="136842"/>
              </a:lnSpc>
              <a:buClr>
                <a:srgbClr val="000000"/>
              </a:buClr>
              <a:buSzPct val="100000"/>
            </a:pPr>
            <a:r>
              <a:rPr lang="nl-NL" sz="1800" b="1" dirty="0" smtClean="0">
                <a:solidFill>
                  <a:schemeClr val="tx1"/>
                </a:solidFill>
                <a:latin typeface="Calibri"/>
                <a:ea typeface="Calibri"/>
                <a:cs typeface="Calibri"/>
                <a:sym typeface="Calibri"/>
              </a:rPr>
              <a:t>Zijn deze risicofactoren bij kinderen te herkennen of achterhalen?  Op welke wijze kun je bij deze kinderen extra alert zijn op pesten?</a:t>
            </a:r>
          </a:p>
          <a:p>
            <a:pPr marL="114300" lvl="0">
              <a:lnSpc>
                <a:spcPct val="136842"/>
              </a:lnSpc>
              <a:buClr>
                <a:srgbClr val="000000"/>
              </a:buClr>
              <a:buSzPct val="100000"/>
            </a:pPr>
            <a:endParaRPr lang="nl-NL" sz="1800" dirty="0">
              <a:solidFill>
                <a:schemeClr val="tx1"/>
              </a:solidFill>
              <a:latin typeface="Calibri"/>
              <a:ea typeface="Calibri"/>
              <a:cs typeface="Calibri"/>
              <a:sym typeface="Calibri"/>
            </a:endParaRPr>
          </a:p>
        </p:txBody>
      </p:sp>
      <p:sp>
        <p:nvSpPr>
          <p:cNvPr id="43" name="Shape 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44" name="Shape 44"/>
          <p:cNvSpPr txBox="1"/>
          <p:nvPr/>
        </p:nvSpPr>
        <p:spPr>
          <a:xfrm>
            <a:off x="1547812" y="6553200"/>
            <a:ext cx="5157787" cy="228600"/>
          </a:xfrm>
          <a:prstGeom prst="rect">
            <a:avLst/>
          </a:prstGeom>
          <a:noFill/>
          <a:ln>
            <a:noFill/>
          </a:ln>
        </p:spPr>
        <p:txBody>
          <a:bodyPr lIns="91425" tIns="45700" rIns="91425" bIns="45700" anchor="t" anchorCtr="0">
            <a:noAutofit/>
          </a:bodyPr>
          <a:lstStyle/>
          <a:p>
            <a:pPr lvl="0" algn="ctr">
              <a:buClr>
                <a:srgbClr val="A08241"/>
              </a:buClr>
              <a:buSzPct val="25000"/>
            </a:pPr>
            <a:r>
              <a:rPr lang="en-US" sz="1000" b="1" dirty="0">
                <a:solidFill>
                  <a:srgbClr val="A08241"/>
                </a:solidFill>
                <a:latin typeface="Calibri"/>
                <a:ea typeface="Calibri"/>
                <a:cs typeface="Calibri"/>
                <a:sym typeface="Calibri"/>
              </a:rPr>
              <a:t>JGZ-</a:t>
            </a:r>
            <a:r>
              <a:rPr lang="en-US" sz="1000" b="1" dirty="0" err="1">
                <a:solidFill>
                  <a:srgbClr val="A08241"/>
                </a:solidFill>
                <a:latin typeface="Calibri"/>
                <a:ea typeface="Calibri"/>
                <a:cs typeface="Calibri"/>
                <a:sym typeface="Calibri"/>
              </a:rPr>
              <a:t>richtlijn</a:t>
            </a:r>
            <a:r>
              <a:rPr lang="en-US" sz="1000" b="1" dirty="0">
                <a:solidFill>
                  <a:srgbClr val="A08241"/>
                </a:solidFill>
                <a:latin typeface="Calibri"/>
                <a:ea typeface="Calibri"/>
                <a:cs typeface="Calibri"/>
                <a:sym typeface="Calibri"/>
              </a:rPr>
              <a:t> </a:t>
            </a:r>
            <a:r>
              <a:rPr lang="en-US" sz="1000" b="1" dirty="0" err="1">
                <a:solidFill>
                  <a:srgbClr val="A08241"/>
                </a:solidFill>
                <a:latin typeface="Calibri"/>
                <a:ea typeface="Calibri"/>
                <a:cs typeface="Calibri"/>
                <a:sym typeface="Calibri"/>
              </a:rPr>
              <a:t>Pesten</a:t>
            </a:r>
            <a:endParaRPr lang="en-US" sz="1000" b="1" dirty="0">
              <a:solidFill>
                <a:srgbClr val="A0824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5871923"/>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
        <p:cNvGrpSpPr/>
        <p:nvPr/>
      </p:nvGrpSpPr>
      <p:grpSpPr>
        <a:xfrm>
          <a:off x="0" y="0"/>
          <a:ext cx="0" cy="0"/>
          <a:chOff x="0" y="0"/>
          <a:chExt cx="0" cy="0"/>
        </a:xfrm>
      </p:grpSpPr>
      <p:sp>
        <p:nvSpPr>
          <p:cNvPr id="41" name="Shape 41"/>
          <p:cNvSpPr txBox="1"/>
          <p:nvPr/>
        </p:nvSpPr>
        <p:spPr>
          <a:xfrm>
            <a:off x="362850" y="661575"/>
            <a:ext cx="8324099" cy="596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400" b="1" i="0" u="none" strike="noStrike" cap="none" baseline="0" dirty="0" err="1" smtClean="0">
                <a:solidFill>
                  <a:srgbClr val="741B47"/>
                </a:solidFill>
                <a:latin typeface="Calibri"/>
                <a:ea typeface="Calibri"/>
                <a:cs typeface="Calibri"/>
                <a:sym typeface="Calibri"/>
              </a:rPr>
              <a:t>Gevolgen</a:t>
            </a:r>
            <a:r>
              <a:rPr lang="en-US" sz="2400" b="1" i="0" u="none" strike="noStrike" cap="none" baseline="0" dirty="0" smtClean="0">
                <a:solidFill>
                  <a:srgbClr val="741B47"/>
                </a:solidFill>
                <a:latin typeface="Calibri"/>
                <a:ea typeface="Calibri"/>
                <a:cs typeface="Calibri"/>
                <a:sym typeface="Calibri"/>
              </a:rPr>
              <a:t> van </a:t>
            </a:r>
            <a:r>
              <a:rPr lang="en-US" sz="2400" b="1" i="0" u="none" strike="noStrike" cap="none" baseline="0" dirty="0" err="1" smtClean="0">
                <a:solidFill>
                  <a:srgbClr val="741B47"/>
                </a:solidFill>
                <a:latin typeface="Calibri"/>
                <a:ea typeface="Calibri"/>
                <a:cs typeface="Calibri"/>
                <a:sym typeface="Calibri"/>
              </a:rPr>
              <a:t>gepest</a:t>
            </a:r>
            <a:r>
              <a:rPr lang="en-US" sz="2400" b="1" i="0" u="none" strike="noStrike" cap="none" baseline="0" dirty="0" smtClean="0">
                <a:solidFill>
                  <a:srgbClr val="741B47"/>
                </a:solidFill>
                <a:latin typeface="Calibri"/>
                <a:ea typeface="Calibri"/>
                <a:cs typeface="Calibri"/>
                <a:sym typeface="Calibri"/>
              </a:rPr>
              <a:t> </a:t>
            </a:r>
            <a:r>
              <a:rPr lang="en-US" sz="2400" b="1" i="0" u="none" strike="noStrike" cap="none" baseline="0" dirty="0" err="1" smtClean="0">
                <a:solidFill>
                  <a:srgbClr val="741B47"/>
                </a:solidFill>
                <a:latin typeface="Calibri"/>
                <a:ea typeface="Calibri"/>
                <a:cs typeface="Calibri"/>
                <a:sym typeface="Calibri"/>
              </a:rPr>
              <a:t>worden</a:t>
            </a:r>
            <a:endParaRPr lang="en-US" sz="2400" b="1" i="0" u="none" strike="noStrike" cap="none" baseline="0" dirty="0">
              <a:solidFill>
                <a:srgbClr val="741B47"/>
              </a:solidFill>
              <a:latin typeface="Calibri"/>
              <a:ea typeface="Calibri"/>
              <a:cs typeface="Calibri"/>
              <a:sym typeface="Calibri"/>
            </a:endParaRPr>
          </a:p>
        </p:txBody>
      </p:sp>
      <p:sp>
        <p:nvSpPr>
          <p:cNvPr id="42" name="Shape 42"/>
          <p:cNvSpPr txBox="1"/>
          <p:nvPr/>
        </p:nvSpPr>
        <p:spPr>
          <a:xfrm>
            <a:off x="177050" y="1332475"/>
            <a:ext cx="8821799" cy="5449200"/>
          </a:xfrm>
          <a:prstGeom prst="rect">
            <a:avLst/>
          </a:prstGeom>
          <a:noFill/>
          <a:ln>
            <a:noFill/>
          </a:ln>
        </p:spPr>
        <p:txBody>
          <a:bodyPr lIns="91425" tIns="45700" rIns="91425" bIns="45700" anchor="t" anchorCtr="0">
            <a:noAutofit/>
          </a:bodyPr>
          <a:lstStyle/>
          <a:p>
            <a:pPr marL="457200" lvl="0" indent="-342900">
              <a:lnSpc>
                <a:spcPct val="136842"/>
              </a:lnSpc>
              <a:buClr>
                <a:srgbClr val="000000"/>
              </a:buClr>
              <a:buSzPct val="100000"/>
              <a:buFont typeface="Calibri"/>
              <a:buChar char="●"/>
            </a:pPr>
            <a:endParaRPr lang="nl-NL" sz="1800" b="1" dirty="0" smtClean="0">
              <a:solidFill>
                <a:srgbClr val="0000FF"/>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Veel </a:t>
            </a:r>
            <a:r>
              <a:rPr lang="nl-NL" sz="1800" dirty="0" smtClean="0">
                <a:solidFill>
                  <a:srgbClr val="0000FF"/>
                </a:solidFill>
                <a:latin typeface="Calibri"/>
                <a:ea typeface="Calibri"/>
                <a:cs typeface="Calibri"/>
                <a:sym typeface="Calibri"/>
              </a:rPr>
              <a:t>psychische</a:t>
            </a:r>
            <a:r>
              <a:rPr lang="nl-NL" sz="1800" dirty="0" smtClean="0">
                <a:solidFill>
                  <a:schemeClr val="tx1"/>
                </a:solidFill>
                <a:latin typeface="Calibri"/>
                <a:ea typeface="Calibri"/>
                <a:cs typeface="Calibri"/>
                <a:sym typeface="Calibri"/>
              </a:rPr>
              <a:t> en </a:t>
            </a:r>
            <a:r>
              <a:rPr lang="nl-NL" sz="1800" dirty="0" smtClean="0">
                <a:solidFill>
                  <a:srgbClr val="0000FF"/>
                </a:solidFill>
                <a:latin typeface="Calibri"/>
                <a:ea typeface="Calibri"/>
                <a:cs typeface="Calibri"/>
                <a:sym typeface="Calibri"/>
              </a:rPr>
              <a:t>lichamelijke</a:t>
            </a:r>
            <a:r>
              <a:rPr lang="nl-NL" sz="1800" dirty="0" smtClean="0">
                <a:solidFill>
                  <a:schemeClr val="tx1"/>
                </a:solidFill>
                <a:latin typeface="Calibri"/>
                <a:ea typeface="Calibri"/>
                <a:cs typeface="Calibri"/>
                <a:sym typeface="Calibri"/>
              </a:rPr>
              <a:t> klachten </a:t>
            </a:r>
            <a:r>
              <a:rPr lang="nl-NL" sz="1800" dirty="0">
                <a:solidFill>
                  <a:schemeClr val="tx1"/>
                </a:solidFill>
                <a:latin typeface="Calibri"/>
                <a:ea typeface="Calibri"/>
                <a:cs typeface="Calibri"/>
                <a:sym typeface="Calibri"/>
              </a:rPr>
              <a:t>volgen op een periode van gepest </a:t>
            </a:r>
            <a:r>
              <a:rPr lang="nl-NL" sz="1800" dirty="0" smtClean="0">
                <a:solidFill>
                  <a:schemeClr val="tx1"/>
                </a:solidFill>
                <a:latin typeface="Calibri"/>
                <a:ea typeface="Calibri"/>
                <a:cs typeface="Calibri"/>
                <a:sym typeface="Calibri"/>
              </a:rPr>
              <a:t>worden</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smtClean="0">
                <a:solidFill>
                  <a:schemeClr val="tx1"/>
                </a:solidFill>
                <a:latin typeface="Calibri"/>
                <a:ea typeface="Calibri"/>
                <a:cs typeface="Calibri"/>
                <a:sym typeface="Calibri"/>
              </a:rPr>
              <a:t>Kinderen worden </a:t>
            </a:r>
            <a:r>
              <a:rPr lang="nl-NL" sz="1800" dirty="0">
                <a:solidFill>
                  <a:schemeClr val="tx1"/>
                </a:solidFill>
                <a:latin typeface="Calibri"/>
                <a:ea typeface="Calibri"/>
                <a:cs typeface="Calibri"/>
                <a:sym typeface="Calibri"/>
              </a:rPr>
              <a:t>angstiger, depressiever, </a:t>
            </a:r>
            <a:r>
              <a:rPr lang="nl-NL" sz="1800" dirty="0" smtClean="0">
                <a:solidFill>
                  <a:schemeClr val="tx1"/>
                </a:solidFill>
                <a:latin typeface="Calibri"/>
                <a:ea typeface="Calibri"/>
                <a:cs typeface="Calibri"/>
                <a:sym typeface="Calibri"/>
              </a:rPr>
              <a:t>meer psychosomatische klachten zoals </a:t>
            </a:r>
            <a:r>
              <a:rPr lang="nl-NL" sz="1800" dirty="0" smtClean="0">
                <a:solidFill>
                  <a:srgbClr val="0000FF"/>
                </a:solidFill>
                <a:latin typeface="Calibri"/>
                <a:ea typeface="Calibri"/>
                <a:cs typeface="Calibri"/>
                <a:sym typeface="Calibri"/>
              </a:rPr>
              <a:t>hoofdpijn, buikpijn, bedplassen</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Krijgen lager zelfvertrouwen, spijbelen, presteren </a:t>
            </a:r>
            <a:r>
              <a:rPr lang="nl-NL" sz="1800" dirty="0" smtClean="0">
                <a:solidFill>
                  <a:schemeClr val="tx1"/>
                </a:solidFill>
                <a:latin typeface="Calibri"/>
                <a:ea typeface="Calibri"/>
                <a:cs typeface="Calibri"/>
                <a:sym typeface="Calibri"/>
              </a:rPr>
              <a:t>slechter op school</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Als pesten </a:t>
            </a:r>
            <a:r>
              <a:rPr lang="nl-NL" sz="1800" dirty="0">
                <a:solidFill>
                  <a:srgbClr val="0000FF"/>
                </a:solidFill>
                <a:latin typeface="Calibri"/>
                <a:ea typeface="Calibri"/>
                <a:cs typeface="Calibri"/>
                <a:sym typeface="Calibri"/>
              </a:rPr>
              <a:t>tijdig stopt </a:t>
            </a:r>
            <a:r>
              <a:rPr lang="nl-NL" sz="1800" dirty="0">
                <a:solidFill>
                  <a:schemeClr val="tx1"/>
                </a:solidFill>
                <a:latin typeface="Calibri"/>
                <a:ea typeface="Calibri"/>
                <a:cs typeface="Calibri"/>
                <a:sym typeface="Calibri"/>
              </a:rPr>
              <a:t>– minder last </a:t>
            </a:r>
            <a:r>
              <a:rPr lang="nl-NL" sz="1800" dirty="0" smtClean="0">
                <a:solidFill>
                  <a:schemeClr val="tx1"/>
                </a:solidFill>
                <a:latin typeface="Calibri"/>
                <a:ea typeface="Calibri"/>
                <a:cs typeface="Calibri"/>
                <a:sym typeface="Calibri"/>
              </a:rPr>
              <a:t>later</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114300" lvl="0">
              <a:lnSpc>
                <a:spcPct val="136842"/>
              </a:lnSpc>
              <a:buClr>
                <a:srgbClr val="000000"/>
              </a:buClr>
              <a:buSzPct val="100000"/>
            </a:pPr>
            <a:r>
              <a:rPr lang="nl-NL" sz="1800" b="1" dirty="0" smtClean="0">
                <a:solidFill>
                  <a:schemeClr val="tx1"/>
                </a:solidFill>
                <a:latin typeface="Calibri"/>
                <a:ea typeface="Calibri"/>
                <a:cs typeface="Calibri"/>
                <a:sym typeface="Calibri"/>
              </a:rPr>
              <a:t>Discussiepunt:</a:t>
            </a:r>
          </a:p>
          <a:p>
            <a:pPr marL="114300" lvl="0">
              <a:lnSpc>
                <a:spcPct val="136842"/>
              </a:lnSpc>
              <a:buClr>
                <a:srgbClr val="000000"/>
              </a:buClr>
              <a:buSzPct val="100000"/>
            </a:pPr>
            <a:r>
              <a:rPr lang="nl-NL" sz="1800" b="1" dirty="0" smtClean="0">
                <a:solidFill>
                  <a:schemeClr val="tx1"/>
                </a:solidFill>
                <a:latin typeface="Calibri"/>
                <a:ea typeface="Calibri"/>
                <a:cs typeface="Calibri"/>
                <a:sym typeface="Calibri"/>
              </a:rPr>
              <a:t>Op welke wijze kunnen deze ‘gevolgen’ helpen bij het signaleren van pestproblematiek?</a:t>
            </a:r>
            <a:endParaRPr lang="nl-NL" sz="1800" b="1" dirty="0">
              <a:solidFill>
                <a:schemeClr val="tx1"/>
              </a:solidFill>
              <a:latin typeface="Calibri"/>
              <a:ea typeface="Calibri"/>
              <a:cs typeface="Calibri"/>
              <a:sym typeface="Calibri"/>
            </a:endParaRPr>
          </a:p>
        </p:txBody>
      </p:sp>
      <p:sp>
        <p:nvSpPr>
          <p:cNvPr id="43" name="Shape 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44" name="Shape 44"/>
          <p:cNvSpPr txBox="1"/>
          <p:nvPr/>
        </p:nvSpPr>
        <p:spPr>
          <a:xfrm>
            <a:off x="1547812" y="6553200"/>
            <a:ext cx="5157787" cy="228600"/>
          </a:xfrm>
          <a:prstGeom prst="rect">
            <a:avLst/>
          </a:prstGeom>
          <a:noFill/>
          <a:ln>
            <a:noFill/>
          </a:ln>
        </p:spPr>
        <p:txBody>
          <a:bodyPr lIns="91425" tIns="45700" rIns="91425" bIns="45700" anchor="t" anchorCtr="0">
            <a:noAutofit/>
          </a:bodyPr>
          <a:lstStyle/>
          <a:p>
            <a:pPr lvl="0" algn="ctr">
              <a:buClr>
                <a:srgbClr val="A08241"/>
              </a:buClr>
              <a:buSzPct val="25000"/>
            </a:pPr>
            <a:r>
              <a:rPr lang="en-US" sz="1000" b="1" dirty="0">
                <a:solidFill>
                  <a:srgbClr val="A08241"/>
                </a:solidFill>
                <a:latin typeface="Calibri"/>
                <a:ea typeface="Calibri"/>
                <a:cs typeface="Calibri"/>
                <a:sym typeface="Calibri"/>
              </a:rPr>
              <a:t>JGZ-</a:t>
            </a:r>
            <a:r>
              <a:rPr lang="en-US" sz="1000" b="1" dirty="0" err="1">
                <a:solidFill>
                  <a:srgbClr val="A08241"/>
                </a:solidFill>
                <a:latin typeface="Calibri"/>
                <a:ea typeface="Calibri"/>
                <a:cs typeface="Calibri"/>
                <a:sym typeface="Calibri"/>
              </a:rPr>
              <a:t>richtlijn</a:t>
            </a:r>
            <a:r>
              <a:rPr lang="en-US" sz="1000" b="1" dirty="0">
                <a:solidFill>
                  <a:srgbClr val="A08241"/>
                </a:solidFill>
                <a:latin typeface="Calibri"/>
                <a:ea typeface="Calibri"/>
                <a:cs typeface="Calibri"/>
                <a:sym typeface="Calibri"/>
              </a:rPr>
              <a:t> </a:t>
            </a:r>
            <a:r>
              <a:rPr lang="en-US" sz="1000" b="1" dirty="0" err="1">
                <a:solidFill>
                  <a:srgbClr val="A08241"/>
                </a:solidFill>
                <a:latin typeface="Calibri"/>
                <a:ea typeface="Calibri"/>
                <a:cs typeface="Calibri"/>
                <a:sym typeface="Calibri"/>
              </a:rPr>
              <a:t>Pesten</a:t>
            </a:r>
            <a:endParaRPr lang="en-US" sz="1000" b="1" dirty="0">
              <a:solidFill>
                <a:srgbClr val="A0824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812742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
        <p:cNvGrpSpPr/>
        <p:nvPr/>
      </p:nvGrpSpPr>
      <p:grpSpPr>
        <a:xfrm>
          <a:off x="0" y="0"/>
          <a:ext cx="0" cy="0"/>
          <a:chOff x="0" y="0"/>
          <a:chExt cx="0" cy="0"/>
        </a:xfrm>
      </p:grpSpPr>
      <p:sp>
        <p:nvSpPr>
          <p:cNvPr id="41" name="Shape 41"/>
          <p:cNvSpPr txBox="1"/>
          <p:nvPr/>
        </p:nvSpPr>
        <p:spPr>
          <a:xfrm>
            <a:off x="362850" y="661575"/>
            <a:ext cx="8324099" cy="596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2400" b="1" i="0" u="none" strike="noStrike" cap="none" baseline="0" dirty="0" err="1" smtClean="0">
                <a:solidFill>
                  <a:srgbClr val="741B47"/>
                </a:solidFill>
                <a:latin typeface="Calibri"/>
                <a:ea typeface="Calibri"/>
                <a:cs typeface="Calibri"/>
                <a:sym typeface="Calibri"/>
              </a:rPr>
              <a:t>Risicofactoren</a:t>
            </a:r>
            <a:r>
              <a:rPr lang="en-US" sz="2400" b="1" i="0" u="none" strike="noStrike" cap="none" baseline="0" dirty="0" smtClean="0">
                <a:solidFill>
                  <a:srgbClr val="741B47"/>
                </a:solidFill>
                <a:latin typeface="Calibri"/>
                <a:ea typeface="Calibri"/>
                <a:cs typeface="Calibri"/>
                <a:sym typeface="Calibri"/>
              </a:rPr>
              <a:t> om </a:t>
            </a:r>
            <a:r>
              <a:rPr lang="en-US" sz="2400" b="1" i="0" u="none" strike="noStrike" cap="none" baseline="0" dirty="0" err="1" smtClean="0">
                <a:solidFill>
                  <a:srgbClr val="741B47"/>
                </a:solidFill>
                <a:latin typeface="Calibri"/>
                <a:ea typeface="Calibri"/>
                <a:cs typeface="Calibri"/>
                <a:sym typeface="Calibri"/>
              </a:rPr>
              <a:t>te</a:t>
            </a:r>
            <a:r>
              <a:rPr lang="en-US" sz="2400" b="1" i="0" u="none" strike="noStrike" cap="none" baseline="0" dirty="0" smtClean="0">
                <a:solidFill>
                  <a:srgbClr val="741B47"/>
                </a:solidFill>
                <a:latin typeface="Calibri"/>
                <a:ea typeface="Calibri"/>
                <a:cs typeface="Calibri"/>
                <a:sym typeface="Calibri"/>
              </a:rPr>
              <a:t> </a:t>
            </a:r>
            <a:r>
              <a:rPr lang="en-US" sz="2400" b="1" i="0" u="none" strike="noStrike" cap="none" baseline="0" dirty="0" err="1" smtClean="0">
                <a:solidFill>
                  <a:srgbClr val="741B47"/>
                </a:solidFill>
                <a:latin typeface="Calibri"/>
                <a:ea typeface="Calibri"/>
                <a:cs typeface="Calibri"/>
                <a:sym typeface="Calibri"/>
              </a:rPr>
              <a:t>pesten</a:t>
            </a:r>
            <a:r>
              <a:rPr lang="en-US" sz="2400" b="1" i="0" u="none" strike="noStrike" cap="none" baseline="0" dirty="0" smtClean="0">
                <a:solidFill>
                  <a:srgbClr val="741B47"/>
                </a:solidFill>
                <a:latin typeface="Calibri"/>
                <a:ea typeface="Calibri"/>
                <a:cs typeface="Calibri"/>
                <a:sym typeface="Calibri"/>
              </a:rPr>
              <a:t> (</a:t>
            </a:r>
            <a:r>
              <a:rPr lang="en-US" sz="2400" b="1" i="0" u="none" strike="noStrike" cap="none" baseline="0" dirty="0" err="1" smtClean="0">
                <a:solidFill>
                  <a:srgbClr val="741B47"/>
                </a:solidFill>
                <a:latin typeface="Calibri"/>
                <a:ea typeface="Calibri"/>
                <a:cs typeface="Calibri"/>
                <a:sym typeface="Calibri"/>
              </a:rPr>
              <a:t>daders</a:t>
            </a:r>
            <a:r>
              <a:rPr lang="en-US" sz="2400" b="1" i="0" u="none" strike="noStrike" cap="none" baseline="0" dirty="0" smtClean="0">
                <a:solidFill>
                  <a:srgbClr val="741B47"/>
                </a:solidFill>
                <a:latin typeface="Calibri"/>
                <a:ea typeface="Calibri"/>
                <a:cs typeface="Calibri"/>
                <a:sym typeface="Calibri"/>
              </a:rPr>
              <a:t>)</a:t>
            </a:r>
            <a:endParaRPr lang="en-US" sz="2400" b="1" i="0" u="none" strike="noStrike" cap="none" baseline="0" dirty="0">
              <a:solidFill>
                <a:srgbClr val="741B47"/>
              </a:solidFill>
              <a:latin typeface="Calibri"/>
              <a:ea typeface="Calibri"/>
              <a:cs typeface="Calibri"/>
              <a:sym typeface="Calibri"/>
            </a:endParaRPr>
          </a:p>
        </p:txBody>
      </p:sp>
      <p:sp>
        <p:nvSpPr>
          <p:cNvPr id="42" name="Shape 42"/>
          <p:cNvSpPr txBox="1"/>
          <p:nvPr/>
        </p:nvSpPr>
        <p:spPr>
          <a:xfrm>
            <a:off x="177050" y="1332475"/>
            <a:ext cx="8821799" cy="5449200"/>
          </a:xfrm>
          <a:prstGeom prst="rect">
            <a:avLst/>
          </a:prstGeom>
          <a:noFill/>
          <a:ln>
            <a:noFill/>
          </a:ln>
        </p:spPr>
        <p:txBody>
          <a:bodyPr lIns="91425" tIns="45700" rIns="91425" bIns="45700" anchor="t" anchorCtr="0">
            <a:noAutofit/>
          </a:bodyPr>
          <a:lstStyle/>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Daders van pesten </a:t>
            </a:r>
            <a:r>
              <a:rPr lang="nl-NL" sz="1800" dirty="0" smtClean="0">
                <a:solidFill>
                  <a:schemeClr val="tx1"/>
                </a:solidFill>
                <a:latin typeface="Calibri"/>
                <a:ea typeface="Calibri"/>
                <a:cs typeface="Calibri"/>
                <a:sym typeface="Calibri"/>
              </a:rPr>
              <a:t>hebben niet altijd meer problemen. Ze hebben vaak een </a:t>
            </a:r>
            <a:r>
              <a:rPr lang="nl-NL" sz="1800" dirty="0">
                <a:solidFill>
                  <a:schemeClr val="tx1"/>
                </a:solidFill>
                <a:latin typeface="Calibri"/>
                <a:ea typeface="Calibri"/>
                <a:cs typeface="Calibri"/>
                <a:sym typeface="Calibri"/>
              </a:rPr>
              <a:t>h</a:t>
            </a:r>
            <a:r>
              <a:rPr lang="nl-NL" sz="1800" dirty="0" smtClean="0">
                <a:solidFill>
                  <a:schemeClr val="tx1"/>
                </a:solidFill>
                <a:latin typeface="Calibri"/>
                <a:ea typeface="Calibri"/>
                <a:cs typeface="Calibri"/>
                <a:sym typeface="Calibri"/>
              </a:rPr>
              <a:t>oge </a:t>
            </a:r>
            <a:r>
              <a:rPr lang="nl-NL" sz="1800" dirty="0">
                <a:solidFill>
                  <a:schemeClr val="tx1"/>
                </a:solidFill>
                <a:latin typeface="Calibri"/>
                <a:ea typeface="Calibri"/>
                <a:cs typeface="Calibri"/>
                <a:sym typeface="Calibri"/>
              </a:rPr>
              <a:t>sociale status – </a:t>
            </a:r>
            <a:r>
              <a:rPr lang="nl-NL" sz="1800" dirty="0" smtClean="0">
                <a:solidFill>
                  <a:schemeClr val="tx1"/>
                </a:solidFill>
                <a:latin typeface="Calibri"/>
                <a:ea typeface="Calibri"/>
                <a:cs typeface="Calibri"/>
                <a:sym typeface="Calibri"/>
              </a:rPr>
              <a:t>ze zijn populair</a:t>
            </a:r>
            <a:r>
              <a:rPr lang="nl-NL" sz="1800" dirty="0">
                <a:solidFill>
                  <a:schemeClr val="tx1"/>
                </a:solidFill>
                <a:latin typeface="Calibri"/>
                <a:ea typeface="Calibri"/>
                <a:cs typeface="Calibri"/>
                <a:sym typeface="Calibri"/>
              </a:rPr>
              <a:t>, niet perse </a:t>
            </a:r>
            <a:r>
              <a:rPr lang="nl-NL" sz="1800" dirty="0" smtClean="0">
                <a:solidFill>
                  <a:schemeClr val="tx1"/>
                </a:solidFill>
                <a:latin typeface="Calibri"/>
                <a:ea typeface="Calibri"/>
                <a:cs typeface="Calibri"/>
                <a:sym typeface="Calibri"/>
              </a:rPr>
              <a:t>geliefd, en ze vinden </a:t>
            </a:r>
            <a:r>
              <a:rPr lang="nl-NL" sz="1800" dirty="0">
                <a:solidFill>
                  <a:schemeClr val="tx1"/>
                </a:solidFill>
                <a:latin typeface="Calibri"/>
                <a:ea typeface="Calibri"/>
                <a:cs typeface="Calibri"/>
                <a:sym typeface="Calibri"/>
              </a:rPr>
              <a:t>status belangrijker dan </a:t>
            </a:r>
            <a:r>
              <a:rPr lang="nl-NL" sz="1800" dirty="0" smtClean="0">
                <a:solidFill>
                  <a:schemeClr val="tx1"/>
                </a:solidFill>
                <a:latin typeface="Calibri"/>
                <a:ea typeface="Calibri"/>
                <a:cs typeface="Calibri"/>
                <a:sym typeface="Calibri"/>
              </a:rPr>
              <a:t>affectie</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114300" lvl="0">
              <a:lnSpc>
                <a:spcPct val="136842"/>
              </a:lnSpc>
              <a:buClr>
                <a:srgbClr val="000000"/>
              </a:buClr>
              <a:buSzPct val="100000"/>
            </a:pPr>
            <a:r>
              <a:rPr lang="nl-NL" sz="1800" dirty="0" smtClean="0">
                <a:solidFill>
                  <a:schemeClr val="tx1"/>
                </a:solidFill>
                <a:latin typeface="Calibri"/>
                <a:ea typeface="Calibri"/>
                <a:cs typeface="Calibri"/>
                <a:sym typeface="Calibri"/>
              </a:rPr>
              <a:t>      Daders komen vaker voor bij:</a:t>
            </a: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Gezinnen met ouderlijke conflicten, autoritaire en straffende </a:t>
            </a:r>
            <a:r>
              <a:rPr lang="nl-NL" sz="1800" dirty="0" smtClean="0">
                <a:solidFill>
                  <a:schemeClr val="tx1"/>
                </a:solidFill>
                <a:latin typeface="Calibri"/>
                <a:ea typeface="Calibri"/>
                <a:cs typeface="Calibri"/>
                <a:sym typeface="Calibri"/>
              </a:rPr>
              <a:t>opvoeding</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Conflictgezinnen (ruzie, mishandeling, verwaarlozing</a:t>
            </a:r>
            <a:r>
              <a:rPr lang="nl-NL" sz="1800" dirty="0" smtClean="0">
                <a:solidFill>
                  <a:schemeClr val="tx1"/>
                </a:solidFill>
                <a:latin typeface="Calibri"/>
                <a:ea typeface="Calibri"/>
                <a:cs typeface="Calibri"/>
                <a:sym typeface="Calibri"/>
              </a:rPr>
              <a:t>)</a:t>
            </a:r>
          </a:p>
          <a:p>
            <a:pPr marL="457200" lvl="0" indent="-342900">
              <a:lnSpc>
                <a:spcPct val="136842"/>
              </a:lnSpc>
              <a:buClr>
                <a:srgbClr val="000000"/>
              </a:buClr>
              <a:buSzPct val="100000"/>
              <a:buFont typeface="Calibri"/>
              <a:buChar char="●"/>
            </a:pPr>
            <a:endParaRPr lang="nl-NL" sz="1800" dirty="0">
              <a:solidFill>
                <a:schemeClr val="tx1"/>
              </a:solidFill>
              <a:latin typeface="Calibri"/>
              <a:ea typeface="Calibri"/>
              <a:cs typeface="Calibri"/>
              <a:sym typeface="Calibri"/>
            </a:endParaRPr>
          </a:p>
          <a:p>
            <a:pPr marL="457200" lvl="0" indent="-342900">
              <a:lnSpc>
                <a:spcPct val="136842"/>
              </a:lnSpc>
              <a:buClr>
                <a:srgbClr val="000000"/>
              </a:buClr>
              <a:buSzPct val="100000"/>
              <a:buFont typeface="Calibri"/>
              <a:buChar char="●"/>
            </a:pPr>
            <a:r>
              <a:rPr lang="nl-NL" sz="1800" dirty="0">
                <a:solidFill>
                  <a:schemeClr val="tx1"/>
                </a:solidFill>
                <a:latin typeface="Calibri"/>
                <a:ea typeface="Calibri"/>
                <a:cs typeface="Calibri"/>
                <a:sym typeface="Calibri"/>
              </a:rPr>
              <a:t>Kinderen met ADHD</a:t>
            </a:r>
          </a:p>
        </p:txBody>
      </p:sp>
      <p:sp>
        <p:nvSpPr>
          <p:cNvPr id="43" name="Shape 43"/>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44" name="Shape 44"/>
          <p:cNvSpPr txBox="1"/>
          <p:nvPr/>
        </p:nvSpPr>
        <p:spPr>
          <a:xfrm>
            <a:off x="1547812" y="6553200"/>
            <a:ext cx="5157787" cy="228600"/>
          </a:xfrm>
          <a:prstGeom prst="rect">
            <a:avLst/>
          </a:prstGeom>
          <a:noFill/>
          <a:ln>
            <a:noFill/>
          </a:ln>
        </p:spPr>
        <p:txBody>
          <a:bodyPr lIns="91425" tIns="45700" rIns="91425" bIns="45700" anchor="t" anchorCtr="0">
            <a:noAutofit/>
          </a:bodyPr>
          <a:lstStyle/>
          <a:p>
            <a:pPr lvl="0" algn="ctr">
              <a:buClr>
                <a:srgbClr val="A08241"/>
              </a:buClr>
              <a:buSzPct val="25000"/>
            </a:pPr>
            <a:r>
              <a:rPr lang="en-US" sz="1000" b="1" dirty="0">
                <a:solidFill>
                  <a:srgbClr val="A08241"/>
                </a:solidFill>
                <a:latin typeface="Calibri"/>
                <a:ea typeface="Calibri"/>
                <a:cs typeface="Calibri"/>
                <a:sym typeface="Calibri"/>
              </a:rPr>
              <a:t>JGZ-</a:t>
            </a:r>
            <a:r>
              <a:rPr lang="en-US" sz="1000" b="1" dirty="0" err="1">
                <a:solidFill>
                  <a:srgbClr val="A08241"/>
                </a:solidFill>
                <a:latin typeface="Calibri"/>
                <a:ea typeface="Calibri"/>
                <a:cs typeface="Calibri"/>
                <a:sym typeface="Calibri"/>
              </a:rPr>
              <a:t>richtlijn</a:t>
            </a:r>
            <a:r>
              <a:rPr lang="en-US" sz="1000" b="1" dirty="0">
                <a:solidFill>
                  <a:srgbClr val="A08241"/>
                </a:solidFill>
                <a:latin typeface="Calibri"/>
                <a:ea typeface="Calibri"/>
                <a:cs typeface="Calibri"/>
                <a:sym typeface="Calibri"/>
              </a:rPr>
              <a:t> </a:t>
            </a:r>
            <a:r>
              <a:rPr lang="en-US" sz="1000" b="1" dirty="0" err="1">
                <a:solidFill>
                  <a:srgbClr val="A08241"/>
                </a:solidFill>
                <a:latin typeface="Calibri"/>
                <a:ea typeface="Calibri"/>
                <a:cs typeface="Calibri"/>
                <a:sym typeface="Calibri"/>
              </a:rPr>
              <a:t>Pesten</a:t>
            </a:r>
            <a:endParaRPr lang="en-US" sz="1000" b="1" dirty="0">
              <a:solidFill>
                <a:srgbClr val="A0824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2978834"/>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3"/>
        <p:cNvGrpSpPr/>
        <p:nvPr/>
      </p:nvGrpSpPr>
      <p:grpSpPr>
        <a:xfrm>
          <a:off x="0" y="0"/>
          <a:ext cx="0" cy="0"/>
          <a:chOff x="0" y="0"/>
          <a:chExt cx="0" cy="0"/>
        </a:xfrm>
      </p:grpSpPr>
      <p:sp>
        <p:nvSpPr>
          <p:cNvPr id="94" name="Shape 94"/>
          <p:cNvSpPr txBox="1"/>
          <p:nvPr/>
        </p:nvSpPr>
        <p:spPr>
          <a:xfrm>
            <a:off x="1547800" y="1062250"/>
            <a:ext cx="7139099" cy="484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2400" b="1" i="0" u="none" strike="noStrike" cap="none" baseline="0" dirty="0" err="1">
                <a:solidFill>
                  <a:srgbClr val="741B47"/>
                </a:solidFill>
                <a:latin typeface="Calibri"/>
                <a:ea typeface="Calibri"/>
                <a:cs typeface="Calibri"/>
                <a:sym typeface="Calibri"/>
              </a:rPr>
              <a:t>Achtergrond</a:t>
            </a:r>
            <a:r>
              <a:rPr lang="en-US" sz="2400" b="1" i="0" u="none" strike="noStrike" cap="none" baseline="0" dirty="0">
                <a:solidFill>
                  <a:srgbClr val="741B47"/>
                </a:solidFill>
                <a:latin typeface="Calibri"/>
                <a:ea typeface="Calibri"/>
                <a:cs typeface="Calibri"/>
                <a:sym typeface="Calibri"/>
              </a:rPr>
              <a:t>, </a:t>
            </a:r>
            <a:r>
              <a:rPr lang="en-US" sz="2400" b="1" i="0" u="none" strike="noStrike" cap="none" baseline="0" dirty="0" err="1">
                <a:solidFill>
                  <a:srgbClr val="741B47"/>
                </a:solidFill>
                <a:latin typeface="Calibri"/>
                <a:ea typeface="Calibri"/>
                <a:cs typeface="Calibri"/>
                <a:sym typeface="Calibri"/>
              </a:rPr>
              <a:t>doel</a:t>
            </a:r>
            <a:r>
              <a:rPr lang="en-US" sz="2400" b="1" i="0" u="none" strike="noStrike" cap="none" baseline="0" dirty="0">
                <a:solidFill>
                  <a:srgbClr val="741B47"/>
                </a:solidFill>
                <a:latin typeface="Calibri"/>
                <a:ea typeface="Calibri"/>
                <a:cs typeface="Calibri"/>
                <a:sym typeface="Calibri"/>
              </a:rPr>
              <a:t> en </a:t>
            </a:r>
            <a:r>
              <a:rPr lang="en-US" sz="2400" b="1" i="0" u="none" strike="noStrike" cap="none" baseline="0" dirty="0" err="1">
                <a:solidFill>
                  <a:srgbClr val="741B47"/>
                </a:solidFill>
                <a:latin typeface="Calibri"/>
                <a:ea typeface="Calibri"/>
                <a:cs typeface="Calibri"/>
                <a:sym typeface="Calibri"/>
              </a:rPr>
              <a:t>afbakening</a:t>
            </a:r>
            <a:endParaRPr lang="en-US" sz="2400" b="1" i="0" u="none" strike="noStrike" cap="none" baseline="0" dirty="0">
              <a:solidFill>
                <a:srgbClr val="741B47"/>
              </a:solidFill>
              <a:latin typeface="Calibri"/>
              <a:ea typeface="Calibri"/>
              <a:cs typeface="Calibri"/>
              <a:sym typeface="Calibri"/>
            </a:endParaRPr>
          </a:p>
        </p:txBody>
      </p:sp>
      <p:sp>
        <p:nvSpPr>
          <p:cNvPr id="95" name="Shape 95"/>
          <p:cNvSpPr txBox="1"/>
          <p:nvPr/>
        </p:nvSpPr>
        <p:spPr>
          <a:xfrm>
            <a:off x="587025" y="1546750"/>
            <a:ext cx="8100000" cy="5120750"/>
          </a:xfrm>
          <a:prstGeom prst="rect">
            <a:avLst/>
          </a:prstGeom>
          <a:noFill/>
          <a:ln>
            <a:noFill/>
          </a:ln>
        </p:spPr>
        <p:txBody>
          <a:bodyPr lIns="91425" tIns="45700" rIns="91425" bIns="45700" anchor="t" anchorCtr="0">
            <a:noAutofit/>
          </a:bodyPr>
          <a:lstStyle/>
          <a:p>
            <a:pPr marL="0" marR="0" lvl="0" indent="6350" algn="l" rtl="0">
              <a:lnSpc>
                <a:spcPct val="136842"/>
              </a:lnSpc>
              <a:spcBef>
                <a:spcPts val="380"/>
              </a:spcBef>
              <a:spcAft>
                <a:spcPts val="0"/>
              </a:spcAft>
              <a:buClr>
                <a:srgbClr val="741B47"/>
              </a:buClr>
              <a:buSzPct val="100000"/>
              <a:buFont typeface="Calibri"/>
              <a:buChar char="•"/>
            </a:pPr>
            <a:r>
              <a:rPr lang="en-US" sz="1800" b="1" dirty="0" err="1" smtClean="0">
                <a:solidFill>
                  <a:srgbClr val="741B47"/>
                </a:solidFill>
                <a:latin typeface="Calibri"/>
                <a:ea typeface="Calibri"/>
                <a:cs typeface="Calibri"/>
                <a:sym typeface="Calibri"/>
              </a:rPr>
              <a:t>Doel</a:t>
            </a:r>
            <a:endParaRPr lang="en-US" sz="1800" b="1" dirty="0">
              <a:solidFill>
                <a:srgbClr val="741B47"/>
              </a:solidFill>
              <a:latin typeface="Calibri"/>
              <a:ea typeface="Calibri"/>
              <a:cs typeface="Calibri"/>
              <a:sym typeface="Calibri"/>
            </a:endParaRPr>
          </a:p>
          <a:p>
            <a:pPr marR="0" lvl="0" algn="l" rtl="0">
              <a:lnSpc>
                <a:spcPct val="136842"/>
              </a:lnSpc>
              <a:spcBef>
                <a:spcPts val="380"/>
              </a:spcBef>
              <a:spcAft>
                <a:spcPts val="0"/>
              </a:spcAft>
              <a:buNone/>
            </a:pPr>
            <a:r>
              <a:rPr lang="en-US" sz="1800" dirty="0">
                <a:solidFill>
                  <a:schemeClr val="dk1"/>
                </a:solidFill>
                <a:latin typeface="Calibri"/>
                <a:ea typeface="Calibri"/>
                <a:cs typeface="Calibri"/>
                <a:sym typeface="Calibri"/>
              </a:rPr>
              <a:t>De </a:t>
            </a:r>
            <a:r>
              <a:rPr lang="en-US" sz="1800" dirty="0" err="1">
                <a:solidFill>
                  <a:schemeClr val="dk1"/>
                </a:solidFill>
                <a:latin typeface="Calibri"/>
                <a:ea typeface="Calibri"/>
                <a:cs typeface="Calibri"/>
                <a:sym typeface="Calibri"/>
              </a:rPr>
              <a:t>richtlijn</a:t>
            </a:r>
            <a:r>
              <a:rPr lang="en-US" sz="1800" dirty="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pesten</a:t>
            </a:r>
            <a:r>
              <a:rPr lang="en-US" sz="1800" dirty="0" smtClean="0">
                <a:solidFill>
                  <a:schemeClr val="dk1"/>
                </a:solidFill>
                <a:latin typeface="Calibri"/>
                <a:ea typeface="Calibri"/>
                <a:cs typeface="Calibri"/>
                <a:sym typeface="Calibri"/>
              </a:rPr>
              <a:t> is </a:t>
            </a:r>
            <a:r>
              <a:rPr lang="en-US" sz="1800" dirty="0" err="1">
                <a:solidFill>
                  <a:schemeClr val="dk1"/>
                </a:solidFill>
                <a:latin typeface="Calibri"/>
                <a:ea typeface="Calibri"/>
                <a:cs typeface="Calibri"/>
                <a:sym typeface="Calibri"/>
              </a:rPr>
              <a:t>bedoeld</a:t>
            </a:r>
            <a:r>
              <a:rPr lang="en-US" sz="1800" dirty="0">
                <a:solidFill>
                  <a:schemeClr val="dk1"/>
                </a:solidFill>
                <a:latin typeface="Calibri"/>
                <a:ea typeface="Calibri"/>
                <a:cs typeface="Calibri"/>
                <a:sym typeface="Calibri"/>
              </a:rPr>
              <a:t> om de </a:t>
            </a:r>
            <a:r>
              <a:rPr lang="en-US" sz="1800" dirty="0" err="1">
                <a:solidFill>
                  <a:schemeClr val="dk1"/>
                </a:solidFill>
                <a:latin typeface="Calibri"/>
                <a:ea typeface="Calibri"/>
                <a:cs typeface="Calibri"/>
                <a:sym typeface="Calibri"/>
              </a:rPr>
              <a:t>preventie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signalering</a:t>
            </a:r>
            <a:r>
              <a:rPr lang="en-US" sz="1800" dirty="0">
                <a:solidFill>
                  <a:schemeClr val="dk1"/>
                </a:solidFill>
                <a:latin typeface="Calibri"/>
                <a:ea typeface="Calibri"/>
                <a:cs typeface="Calibri"/>
                <a:sym typeface="Calibri"/>
              </a:rPr>
              <a:t> en </a:t>
            </a:r>
            <a:r>
              <a:rPr lang="en-US" sz="1800" dirty="0" err="1">
                <a:solidFill>
                  <a:schemeClr val="dk1"/>
                </a:solidFill>
                <a:latin typeface="Calibri"/>
                <a:ea typeface="Calibri"/>
                <a:cs typeface="Calibri"/>
                <a:sym typeface="Calibri"/>
              </a:rPr>
              <a:t>aanpak</a:t>
            </a:r>
            <a:r>
              <a:rPr lang="en-US" sz="1800" dirty="0">
                <a:solidFill>
                  <a:schemeClr val="dk1"/>
                </a:solidFill>
                <a:latin typeface="Calibri"/>
                <a:ea typeface="Calibri"/>
                <a:cs typeface="Calibri"/>
                <a:sym typeface="Calibri"/>
              </a:rPr>
              <a:t> van </a:t>
            </a:r>
            <a:r>
              <a:rPr lang="en-US" sz="1800" dirty="0" err="1" smtClean="0">
                <a:solidFill>
                  <a:schemeClr val="dk1"/>
                </a:solidFill>
                <a:latin typeface="Calibri"/>
                <a:ea typeface="Calibri"/>
                <a:cs typeface="Calibri"/>
                <a:sym typeface="Calibri"/>
              </a:rPr>
              <a:t>pesten</a:t>
            </a:r>
            <a:r>
              <a:rPr lang="en-US" sz="1800" dirty="0" smtClean="0">
                <a:solidFill>
                  <a:schemeClr val="dk1"/>
                </a:solidFill>
                <a:latin typeface="Calibri"/>
                <a:ea typeface="Calibri"/>
                <a:cs typeface="Calibri"/>
                <a:sym typeface="Calibri"/>
              </a:rPr>
              <a:t> in </a:t>
            </a:r>
            <a:r>
              <a:rPr lang="en-US" sz="1800" dirty="0">
                <a:solidFill>
                  <a:schemeClr val="dk1"/>
                </a:solidFill>
                <a:latin typeface="Calibri"/>
                <a:ea typeface="Calibri"/>
                <a:cs typeface="Calibri"/>
                <a:sym typeface="Calibri"/>
              </a:rPr>
              <a:t>de JGZ </a:t>
            </a:r>
            <a:r>
              <a:rPr lang="en-US" sz="1800" dirty="0" err="1">
                <a:solidFill>
                  <a:schemeClr val="dk1"/>
                </a:solidFill>
                <a:latin typeface="Calibri"/>
                <a:ea typeface="Calibri"/>
                <a:cs typeface="Calibri"/>
                <a:sym typeface="Calibri"/>
              </a:rPr>
              <a:t>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onderbouwen</a:t>
            </a:r>
            <a:r>
              <a:rPr lang="en-US" sz="1800" dirty="0">
                <a:solidFill>
                  <a:schemeClr val="dk1"/>
                </a:solidFill>
                <a:latin typeface="Calibri"/>
                <a:ea typeface="Calibri"/>
                <a:cs typeface="Calibri"/>
                <a:sym typeface="Calibri"/>
              </a:rPr>
              <a:t> en </a:t>
            </a:r>
            <a:r>
              <a:rPr lang="en-US" sz="1800" dirty="0" err="1">
                <a:solidFill>
                  <a:schemeClr val="dk1"/>
                </a:solidFill>
                <a:latin typeface="Calibri"/>
                <a:ea typeface="Calibri"/>
                <a:cs typeface="Calibri"/>
                <a:sym typeface="Calibri"/>
              </a:rPr>
              <a:t>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stroomlijnen</a:t>
            </a:r>
            <a:r>
              <a:rPr lang="en-US" sz="1800" dirty="0">
                <a:solidFill>
                  <a:schemeClr val="dk1"/>
                </a:solidFill>
                <a:latin typeface="Calibri"/>
                <a:ea typeface="Calibri"/>
                <a:cs typeface="Calibri"/>
                <a:sym typeface="Calibri"/>
              </a:rPr>
              <a:t> en de </a:t>
            </a:r>
            <a:r>
              <a:rPr lang="en-US" sz="1800" dirty="0" err="1">
                <a:solidFill>
                  <a:schemeClr val="dk1"/>
                </a:solidFill>
                <a:latin typeface="Calibri"/>
                <a:ea typeface="Calibri"/>
                <a:cs typeface="Calibri"/>
                <a:sym typeface="Calibri"/>
              </a:rPr>
              <a:t>kwaliteit</a:t>
            </a:r>
            <a:r>
              <a:rPr lang="en-US" sz="1800" dirty="0">
                <a:solidFill>
                  <a:schemeClr val="dk1"/>
                </a:solidFill>
                <a:latin typeface="Calibri"/>
                <a:ea typeface="Calibri"/>
                <a:cs typeface="Calibri"/>
                <a:sym typeface="Calibri"/>
              </a:rPr>
              <a:t> van de </a:t>
            </a:r>
            <a:r>
              <a:rPr lang="en-US" sz="1800" dirty="0" err="1" smtClean="0">
                <a:solidFill>
                  <a:schemeClr val="dk1"/>
                </a:solidFill>
                <a:latin typeface="Calibri"/>
                <a:ea typeface="Calibri"/>
                <a:cs typeface="Calibri"/>
                <a:sym typeface="Calibri"/>
              </a:rPr>
              <a:t>ondersteuning</a:t>
            </a:r>
            <a:r>
              <a:rPr lang="en-US" sz="1800" dirty="0" smtClean="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aan</a:t>
            </a:r>
            <a:r>
              <a:rPr lang="en-US" sz="1800" dirty="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jeugdigen</a:t>
            </a:r>
            <a:r>
              <a:rPr lang="en-US" sz="1800" dirty="0" smtClean="0">
                <a:solidFill>
                  <a:schemeClr val="dk1"/>
                </a:solidFill>
                <a:latin typeface="Calibri"/>
                <a:ea typeface="Calibri"/>
                <a:cs typeface="Calibri"/>
                <a:sym typeface="Calibri"/>
              </a:rPr>
              <a:t> en </a:t>
            </a:r>
            <a:r>
              <a:rPr lang="en-US" sz="1800" dirty="0" err="1" smtClean="0">
                <a:solidFill>
                  <a:schemeClr val="dk1"/>
                </a:solidFill>
                <a:latin typeface="Calibri"/>
                <a:ea typeface="Calibri"/>
                <a:cs typeface="Calibri"/>
                <a:sym typeface="Calibri"/>
              </a:rPr>
              <a:t>ouders</a:t>
            </a:r>
            <a:r>
              <a:rPr lang="en-US" sz="1800" dirty="0" smtClean="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verbeteren</a:t>
            </a:r>
            <a:r>
              <a:rPr lang="en-US" sz="1800" dirty="0" smtClean="0">
                <a:solidFill>
                  <a:schemeClr val="dk1"/>
                </a:solidFill>
                <a:latin typeface="Calibri"/>
                <a:ea typeface="Calibri"/>
                <a:cs typeface="Calibri"/>
                <a:sym typeface="Calibri"/>
              </a:rPr>
              <a:t>.</a:t>
            </a:r>
          </a:p>
          <a:p>
            <a:pPr marR="0" lvl="0" algn="l" rtl="0">
              <a:lnSpc>
                <a:spcPct val="136842"/>
              </a:lnSpc>
              <a:spcBef>
                <a:spcPts val="380"/>
              </a:spcBef>
              <a:spcAft>
                <a:spcPts val="0"/>
              </a:spcAft>
              <a:buNone/>
            </a:pPr>
            <a:endParaRPr lang="en-US" sz="1800" dirty="0">
              <a:solidFill>
                <a:schemeClr val="dk1"/>
              </a:solidFill>
              <a:latin typeface="Calibri"/>
              <a:ea typeface="Calibri"/>
              <a:cs typeface="Calibri"/>
              <a:sym typeface="Calibri"/>
            </a:endParaRPr>
          </a:p>
          <a:p>
            <a:pPr marL="0" marR="0" lvl="0" indent="6350" algn="l" rtl="0">
              <a:lnSpc>
                <a:spcPct val="136842"/>
              </a:lnSpc>
              <a:spcBef>
                <a:spcPts val="380"/>
              </a:spcBef>
              <a:spcAft>
                <a:spcPts val="0"/>
              </a:spcAft>
              <a:buClr>
                <a:schemeClr val="dk1"/>
              </a:buClr>
              <a:buSzPct val="100000"/>
              <a:buFont typeface="Calibri"/>
              <a:buChar char="•"/>
            </a:pPr>
            <a:r>
              <a:rPr lang="en-US" sz="1800" b="1" i="0" u="none" strike="noStrike" cap="none" baseline="0" dirty="0" err="1">
                <a:solidFill>
                  <a:srgbClr val="741B47"/>
                </a:solidFill>
                <a:latin typeface="Calibri"/>
                <a:ea typeface="Calibri"/>
                <a:cs typeface="Calibri"/>
                <a:sym typeface="Calibri"/>
              </a:rPr>
              <a:t>Wie</a:t>
            </a:r>
            <a:r>
              <a:rPr lang="en-US" sz="1800" b="1" i="0" u="none" strike="noStrike" cap="none" baseline="0" dirty="0">
                <a:solidFill>
                  <a:srgbClr val="741B47"/>
                </a:solidFill>
                <a:latin typeface="Calibri"/>
                <a:ea typeface="Calibri"/>
                <a:cs typeface="Calibri"/>
                <a:sym typeface="Calibri"/>
              </a:rPr>
              <a:t> </a:t>
            </a:r>
            <a:r>
              <a:rPr lang="en-US" sz="1800" b="1" i="0" u="none" strike="noStrike" cap="none" baseline="0" dirty="0" err="1">
                <a:solidFill>
                  <a:srgbClr val="741B47"/>
                </a:solidFill>
                <a:latin typeface="Calibri"/>
                <a:ea typeface="Calibri"/>
                <a:cs typeface="Calibri"/>
                <a:sym typeface="Calibri"/>
              </a:rPr>
              <a:t>zijn</a:t>
            </a:r>
            <a:r>
              <a:rPr lang="en-US" sz="1800" b="1" i="0" u="none" strike="noStrike" cap="none" baseline="0" dirty="0">
                <a:solidFill>
                  <a:srgbClr val="741B47"/>
                </a:solidFill>
                <a:latin typeface="Calibri"/>
                <a:ea typeface="Calibri"/>
                <a:cs typeface="Calibri"/>
                <a:sym typeface="Calibri"/>
              </a:rPr>
              <a:t> de </a:t>
            </a:r>
            <a:r>
              <a:rPr lang="en-US" sz="1800" b="1" i="0" u="none" strike="noStrike" cap="none" baseline="0" dirty="0" err="1">
                <a:solidFill>
                  <a:srgbClr val="741B47"/>
                </a:solidFill>
                <a:latin typeface="Calibri"/>
                <a:ea typeface="Calibri"/>
                <a:cs typeface="Calibri"/>
                <a:sym typeface="Calibri"/>
              </a:rPr>
              <a:t>richtlijngebruikers</a:t>
            </a:r>
            <a:r>
              <a:rPr lang="en-US" sz="1800" b="1" i="0" u="none" strike="noStrike" cap="none" baseline="0" dirty="0">
                <a:solidFill>
                  <a:srgbClr val="741B47"/>
                </a:solidFill>
                <a:latin typeface="Calibri"/>
                <a:ea typeface="Calibri"/>
                <a:cs typeface="Calibri"/>
                <a:sym typeface="Calibri"/>
              </a:rPr>
              <a:t>?</a:t>
            </a:r>
            <a:r>
              <a:rPr lang="en-US" sz="1800" b="1" i="0" u="none" strike="noStrike" cap="none" baseline="0" dirty="0">
                <a:solidFill>
                  <a:schemeClr val="dk1"/>
                </a:solidFill>
                <a:latin typeface="Calibri"/>
                <a:ea typeface="Calibri"/>
                <a:cs typeface="Calibri"/>
                <a:sym typeface="Calibri"/>
              </a:rPr>
              <a:t>	</a:t>
            </a:r>
          </a:p>
          <a:p>
            <a:pPr marR="0" lvl="0" algn="l" rtl="0">
              <a:lnSpc>
                <a:spcPct val="136842"/>
              </a:lnSpc>
              <a:spcBef>
                <a:spcPts val="380"/>
              </a:spcBef>
              <a:spcAft>
                <a:spcPts val="0"/>
              </a:spcAft>
              <a:buNone/>
            </a:pPr>
            <a:r>
              <a:rPr lang="en-US" sz="1800" dirty="0" err="1">
                <a:solidFill>
                  <a:schemeClr val="dk1"/>
                </a:solidFill>
                <a:latin typeface="Calibri"/>
                <a:ea typeface="Calibri"/>
                <a:cs typeface="Calibri"/>
                <a:sym typeface="Calibri"/>
              </a:rPr>
              <a:t>Medewerkers</a:t>
            </a:r>
            <a:r>
              <a:rPr lang="en-US" sz="1800" dirty="0">
                <a:solidFill>
                  <a:schemeClr val="dk1"/>
                </a:solidFill>
                <a:latin typeface="Calibri"/>
                <a:ea typeface="Calibri"/>
                <a:cs typeface="Calibri"/>
                <a:sym typeface="Calibri"/>
              </a:rPr>
              <a:t> in de JGZ: </a:t>
            </a:r>
            <a:r>
              <a:rPr lang="en-US" sz="1800" dirty="0" err="1">
                <a:solidFill>
                  <a:schemeClr val="dk1"/>
                </a:solidFill>
                <a:latin typeface="Calibri"/>
                <a:ea typeface="Calibri"/>
                <a:cs typeface="Calibri"/>
                <a:sym typeface="Calibri"/>
              </a:rPr>
              <a:t>jeugdverpleegkundigen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verpleegkundige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specialisten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jeugdartsen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doktersassistenten</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en </a:t>
            </a:r>
            <a:r>
              <a:rPr lang="en-US" sz="1800" dirty="0" err="1">
                <a:solidFill>
                  <a:schemeClr val="dk1"/>
                </a:solidFill>
                <a:latin typeface="Calibri"/>
                <a:ea typeface="Calibri"/>
                <a:cs typeface="Calibri"/>
                <a:sym typeface="Calibri"/>
              </a:rPr>
              <a:t>gezondheidsvoorlichters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Secundaire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gebruikers</a:t>
            </a:r>
            <a:r>
              <a:rPr lang="en-US" sz="1800" dirty="0">
                <a:solidFill>
                  <a:schemeClr val="dk1"/>
                </a:solidFill>
                <a:latin typeface="Calibri"/>
                <a:ea typeface="Calibri"/>
                <a:cs typeface="Calibri"/>
                <a:sym typeface="Calibri"/>
              </a:rPr>
              <a:t>: professionals </a:t>
            </a:r>
            <a:r>
              <a:rPr lang="en-US" sz="1800" dirty="0" err="1">
                <a:solidFill>
                  <a:schemeClr val="dk1"/>
                </a:solidFill>
                <a:latin typeface="Calibri"/>
                <a:ea typeface="Calibri"/>
                <a:cs typeface="Calibri"/>
                <a:sym typeface="Calibri"/>
              </a:rPr>
              <a:t>waar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zij</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nauw</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samenwerken</a:t>
            </a:r>
            <a:r>
              <a:rPr lang="en-US" sz="1800" dirty="0" smtClean="0">
                <a:solidFill>
                  <a:schemeClr val="dk1"/>
                </a:solidFill>
                <a:latin typeface="Calibri"/>
                <a:ea typeface="Calibri"/>
                <a:cs typeface="Calibri"/>
                <a:sym typeface="Calibri"/>
              </a:rPr>
              <a:t>.</a:t>
            </a:r>
          </a:p>
          <a:p>
            <a:pPr marR="0" lvl="0" algn="l" rtl="0">
              <a:lnSpc>
                <a:spcPct val="136842"/>
              </a:lnSpc>
              <a:spcBef>
                <a:spcPts val="380"/>
              </a:spcBef>
              <a:spcAft>
                <a:spcPts val="0"/>
              </a:spcAft>
              <a:buNone/>
            </a:pPr>
            <a:endParaRPr lang="en-US" sz="1800" dirty="0">
              <a:solidFill>
                <a:schemeClr val="dk1"/>
              </a:solidFill>
              <a:latin typeface="Calibri"/>
              <a:ea typeface="Calibri"/>
              <a:cs typeface="Calibri"/>
              <a:sym typeface="Calibri"/>
            </a:endParaRPr>
          </a:p>
          <a:p>
            <a:pPr marL="0" marR="0" lvl="0" indent="6350" algn="l" rtl="0">
              <a:lnSpc>
                <a:spcPct val="136842"/>
              </a:lnSpc>
              <a:spcBef>
                <a:spcPts val="380"/>
              </a:spcBef>
              <a:spcAft>
                <a:spcPts val="0"/>
              </a:spcAft>
              <a:buClr>
                <a:srgbClr val="741B47"/>
              </a:buClr>
              <a:buSzPct val="100000"/>
              <a:buFont typeface="Calibri"/>
              <a:buChar char="•"/>
            </a:pPr>
            <a:r>
              <a:rPr lang="en-US" sz="1800" b="1" i="0" u="none" strike="noStrike" cap="none" baseline="0" dirty="0" err="1">
                <a:solidFill>
                  <a:srgbClr val="741B47"/>
                </a:solidFill>
                <a:latin typeface="Calibri"/>
                <a:ea typeface="Calibri"/>
                <a:cs typeface="Calibri"/>
                <a:sym typeface="Calibri"/>
              </a:rPr>
              <a:t>Voor</a:t>
            </a:r>
            <a:r>
              <a:rPr lang="en-US" sz="1800" b="1" i="0" u="none" strike="noStrike" cap="none" baseline="0" dirty="0">
                <a:solidFill>
                  <a:srgbClr val="741B47"/>
                </a:solidFill>
                <a:latin typeface="Calibri"/>
                <a:ea typeface="Calibri"/>
                <a:cs typeface="Calibri"/>
                <a:sym typeface="Calibri"/>
              </a:rPr>
              <a:t> </a:t>
            </a:r>
            <a:r>
              <a:rPr lang="en-US" sz="1800" b="1" i="0" u="none" strike="noStrike" cap="none" baseline="0" dirty="0" err="1">
                <a:solidFill>
                  <a:srgbClr val="741B47"/>
                </a:solidFill>
                <a:latin typeface="Calibri"/>
                <a:ea typeface="Calibri"/>
                <a:cs typeface="Calibri"/>
                <a:sym typeface="Calibri"/>
              </a:rPr>
              <a:t>wie</a:t>
            </a:r>
            <a:r>
              <a:rPr lang="en-US" sz="1800" b="1" i="0" u="none" strike="noStrike" cap="none" baseline="0" dirty="0">
                <a:solidFill>
                  <a:srgbClr val="741B47"/>
                </a:solidFill>
                <a:latin typeface="Calibri"/>
                <a:ea typeface="Calibri"/>
                <a:cs typeface="Calibri"/>
                <a:sym typeface="Calibri"/>
              </a:rPr>
              <a:t> is de </a:t>
            </a:r>
            <a:r>
              <a:rPr lang="en-US" sz="1800" b="1" i="0" u="none" strike="noStrike" cap="none" baseline="0" dirty="0" err="1">
                <a:solidFill>
                  <a:srgbClr val="741B47"/>
                </a:solidFill>
                <a:latin typeface="Calibri"/>
                <a:ea typeface="Calibri"/>
                <a:cs typeface="Calibri"/>
                <a:sym typeface="Calibri"/>
              </a:rPr>
              <a:t>richtlijn</a:t>
            </a:r>
            <a:r>
              <a:rPr lang="en-US" sz="1800" b="1" i="0" u="none" strike="noStrike" cap="none" baseline="0" dirty="0">
                <a:solidFill>
                  <a:srgbClr val="741B47"/>
                </a:solidFill>
                <a:latin typeface="Calibri"/>
                <a:ea typeface="Calibri"/>
                <a:cs typeface="Calibri"/>
                <a:sym typeface="Calibri"/>
              </a:rPr>
              <a:t> </a:t>
            </a:r>
            <a:r>
              <a:rPr lang="en-US" sz="1800" b="1" i="0" u="none" strike="noStrike" cap="none" baseline="0" dirty="0" err="1">
                <a:solidFill>
                  <a:srgbClr val="741B47"/>
                </a:solidFill>
                <a:latin typeface="Calibri"/>
                <a:ea typeface="Calibri"/>
                <a:cs typeface="Calibri"/>
                <a:sym typeface="Calibri"/>
              </a:rPr>
              <a:t>bedoeld</a:t>
            </a:r>
            <a:r>
              <a:rPr lang="en-US" sz="1800" b="1" i="0" u="none" strike="noStrike" cap="none" baseline="0" dirty="0">
                <a:solidFill>
                  <a:srgbClr val="741B47"/>
                </a:solidFill>
                <a:latin typeface="Calibri"/>
                <a:ea typeface="Calibri"/>
                <a:cs typeface="Calibri"/>
                <a:sym typeface="Calibri"/>
              </a:rPr>
              <a:t> (</a:t>
            </a:r>
            <a:r>
              <a:rPr lang="en-US" sz="1800" b="1" i="0" u="none" strike="noStrike" cap="none" baseline="0" dirty="0" err="1">
                <a:solidFill>
                  <a:srgbClr val="741B47"/>
                </a:solidFill>
                <a:latin typeface="Calibri"/>
                <a:ea typeface="Calibri"/>
                <a:cs typeface="Calibri"/>
                <a:sym typeface="Calibri"/>
              </a:rPr>
              <a:t>doelgroep</a:t>
            </a:r>
            <a:r>
              <a:rPr lang="en-US" sz="1800" b="1" i="0" u="none" strike="noStrike" cap="none" baseline="0" dirty="0">
                <a:solidFill>
                  <a:srgbClr val="741B47"/>
                </a:solidFill>
                <a:latin typeface="Calibri"/>
                <a:ea typeface="Calibri"/>
                <a:cs typeface="Calibri"/>
                <a:sym typeface="Calibri"/>
              </a:rPr>
              <a:t>)?</a:t>
            </a:r>
          </a:p>
          <a:p>
            <a:pPr lvl="0">
              <a:lnSpc>
                <a:spcPct val="136842"/>
              </a:lnSpc>
              <a:spcBef>
                <a:spcPts val="380"/>
              </a:spcBef>
            </a:pPr>
            <a:r>
              <a:rPr lang="en-US" sz="1800" dirty="0" err="1">
                <a:solidFill>
                  <a:schemeClr val="dk1"/>
                </a:solidFill>
                <a:latin typeface="Calibri"/>
                <a:ea typeface="Calibri"/>
                <a:cs typeface="Calibri"/>
                <a:sym typeface="Calibri"/>
              </a:rPr>
              <a:t>Alle</a:t>
            </a:r>
            <a:r>
              <a:rPr lang="en-US" sz="1800" dirty="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jeugdigen</a:t>
            </a:r>
            <a:r>
              <a:rPr lang="en-US" sz="1800" dirty="0">
                <a:solidFill>
                  <a:schemeClr val="dk1"/>
                </a:solidFill>
                <a:latin typeface="Calibri"/>
                <a:ea typeface="Calibri"/>
                <a:cs typeface="Calibri"/>
                <a:sym typeface="Calibri"/>
              </a:rPr>
              <a:t> in de </a:t>
            </a:r>
            <a:r>
              <a:rPr lang="en-US" sz="1800" dirty="0" err="1">
                <a:solidFill>
                  <a:schemeClr val="dk1"/>
                </a:solidFill>
                <a:latin typeface="Calibri"/>
                <a:ea typeface="Calibri"/>
                <a:cs typeface="Calibri"/>
                <a:sym typeface="Calibri"/>
              </a:rPr>
              <a:t>leeftijd</a:t>
            </a:r>
            <a:r>
              <a:rPr lang="en-US" sz="1800" dirty="0">
                <a:solidFill>
                  <a:schemeClr val="dk1"/>
                </a:solidFill>
                <a:latin typeface="Calibri"/>
                <a:ea typeface="Calibri"/>
                <a:cs typeface="Calibri"/>
                <a:sym typeface="Calibri"/>
              </a:rPr>
              <a:t> van 0-19 </a:t>
            </a:r>
            <a:r>
              <a:rPr lang="en-US" sz="1800" dirty="0" err="1">
                <a:solidFill>
                  <a:schemeClr val="dk1"/>
                </a:solidFill>
                <a:latin typeface="Calibri"/>
                <a:ea typeface="Calibri"/>
                <a:cs typeface="Calibri"/>
                <a:sym typeface="Calibri"/>
              </a:rPr>
              <a:t>jaar</a:t>
            </a:r>
            <a:r>
              <a:rPr lang="en-US" sz="1800" dirty="0">
                <a:solidFill>
                  <a:schemeClr val="dk1"/>
                </a:solidFill>
                <a:latin typeface="Calibri"/>
                <a:ea typeface="Calibri"/>
                <a:cs typeface="Calibri"/>
                <a:sym typeface="Calibri"/>
              </a:rPr>
              <a:t> </a:t>
            </a:r>
            <a:r>
              <a:rPr lang="en-US" sz="1800" dirty="0" smtClean="0">
                <a:solidFill>
                  <a:schemeClr val="dk1"/>
                </a:solidFill>
                <a:latin typeface="Calibri"/>
                <a:ea typeface="Calibri"/>
                <a:cs typeface="Calibri"/>
                <a:sym typeface="Calibri"/>
              </a:rPr>
              <a:t>en </a:t>
            </a:r>
            <a:r>
              <a:rPr lang="en-US" sz="1800" dirty="0" err="1" smtClean="0">
                <a:solidFill>
                  <a:schemeClr val="dk1"/>
                </a:solidFill>
                <a:latin typeface="Calibri"/>
                <a:ea typeface="Calibri"/>
                <a:cs typeface="Calibri"/>
                <a:sym typeface="Calibri"/>
              </a:rPr>
              <a:t>ouders</a:t>
            </a:r>
            <a:r>
              <a:rPr lang="en-US" sz="1800" dirty="0" smtClean="0">
                <a:solidFill>
                  <a:schemeClr val="dk1"/>
                </a:solidFill>
                <a:latin typeface="Calibri"/>
                <a:ea typeface="Calibri"/>
                <a:cs typeface="Calibri"/>
                <a:sym typeface="Calibri"/>
              </a:rPr>
              <a:t>/</a:t>
            </a:r>
            <a:r>
              <a:rPr lang="en-US" sz="1800" dirty="0" err="1" smtClean="0">
                <a:solidFill>
                  <a:schemeClr val="dk1"/>
                </a:solidFill>
                <a:latin typeface="Calibri"/>
                <a:ea typeface="Calibri"/>
                <a:cs typeface="Calibri"/>
                <a:sym typeface="Calibri"/>
              </a:rPr>
              <a:t>opvoeders</a:t>
            </a:r>
            <a:endParaRPr lang="en-US" sz="1800" dirty="0" smtClean="0">
              <a:solidFill>
                <a:schemeClr val="dk1"/>
              </a:solidFill>
              <a:latin typeface="Calibri"/>
              <a:ea typeface="Calibri"/>
              <a:cs typeface="Calibri"/>
              <a:sym typeface="Calibri"/>
            </a:endParaRPr>
          </a:p>
          <a:p>
            <a:pPr lvl="0">
              <a:lnSpc>
                <a:spcPct val="136842"/>
              </a:lnSpc>
              <a:spcBef>
                <a:spcPts val="380"/>
              </a:spcBef>
            </a:pPr>
            <a:endParaRPr lang="en-US" sz="1800" dirty="0">
              <a:solidFill>
                <a:schemeClr val="dk1"/>
              </a:solidFill>
              <a:latin typeface="Calibri"/>
              <a:ea typeface="Calibri"/>
              <a:cs typeface="Calibri"/>
              <a:sym typeface="Calibri"/>
            </a:endParaRPr>
          </a:p>
          <a:p>
            <a:pPr lvl="0">
              <a:lnSpc>
                <a:spcPct val="136842"/>
              </a:lnSpc>
              <a:spcBef>
                <a:spcPts val="380"/>
              </a:spcBef>
            </a:pPr>
            <a:endParaRPr lang="en-US" sz="1800" dirty="0">
              <a:solidFill>
                <a:schemeClr val="dk1"/>
              </a:solidFill>
              <a:latin typeface="Calibri"/>
              <a:ea typeface="Calibri"/>
              <a:cs typeface="Calibri"/>
              <a:sym typeface="Calibri"/>
            </a:endParaRPr>
          </a:p>
        </p:txBody>
      </p:sp>
      <p:sp>
        <p:nvSpPr>
          <p:cNvPr id="96" name="Shape 96"/>
          <p:cNvSpPr txBox="1"/>
          <p:nvPr/>
        </p:nvSpPr>
        <p:spPr>
          <a:xfrm>
            <a:off x="6705600" y="6553200"/>
            <a:ext cx="19811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A08241"/>
              </a:buClr>
              <a:buSzPct val="25000"/>
              <a:buFont typeface="Calibri"/>
              <a:buNone/>
            </a:pPr>
            <a:r>
              <a:rPr lang="en-US" sz="1000" b="0" i="0" u="none" strike="noStrike" cap="none" baseline="0">
                <a:solidFill>
                  <a:srgbClr val="A08241"/>
                </a:solidFill>
                <a:latin typeface="Calibri"/>
                <a:ea typeface="Calibri"/>
                <a:cs typeface="Calibri"/>
                <a:sym typeface="Calibri"/>
              </a:rPr>
              <a:t>*</a:t>
            </a:r>
          </a:p>
        </p:txBody>
      </p:sp>
      <p:sp>
        <p:nvSpPr>
          <p:cNvPr id="97" name="Shape 97"/>
          <p:cNvSpPr txBox="1"/>
          <p:nvPr/>
        </p:nvSpPr>
        <p:spPr>
          <a:xfrm>
            <a:off x="1547812" y="6553200"/>
            <a:ext cx="5157787"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08241"/>
              </a:buClr>
              <a:buSzPct val="25000"/>
              <a:buFont typeface="Calibri"/>
              <a:buNone/>
            </a:pPr>
            <a:r>
              <a:rPr lang="en-US" sz="1000" b="1" i="0" u="none" strike="noStrike" cap="none" baseline="0">
                <a:solidFill>
                  <a:srgbClr val="A08241"/>
                </a:solidFill>
                <a:latin typeface="Calibri"/>
                <a:ea typeface="Calibri"/>
                <a:cs typeface="Calibri"/>
                <a:sym typeface="Calibri"/>
              </a:rPr>
              <a:t>Presentatie-titel | Wijzig deze tekst onder 'Beeld'&gt;'Koptekst en voettekst' |</a:t>
            </a:r>
          </a:p>
        </p:txBody>
      </p:sp>
    </p:spTree>
  </p:cSld>
  <p:clrMapOvr>
    <a:masterClrMapping/>
  </p:clrMapOvr>
  <p:transition spd="slow">
    <p:cut/>
  </p:transition>
</p:sld>
</file>

<file path=ppt/theme/theme1.xml><?xml version="1.0" encoding="utf-8"?>
<a:theme xmlns:a="http://schemas.openxmlformats.org/drawingml/2006/main"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2004</Words>
  <Application>Microsoft Macintosh PowerPoint</Application>
  <PresentationFormat>Diavoorstelling (4:3)</PresentationFormat>
  <Paragraphs>380</Paragraphs>
  <Slides>28</Slides>
  <Notes>28</Notes>
  <HiddenSlides>0</HiddenSlides>
  <MMClips>0</MMClips>
  <ScaleCrop>false</ScaleCrop>
  <HeadingPairs>
    <vt:vector size="4" baseType="variant">
      <vt:variant>
        <vt:lpstr>Ontwerpsjabloon</vt:lpstr>
      </vt:variant>
      <vt:variant>
        <vt:i4>2</vt:i4>
      </vt:variant>
      <vt:variant>
        <vt:lpstr>Diatitels</vt:lpstr>
      </vt:variant>
      <vt:variant>
        <vt:i4>28</vt:i4>
      </vt:variant>
    </vt:vector>
  </HeadingPairs>
  <TitlesOfParts>
    <vt:vector size="30" baseType="lpstr">
      <vt:lpstr>Presentatie</vt:lpstr>
      <vt:lpstr>1_Presentatie</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Stroomschema/samenvattingskaart Richtlijn Pesten </vt:lpstr>
      <vt:lpstr>Dia 24</vt:lpstr>
      <vt:lpstr>Dia 25</vt:lpstr>
      <vt:lpstr>Dia 26</vt:lpstr>
      <vt:lpstr>Dia 27</vt:lpstr>
      <vt:lpstr>Dia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Kamphuis, M. (Mascha)</dc:creator>
  <cp:lastModifiedBy>Lourens Bos</cp:lastModifiedBy>
  <cp:revision>47</cp:revision>
  <dcterms:created xsi:type="dcterms:W3CDTF">2014-05-15T12:46:09Z</dcterms:created>
  <dcterms:modified xsi:type="dcterms:W3CDTF">2014-05-15T12:46:25Z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Date">
    <vt:lpwstr>6-5-2014 22:43:59</vt:lpwstr>
  </property>
</Properties>
</file>